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15" autoAdjust="0"/>
    <p:restoredTop sz="94660"/>
  </p:normalViewPr>
  <p:slideViewPr>
    <p:cSldViewPr>
      <p:cViewPr>
        <p:scale>
          <a:sx n="80" d="100"/>
          <a:sy n="80" d="100"/>
        </p:scale>
        <p:origin x="-1086" y="3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278631-5040-4356-B66F-C6EA0A3CFFA7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92DEEB-2D74-4B17-96DF-200B7EFE42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29274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92DEEB-2D74-4B17-96DF-200B7EFE4224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24813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95EC1D4A-A796-47C3-A63E-CE236FB377E2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95EC1D4A-A796-47C3-A63E-CE236FB377E2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95EC1D4A-A796-47C3-A63E-CE236FB377E2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95EC1D4A-A796-47C3-A63E-CE236FB377E2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Karel_Schwarzenberg" TargetMode="External"/><Relationship Id="rId3" Type="http://schemas.openxmlformats.org/officeDocument/2006/relationships/hyperlink" Target="http://www.csr-prezidenti.ic.cz/klaus.html" TargetMode="External"/><Relationship Id="rId7" Type="http://schemas.openxmlformats.org/officeDocument/2006/relationships/hyperlink" Target="http://cs.wikipedia.org/wiki/Milo%C5%A1_Zeman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top09.cz/files/photos/large/20100716113918.jpg" TargetMode="External"/><Relationship Id="rId5" Type="http://schemas.openxmlformats.org/officeDocument/2006/relationships/hyperlink" Target="http://nasepenize.cz.imag3box.com/images/image/00/lide/milos-zeman-spoz.jpg" TargetMode="External"/><Relationship Id="rId4" Type="http://schemas.openxmlformats.org/officeDocument/2006/relationships/hyperlink" Target="http://cs.wikipedia.org/wiki/Volba_prezidenta_%C4%8Cesk%C3%A9_republiky_2013" TargetMode="External"/><Relationship Id="rId9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volby.idnes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86457579"/>
              </p:ext>
            </p:extLst>
          </p:nvPr>
        </p:nvGraphicFramePr>
        <p:xfrm>
          <a:off x="467544" y="1772816"/>
          <a:ext cx="8124475" cy="4797946"/>
        </p:xfrm>
        <a:graphic>
          <a:graphicData uri="http://schemas.openxmlformats.org/drawingml/2006/table">
            <a:tbl>
              <a:tblPr firstRow="1" firstCol="1" bandRow="1" bandCol="1">
                <a:tableStyleId>{5940675A-B579-460E-94D1-54222C63F5DA}</a:tableStyleId>
              </a:tblPr>
              <a:tblGrid>
                <a:gridCol w="1648337"/>
                <a:gridCol w="6476138"/>
              </a:tblGrid>
              <a:tr h="0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i="1" kern="1200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  EU_32_sada1_13_SV_Prezidentské</a:t>
                      </a:r>
                      <a:r>
                        <a:rPr lang="cs-CZ" sz="1400" b="1" i="1" kern="1200" baseline="0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400" b="1" i="1" kern="1200" baseline="0" dirty="0" err="1" smtClean="0">
                          <a:solidFill>
                            <a:schemeClr val="accent5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volby</a:t>
                      </a:r>
                      <a:r>
                        <a:rPr lang="cs-CZ" sz="1400" b="1" i="1" kern="1200" dirty="0" err="1" smtClean="0">
                          <a:solidFill>
                            <a:schemeClr val="accent5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_Cup</a:t>
                      </a:r>
                      <a:endParaRPr lang="cs-CZ" sz="1400" dirty="0" smtClean="0">
                        <a:solidFill>
                          <a:schemeClr val="accent5">
                            <a:lumMod val="75000"/>
                          </a:schemeClr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52322" marR="52322" marT="0" marB="0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79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Název školy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Střední škola, Základní škola a Mateřská škola, Karviná, p. o.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2625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Autor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  <a:latin typeface="+mj-lt"/>
                          <a:ea typeface="Calibri"/>
                          <a:cs typeface="Times New Roman"/>
                        </a:rPr>
                        <a:t>Bc. Cuperová</a:t>
                      </a:r>
                    </a:p>
                  </a:txBody>
                  <a:tcPr marL="68580" marR="68580" marT="0" marB="0"/>
                </a:tc>
              </a:tr>
              <a:tr h="3990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Anotace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Žáci si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rozšiřují své znalosti o volbě prezidenta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Vzdělávací oblast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Odborné činnosti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Předmět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Společenské vědy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Tematická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oblast/téma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2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Místo</a:t>
                      </a: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, kde </a:t>
                      </a: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žijeme/Prezidentské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volby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59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Výsledky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seznámit se s významnými událostmi naší vlasti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995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Klíčová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slova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Přímé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v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olby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, kandidáti, první a druhé  kolo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3443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Druh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učebního materiálu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PPT </a:t>
                      </a: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Typ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Střední </a:t>
                      </a: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vzdělávání, 1. ročník Praktické školy jednoleté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328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Ověřeno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</a:t>
                      </a: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: </a:t>
                      </a: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14. 1. 2013                           </a:t>
                      </a: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Třída: I. PRŠ 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9475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endParaRPr lang="cs-CZ" sz="1100" dirty="0">
                        <a:solidFill>
                          <a:schemeClr val="bg2">
                            <a:lumMod val="75000"/>
                          </a:schemeClr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>
                              <a:lumMod val="9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Zdroj</a:t>
                      </a:r>
                      <a:endParaRPr lang="cs-CZ" sz="1100" dirty="0">
                        <a:solidFill>
                          <a:schemeClr val="bg1">
                            <a:lumMod val="90000"/>
                          </a:schemeClr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800" dirty="0" smtClean="0">
                          <a:hlinkClick r:id="rId3"/>
                        </a:rPr>
                        <a:t>http://www.csr-prezidenti.ic.cz/klaus.html</a:t>
                      </a:r>
                      <a:endParaRPr lang="cs-CZ" sz="800" dirty="0" smtClean="0"/>
                    </a:p>
                    <a:p>
                      <a:r>
                        <a:rPr lang="cs-CZ" sz="800" dirty="0" smtClean="0">
                          <a:hlinkClick r:id="rId4"/>
                        </a:rPr>
                        <a:t>http://cs.wikipedia.org/wiki/Volba_prezidenta_%C4%8Cesk%C3%A9_republiky_2013</a:t>
                      </a:r>
                      <a:endParaRPr lang="cs-CZ" sz="800" dirty="0" smtClean="0"/>
                    </a:p>
                    <a:p>
                      <a:r>
                        <a:rPr lang="cs-CZ" sz="800" dirty="0" smtClean="0">
                          <a:hlinkClick r:id="rId5"/>
                        </a:rPr>
                        <a:t>http://nasepenize.cz.imag3box.com/images/image/00/lide/milos-zeman-spoz.jpg</a:t>
                      </a:r>
                      <a:endParaRPr lang="cs-CZ" sz="800" dirty="0" smtClean="0"/>
                    </a:p>
                    <a:p>
                      <a:r>
                        <a:rPr lang="cs-CZ" sz="800" dirty="0" smtClean="0">
                          <a:hlinkClick r:id="rId6"/>
                        </a:rPr>
                        <a:t>http://www.top09.cz/files/photos/large/20100716113918.jpg</a:t>
                      </a:r>
                      <a:endParaRPr lang="cs-CZ" sz="800" dirty="0" smtClean="0"/>
                    </a:p>
                    <a:p>
                      <a:r>
                        <a:rPr lang="cs-CZ" sz="800" dirty="0" smtClean="0">
                          <a:hlinkClick r:id="rId7"/>
                        </a:rPr>
                        <a:t>http://cs.wikipedia.org/wiki/Milo%C5%A1_Zeman</a:t>
                      </a:r>
                      <a:endParaRPr lang="cs-CZ" sz="800" dirty="0" smtClean="0"/>
                    </a:p>
                    <a:p>
                      <a:r>
                        <a:rPr lang="cs-CZ" sz="800" dirty="0" smtClean="0">
                          <a:hlinkClick r:id="rId8"/>
                        </a:rPr>
                        <a:t>http://cs.wikipedia.org/wiki/Karel_Schwarzenberg</a:t>
                      </a:r>
                      <a:endParaRPr lang="cs-CZ" sz="800" dirty="0" smtClean="0"/>
                    </a:p>
                  </a:txBody>
                  <a:tcPr marL="68580" marR="68580" marT="0" marB="0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1528" y="487182"/>
            <a:ext cx="5261767" cy="864096"/>
          </a:xfrm>
          <a:prstGeom prst="rect">
            <a:avLst/>
          </a:prstGeom>
          <a:noFill/>
          <a:ln w="9525">
            <a:solidFill>
              <a:schemeClr val="bg2">
                <a:lumMod val="5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84793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574196"/>
            <a:ext cx="8229600" cy="1143000"/>
          </a:xfrm>
        </p:spPr>
        <p:txBody>
          <a:bodyPr>
            <a:noAutofit/>
          </a:bodyPr>
          <a:lstStyle/>
          <a:p>
            <a:pPr algn="ctr"/>
            <a:r>
              <a:rPr lang="cs-CZ" sz="6000" b="1" dirty="0">
                <a:solidFill>
                  <a:srgbClr val="FFFF00"/>
                </a:solidFill>
              </a:rPr>
              <a:t>Prezidentské volby 2013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198" y="3573016"/>
            <a:ext cx="8229600" cy="4526280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0412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980728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>
                <a:solidFill>
                  <a:srgbClr val="FFFF00"/>
                </a:solidFill>
              </a:rPr>
              <a:t>Vlajka prezidenta České republiky:</a:t>
            </a:r>
            <a:br>
              <a:rPr lang="cs-CZ" dirty="0">
                <a:solidFill>
                  <a:srgbClr val="FFFF00"/>
                </a:solidFill>
              </a:rPr>
            </a:b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676971"/>
            <a:ext cx="4392488" cy="4392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57418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solidFill>
                  <a:srgbClr val="FFFF00"/>
                </a:solidFill>
              </a:rPr>
              <a:t>VOLBY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5544616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sz="3800" b="1" dirty="0"/>
              <a:t>Volby prezidenta jsou </a:t>
            </a:r>
            <a:r>
              <a:rPr lang="cs-CZ" sz="3800" b="1" i="1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jednou za 5 let. </a:t>
            </a:r>
            <a:r>
              <a:rPr lang="cs-CZ" sz="3800" b="1" dirty="0"/>
              <a:t>Stejný prezident může být zvolen maximálně </a:t>
            </a:r>
            <a:r>
              <a:rPr lang="cs-CZ" sz="3800" b="1" i="1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dvakrát po sobě</a:t>
            </a:r>
            <a:r>
              <a:rPr lang="cs-CZ" sz="3800" b="1" dirty="0"/>
              <a:t>. </a:t>
            </a:r>
            <a:r>
              <a:rPr lang="cs-CZ" sz="3800" b="1" dirty="0">
                <a:solidFill>
                  <a:srgbClr val="FFFF00"/>
                </a:solidFill>
              </a:rPr>
              <a:t>Prezident musí splňovat podmínky:</a:t>
            </a:r>
          </a:p>
          <a:p>
            <a:pPr marL="0" indent="0">
              <a:buNone/>
            </a:pPr>
            <a:r>
              <a:rPr lang="cs-CZ" sz="3800" b="1" dirty="0"/>
              <a:t>  - musí to být občan </a:t>
            </a:r>
            <a:r>
              <a:rPr lang="cs-CZ" sz="3800" b="1" i="1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starší 40 let</a:t>
            </a:r>
          </a:p>
          <a:p>
            <a:pPr marL="0" indent="0">
              <a:buNone/>
            </a:pPr>
            <a:r>
              <a:rPr lang="cs-CZ" sz="3800" b="1" dirty="0"/>
              <a:t>  - nesmí být trestán za velezradu nebo </a:t>
            </a:r>
            <a:r>
              <a:rPr lang="cs-CZ" sz="3800" b="1" dirty="0" smtClean="0"/>
              <a:t>porušení</a:t>
            </a:r>
          </a:p>
          <a:p>
            <a:pPr marL="0" indent="0">
              <a:buNone/>
            </a:pPr>
            <a:r>
              <a:rPr lang="cs-CZ" sz="3800" b="1" dirty="0" smtClean="0"/>
              <a:t>    Ústavy</a:t>
            </a:r>
            <a:endParaRPr lang="cs-CZ" sz="3800" b="1" dirty="0"/>
          </a:p>
          <a:p>
            <a:pPr marL="0" indent="0">
              <a:buNone/>
            </a:pPr>
            <a:r>
              <a:rPr lang="cs-CZ" sz="3800" b="1" dirty="0"/>
              <a:t>  - mít podepsanou petici minimálně 50 000 občany</a:t>
            </a:r>
            <a:r>
              <a:rPr lang="cs-CZ" sz="3800" b="1" dirty="0" smtClean="0"/>
              <a:t>,</a:t>
            </a:r>
          </a:p>
          <a:p>
            <a:pPr marL="0" indent="0">
              <a:buNone/>
            </a:pPr>
            <a:r>
              <a:rPr lang="cs-CZ" sz="3800" b="1" dirty="0" smtClean="0"/>
              <a:t>    </a:t>
            </a:r>
            <a:r>
              <a:rPr lang="cs-CZ" sz="3800" b="1" dirty="0"/>
              <a:t>nebo </a:t>
            </a:r>
            <a:r>
              <a:rPr lang="cs-CZ" sz="3800" b="1" dirty="0" smtClean="0"/>
              <a:t>podporu </a:t>
            </a:r>
            <a:r>
              <a:rPr lang="cs-CZ" sz="3800" b="1" dirty="0"/>
              <a:t>nejméně 20 poslanců nebo senátorů. </a:t>
            </a:r>
          </a:p>
          <a:p>
            <a:pPr marL="0" indent="0">
              <a:buNone/>
            </a:pPr>
            <a:endParaRPr lang="cs-CZ" sz="3800" b="1" dirty="0"/>
          </a:p>
          <a:p>
            <a:pPr marL="0" indent="0">
              <a:buNone/>
            </a:pPr>
            <a:r>
              <a:rPr lang="cs-CZ" sz="3800" b="1" dirty="0">
                <a:solidFill>
                  <a:srgbClr val="FFFF00"/>
                </a:solidFill>
              </a:rPr>
              <a:t>Existují dva druhy voleb </a:t>
            </a:r>
            <a:r>
              <a:rPr lang="cs-CZ" sz="3800" b="1" dirty="0" smtClean="0">
                <a:solidFill>
                  <a:srgbClr val="FFFF00"/>
                </a:solidFill>
              </a:rPr>
              <a:t>prezidenta</a:t>
            </a:r>
          </a:p>
          <a:p>
            <a:pPr marL="0" indent="0">
              <a:buNone/>
            </a:pPr>
            <a:r>
              <a:rPr lang="cs-CZ" sz="3800" b="1" i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- </a:t>
            </a:r>
            <a:r>
              <a:rPr lang="cs-CZ" sz="3800" b="1" i="1" u="sng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přímé</a:t>
            </a:r>
            <a:r>
              <a:rPr lang="cs-CZ" sz="3800" b="1" i="1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 a </a:t>
            </a:r>
            <a:r>
              <a:rPr lang="cs-CZ" sz="3800" b="1" i="1" u="sng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nepřímé</a:t>
            </a:r>
            <a:r>
              <a:rPr lang="cs-CZ" sz="3800" b="1" i="1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. </a:t>
            </a:r>
          </a:p>
          <a:p>
            <a:r>
              <a:rPr lang="cs-CZ" sz="3800" b="1" dirty="0"/>
              <a:t>Ve volbách nepřímých prezidenta volí poslanci a senátoři.</a:t>
            </a:r>
          </a:p>
          <a:p>
            <a:r>
              <a:rPr lang="cs-CZ" sz="3800" b="1" dirty="0">
                <a:solidFill>
                  <a:srgbClr val="92D050"/>
                </a:solidFill>
              </a:rPr>
              <a:t>Letos se v České republice poprvé konají přímé volby prezidenta. To znamená, že prezidenta mají právo volit obyčejní občané ČR.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2395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solidFill>
                  <a:srgbClr val="FFFF00"/>
                </a:solidFill>
              </a:rPr>
              <a:t>Kandidáti na prezidenta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V prvním kole, které se konalo </a:t>
            </a:r>
            <a:endParaRPr lang="cs-CZ" dirty="0" smtClean="0"/>
          </a:p>
          <a:p>
            <a:pPr marL="0" indent="0">
              <a:buNone/>
            </a:pPr>
            <a:r>
              <a:rPr lang="cs-CZ" i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11</a:t>
            </a:r>
            <a:r>
              <a:rPr lang="cs-CZ" i="1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. a 12. ledna 2013 </a:t>
            </a:r>
            <a:r>
              <a:rPr lang="cs-CZ" dirty="0"/>
              <a:t>zvítězili dva kandidáti,  kteří postupují do druhého </a:t>
            </a:r>
            <a:r>
              <a:rPr lang="cs-CZ" dirty="0" smtClean="0"/>
              <a:t>kola, </a:t>
            </a:r>
            <a:r>
              <a:rPr lang="cs-CZ" dirty="0"/>
              <a:t>jelikož nikdo z nich neměl více jak 50% hlasů.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u="sng" dirty="0"/>
              <a:t>Miloš Zeman</a:t>
            </a:r>
          </a:p>
          <a:p>
            <a:r>
              <a:rPr lang="cs-CZ" u="sng" dirty="0"/>
              <a:t>Karel </a:t>
            </a:r>
            <a:r>
              <a:rPr lang="cs-CZ" u="sng" dirty="0" smtClean="0"/>
              <a:t>Schwarzenberg</a:t>
            </a:r>
            <a:endParaRPr lang="cs-CZ" u="sng" dirty="0"/>
          </a:p>
          <a:p>
            <a:r>
              <a:rPr lang="cs-CZ" u="sng" dirty="0"/>
              <a:t>Jan Fischer </a:t>
            </a:r>
          </a:p>
          <a:p>
            <a:r>
              <a:rPr lang="cs-CZ" u="sng" dirty="0"/>
              <a:t>Jiří Dienstbier</a:t>
            </a:r>
          </a:p>
          <a:p>
            <a:r>
              <a:rPr lang="cs-CZ" u="sng" dirty="0"/>
              <a:t>Vladimír Franz </a:t>
            </a:r>
          </a:p>
          <a:p>
            <a:r>
              <a:rPr lang="cs-CZ" u="sng" dirty="0"/>
              <a:t>Zuzana Roithová</a:t>
            </a:r>
          </a:p>
          <a:p>
            <a:r>
              <a:rPr lang="cs-CZ" u="sng" dirty="0"/>
              <a:t>Táňa Fischerová</a:t>
            </a:r>
          </a:p>
          <a:p>
            <a:r>
              <a:rPr lang="cs-CZ" u="sng" dirty="0"/>
              <a:t>Přemysl Sobotka</a:t>
            </a:r>
          </a:p>
          <a:p>
            <a:r>
              <a:rPr lang="cs-CZ" u="sng" dirty="0"/>
              <a:t>Jana Bobošíková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8717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solidFill>
                  <a:srgbClr val="FFFF00"/>
                </a:solidFill>
              </a:rPr>
              <a:t>Kandidáti </a:t>
            </a:r>
            <a:r>
              <a:rPr lang="cs-CZ" dirty="0" smtClean="0">
                <a:solidFill>
                  <a:srgbClr val="FFFF00"/>
                </a:solidFill>
              </a:rPr>
              <a:t>do </a:t>
            </a:r>
            <a:r>
              <a:rPr lang="cs-CZ" dirty="0">
                <a:solidFill>
                  <a:srgbClr val="FFFF00"/>
                </a:solidFill>
              </a:rPr>
              <a:t>2. </a:t>
            </a:r>
            <a:r>
              <a:rPr lang="cs-CZ" dirty="0" smtClean="0">
                <a:solidFill>
                  <a:srgbClr val="FFFF00"/>
                </a:solidFill>
              </a:rPr>
              <a:t>kola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6" name="Zástupný symbol pro obsah 7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2420888"/>
            <a:ext cx="3168352" cy="3744416"/>
          </a:xfrm>
        </p:spPr>
      </p:pic>
      <p:pic>
        <p:nvPicPr>
          <p:cNvPr id="7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4936" y="2357590"/>
            <a:ext cx="3096344" cy="3807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755576" y="1772816"/>
            <a:ext cx="258596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/>
              <a:t>Miloš Zeman</a:t>
            </a:r>
          </a:p>
        </p:txBody>
      </p:sp>
      <p:sp>
        <p:nvSpPr>
          <p:cNvPr id="9" name="Obdélník 8"/>
          <p:cNvSpPr/>
          <p:nvPr/>
        </p:nvSpPr>
        <p:spPr>
          <a:xfrm>
            <a:off x="4499992" y="1772816"/>
            <a:ext cx="420211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/>
              <a:t>Karel </a:t>
            </a:r>
            <a:r>
              <a:rPr lang="cs-CZ" sz="3200" dirty="0" smtClean="0"/>
              <a:t>Schwarzenberg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228809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FFFF00"/>
                </a:solidFill>
              </a:rPr>
              <a:t>Výsledky prvního kola volby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11560" y="5445224"/>
            <a:ext cx="8064896" cy="2726080"/>
          </a:xfrm>
        </p:spPr>
        <p:txBody>
          <a:bodyPr>
            <a:normAutofit/>
          </a:bodyPr>
          <a:lstStyle/>
          <a:p>
            <a:r>
              <a:rPr lang="cs-CZ" dirty="0">
                <a:solidFill>
                  <a:srgbClr val="FFFF00"/>
                </a:solidFill>
              </a:rPr>
              <a:t> druhé kolo</a:t>
            </a:r>
            <a:r>
              <a:rPr lang="cs-CZ" dirty="0"/>
              <a:t> </a:t>
            </a:r>
            <a:r>
              <a:rPr lang="cs-CZ" dirty="0" smtClean="0"/>
              <a:t>je o </a:t>
            </a:r>
            <a:r>
              <a:rPr lang="cs-CZ" dirty="0"/>
              <a:t>dva týdny později </a:t>
            </a:r>
            <a:endParaRPr lang="cs-CZ" dirty="0" smtClean="0"/>
          </a:p>
          <a:p>
            <a:pPr marL="0" indent="0">
              <a:buNone/>
            </a:pPr>
            <a:r>
              <a:rPr lang="cs-CZ" dirty="0">
                <a:solidFill>
                  <a:srgbClr val="FFFF00"/>
                </a:solidFill>
              </a:rPr>
              <a:t> </a:t>
            </a:r>
            <a:r>
              <a:rPr lang="cs-CZ" dirty="0" smtClean="0">
                <a:solidFill>
                  <a:srgbClr val="FFFF00"/>
                </a:solidFill>
              </a:rPr>
              <a:t>   25</a:t>
            </a:r>
            <a:r>
              <a:rPr lang="cs-CZ" dirty="0">
                <a:solidFill>
                  <a:srgbClr val="FFFF00"/>
                </a:solidFill>
              </a:rPr>
              <a:t>. a 26. ledna. 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60032" y="1700808"/>
            <a:ext cx="3970784" cy="3960440"/>
          </a:xfrm>
        </p:spPr>
        <p:txBody>
          <a:bodyPr>
            <a:normAutofit/>
          </a:bodyPr>
          <a:lstStyle/>
          <a:p>
            <a:r>
              <a:rPr lang="cs-CZ" dirty="0" smtClean="0"/>
              <a:t> Červeně </a:t>
            </a:r>
            <a:r>
              <a:rPr lang="cs-CZ" dirty="0"/>
              <a:t>jsou zobrazeny kraje, v nichž získal nejvíce hlasů </a:t>
            </a:r>
            <a:r>
              <a:rPr lang="cs-CZ" dirty="0">
                <a:solidFill>
                  <a:srgbClr val="FFFF00"/>
                </a:solidFill>
              </a:rPr>
              <a:t>Miloš Zeman</a:t>
            </a:r>
            <a:r>
              <a:rPr lang="cs-CZ" dirty="0"/>
              <a:t>, modře kraje, v nichž uspěl </a:t>
            </a:r>
            <a:r>
              <a:rPr lang="cs-CZ" dirty="0">
                <a:solidFill>
                  <a:srgbClr val="FFFF00"/>
                </a:solidFill>
              </a:rPr>
              <a:t>Karel </a:t>
            </a:r>
            <a:r>
              <a:rPr lang="cs-CZ" dirty="0" smtClean="0">
                <a:solidFill>
                  <a:srgbClr val="FFFF00"/>
                </a:solidFill>
              </a:rPr>
              <a:t>Schwarzenberg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1028" name="Picture 4" descr="http://upload.wikimedia.org/wikipedia/commons/thumb/a/a0/Presidential_Results_2013_-_First_Round.png/220px-Presidential_Results_2013_-_First_Roun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732" y="2132856"/>
            <a:ext cx="4651946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6346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283968" y="253536"/>
            <a:ext cx="4402832" cy="114300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Václav Klaus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139952" y="1645920"/>
            <a:ext cx="4546848" cy="4526280"/>
          </a:xfrm>
        </p:spPr>
        <p:txBody>
          <a:bodyPr>
            <a:noAutofit/>
          </a:bodyPr>
          <a:lstStyle/>
          <a:p>
            <a:r>
              <a:rPr lang="cs-CZ" sz="2000" dirty="0" smtClean="0"/>
              <a:t>Narodil se </a:t>
            </a:r>
            <a:r>
              <a:rPr lang="cs-CZ" sz="2000" dirty="0"/>
              <a:t>19. června 1941 </a:t>
            </a:r>
            <a:r>
              <a:rPr lang="cs-CZ" sz="2000" dirty="0" smtClean="0"/>
              <a:t>Praha je </a:t>
            </a:r>
            <a:r>
              <a:rPr lang="cs-CZ" sz="2000" dirty="0"/>
              <a:t>druhý prezident České republiky. V minulosti působil jako </a:t>
            </a:r>
            <a:r>
              <a:rPr lang="cs-CZ" sz="2000" dirty="0" smtClean="0"/>
              <a:t>bankovní </a:t>
            </a:r>
            <a:r>
              <a:rPr lang="cs-CZ" sz="2000" dirty="0"/>
              <a:t>úředník </a:t>
            </a:r>
            <a:r>
              <a:rPr lang="cs-CZ" sz="2000" dirty="0" smtClean="0"/>
              <a:t>po listopadu </a:t>
            </a:r>
            <a:r>
              <a:rPr lang="cs-CZ" sz="2000" dirty="0"/>
              <a:t>1989 se stal ministrem financí </a:t>
            </a:r>
            <a:r>
              <a:rPr lang="cs-CZ" sz="2000" dirty="0" smtClean="0"/>
              <a:t>ČSSR</a:t>
            </a:r>
            <a:r>
              <a:rPr lang="cs-CZ" sz="2000" smtClean="0"/>
              <a:t>. </a:t>
            </a:r>
          </a:p>
          <a:p>
            <a:r>
              <a:rPr lang="cs-CZ" sz="2000" smtClean="0"/>
              <a:t>Od </a:t>
            </a:r>
            <a:r>
              <a:rPr lang="cs-CZ" sz="2000" dirty="0"/>
              <a:t>roku 1992 do roku 1998 zastával post předsedy </a:t>
            </a:r>
            <a:r>
              <a:rPr lang="cs-CZ" sz="2000" dirty="0" smtClean="0"/>
              <a:t>vlády.</a:t>
            </a:r>
          </a:p>
          <a:p>
            <a:r>
              <a:rPr lang="cs-CZ" sz="2000" dirty="0" smtClean="0"/>
              <a:t>V </a:t>
            </a:r>
            <a:r>
              <a:rPr lang="cs-CZ" sz="2000" dirty="0"/>
              <a:t>letech 1998-2002 byl předsedou Poslanecké sněmovny Parlamentu České republiky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 Prezidentem </a:t>
            </a:r>
            <a:r>
              <a:rPr lang="cs-CZ" sz="2000" dirty="0"/>
              <a:t>České republiky je od roku 2003, v roce 2008 obhájil svůj mandát pro druhé volební období. </a:t>
            </a:r>
            <a:br>
              <a:rPr lang="cs-CZ" sz="2000" dirty="0"/>
            </a:br>
            <a:endParaRPr lang="cs-CZ" sz="2000" dirty="0"/>
          </a:p>
        </p:txBody>
      </p:sp>
      <p:pic>
        <p:nvPicPr>
          <p:cNvPr id="7" name="Picture 2" descr="http://www.csr-prezidenti.ic.cz/klaus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04664"/>
            <a:ext cx="3600400" cy="4849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39552" y="5301208"/>
            <a:ext cx="36004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FFFF00"/>
                </a:solidFill>
              </a:rPr>
              <a:t>Funkční období dosavadního prezidenta 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Václava </a:t>
            </a:r>
            <a:r>
              <a:rPr lang="cs-CZ" b="1" dirty="0">
                <a:solidFill>
                  <a:srgbClr val="FFFF00"/>
                </a:solidFill>
              </a:rPr>
              <a:t>Klause 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končí </a:t>
            </a:r>
            <a:r>
              <a:rPr lang="cs-CZ" b="1" dirty="0">
                <a:solidFill>
                  <a:srgbClr val="FFFF00"/>
                </a:solidFill>
              </a:rPr>
              <a:t>7. března 2013.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81164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3528" y="2420888"/>
            <a:ext cx="4038600" cy="4166240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>
                <a:solidFill>
                  <a:srgbClr val="FFFF00"/>
                </a:solidFill>
              </a:rPr>
              <a:t>Ing. </a:t>
            </a:r>
            <a:r>
              <a:rPr lang="cs-CZ" b="1" dirty="0">
                <a:solidFill>
                  <a:srgbClr val="FFFF00"/>
                </a:solidFill>
              </a:rPr>
              <a:t>Miloš Zeman</a:t>
            </a:r>
            <a:r>
              <a:rPr lang="cs-CZ" dirty="0">
                <a:solidFill>
                  <a:srgbClr val="FFFF00"/>
                </a:solidFill>
              </a:rPr>
              <a:t>, CSc. </a:t>
            </a:r>
          </a:p>
          <a:p>
            <a:pPr marL="0" indent="0">
              <a:buNone/>
            </a:pPr>
            <a:r>
              <a:rPr lang="cs-CZ" dirty="0" smtClean="0"/>
              <a:t>- narodil se</a:t>
            </a:r>
            <a:r>
              <a:rPr lang="cs-CZ" dirty="0"/>
              <a:t> 28. září </a:t>
            </a:r>
            <a:r>
              <a:rPr lang="cs-CZ" dirty="0" smtClean="0"/>
              <a:t>1944 </a:t>
            </a:r>
            <a:r>
              <a:rPr lang="cs-CZ" dirty="0"/>
              <a:t>je </a:t>
            </a:r>
            <a:r>
              <a:rPr lang="cs-CZ" dirty="0" smtClean="0"/>
              <a:t>český</a:t>
            </a:r>
            <a:r>
              <a:rPr lang="cs-CZ" dirty="0"/>
              <a:t> </a:t>
            </a:r>
            <a:r>
              <a:rPr lang="cs-CZ" dirty="0" smtClean="0"/>
              <a:t>politik</a:t>
            </a:r>
            <a:r>
              <a:rPr lang="cs-CZ" dirty="0"/>
              <a:t>, </a:t>
            </a:r>
            <a:r>
              <a:rPr lang="cs-CZ" dirty="0" smtClean="0"/>
              <a:t>ekonom.</a:t>
            </a:r>
          </a:p>
          <a:p>
            <a:pPr marL="0" indent="0">
              <a:buNone/>
            </a:pPr>
            <a:r>
              <a:rPr lang="cs-CZ" dirty="0" smtClean="0"/>
              <a:t>Během </a:t>
            </a:r>
            <a:r>
              <a:rPr lang="cs-CZ" dirty="0"/>
              <a:t>politického života zastával významné </a:t>
            </a:r>
            <a:r>
              <a:rPr lang="cs-CZ" dirty="0" smtClean="0"/>
              <a:t>funkce předsedy </a:t>
            </a:r>
            <a:r>
              <a:rPr lang="cs-CZ" dirty="0"/>
              <a:t>vlády (1998–2002), předsedy Poslanecké </a:t>
            </a:r>
            <a:r>
              <a:rPr lang="cs-CZ" dirty="0" smtClean="0"/>
              <a:t>sněmovny </a:t>
            </a:r>
            <a:r>
              <a:rPr lang="cs-CZ" dirty="0"/>
              <a:t>Parlamentu České republiky (1996–1998) a předsedy České strany sociálně demokratické (1993–2001). </a:t>
            </a:r>
          </a:p>
          <a:p>
            <a:pPr marL="0" indent="0">
              <a:buNone/>
            </a:pPr>
            <a:r>
              <a:rPr lang="cs-CZ" dirty="0" smtClean="0"/>
              <a:t>V roce 2010 </a:t>
            </a:r>
            <a:r>
              <a:rPr lang="cs-CZ" dirty="0"/>
              <a:t>byl zvolen čestným předsedou </a:t>
            </a:r>
            <a:r>
              <a:rPr lang="cs-CZ" dirty="0" smtClean="0"/>
              <a:t>Strana práv občanů.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83968" y="2350012"/>
            <a:ext cx="4413525" cy="4526280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b="1" dirty="0">
                <a:solidFill>
                  <a:srgbClr val="FFFF00"/>
                </a:solidFill>
              </a:rPr>
              <a:t>Karel Schwarzenberg</a:t>
            </a:r>
            <a:r>
              <a:rPr lang="cs-CZ" dirty="0"/>
              <a:t> 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-narodil se10</a:t>
            </a:r>
            <a:r>
              <a:rPr lang="cs-CZ" dirty="0"/>
              <a:t>. </a:t>
            </a:r>
            <a:r>
              <a:rPr lang="cs-CZ" dirty="0" smtClean="0"/>
              <a:t>prosince1937 je</a:t>
            </a:r>
            <a:r>
              <a:rPr lang="cs-CZ" dirty="0"/>
              <a:t> český politik, </a:t>
            </a:r>
            <a:r>
              <a:rPr lang="cs-CZ" dirty="0" smtClean="0"/>
              <a:t>příslušník české</a:t>
            </a:r>
            <a:r>
              <a:rPr lang="cs-CZ" dirty="0"/>
              <a:t> větve rodu Schwarzenbergů.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Od r. </a:t>
            </a:r>
            <a:r>
              <a:rPr lang="cs-CZ" dirty="0"/>
              <a:t>2010 </a:t>
            </a:r>
            <a:r>
              <a:rPr lang="cs-CZ" dirty="0" smtClean="0"/>
              <a:t>je poslancem</a:t>
            </a:r>
            <a:r>
              <a:rPr lang="cs-CZ" dirty="0"/>
              <a:t> Poslanecké </a:t>
            </a:r>
            <a:r>
              <a:rPr lang="cs-CZ" dirty="0" smtClean="0"/>
              <a:t>sněmovny </a:t>
            </a:r>
            <a:r>
              <a:rPr lang="cs-CZ" dirty="0"/>
              <a:t>Parlamentu </a:t>
            </a:r>
            <a:r>
              <a:rPr lang="cs-CZ" dirty="0" smtClean="0"/>
              <a:t>ČR</a:t>
            </a:r>
            <a:r>
              <a:rPr lang="cs-CZ" dirty="0"/>
              <a:t>,</a:t>
            </a:r>
            <a:r>
              <a:rPr lang="cs-CZ" dirty="0" smtClean="0"/>
              <a:t> </a:t>
            </a:r>
            <a:r>
              <a:rPr lang="cs-CZ" dirty="0"/>
              <a:t>prvním místopředsedou vlády a ministrem zahraničních </a:t>
            </a:r>
            <a:r>
              <a:rPr lang="cs-CZ" dirty="0" smtClean="0"/>
              <a:t>věcí. </a:t>
            </a:r>
            <a:r>
              <a:rPr lang="cs-CZ" dirty="0"/>
              <a:t>V minulosti působil jako vedoucí kanceláře prezidenta Václava </a:t>
            </a:r>
            <a:r>
              <a:rPr lang="cs-CZ" dirty="0" smtClean="0"/>
              <a:t>Havla a </a:t>
            </a:r>
            <a:r>
              <a:rPr lang="cs-CZ" dirty="0"/>
              <a:t>v letech 2004–2010 senátorem Parlamentu </a:t>
            </a:r>
            <a:r>
              <a:rPr lang="cs-CZ" dirty="0" smtClean="0"/>
              <a:t>ČR. </a:t>
            </a:r>
            <a:r>
              <a:rPr lang="cs-CZ" dirty="0"/>
              <a:t>Jako své povolání pravidelně uváděl, že je </a:t>
            </a:r>
            <a:r>
              <a:rPr lang="cs-CZ" dirty="0" smtClean="0"/>
              <a:t>lesník </a:t>
            </a:r>
            <a:r>
              <a:rPr lang="cs-CZ" dirty="0"/>
              <a:t>později také senátor.</a:t>
            </a:r>
          </a:p>
          <a:p>
            <a:endParaRPr lang="cs-CZ" dirty="0"/>
          </a:p>
        </p:txBody>
      </p:sp>
      <p:pic>
        <p:nvPicPr>
          <p:cNvPr id="1026" name="Picture 2" descr="Miloš Zeman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60648"/>
            <a:ext cx="1293118" cy="1939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Karel Schwarzenberg, 201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32656"/>
            <a:ext cx="1368152" cy="1939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53801" y="5805264"/>
            <a:ext cx="2842188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FFFF00"/>
                </a:solidFill>
              </a:rPr>
              <a:t>Videoodkaz</a:t>
            </a:r>
            <a:r>
              <a:rPr lang="cs-CZ" b="1" dirty="0">
                <a:solidFill>
                  <a:srgbClr val="FFFF00"/>
                </a:solidFill>
              </a:rPr>
              <a:t> s</a:t>
            </a:r>
            <a:r>
              <a:rPr lang="cs-CZ" b="1" dirty="0" smtClean="0">
                <a:solidFill>
                  <a:srgbClr val="FFFF00"/>
                </a:solidFill>
              </a:rPr>
              <a:t> výsledky 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voleb prvního kola:</a:t>
            </a:r>
          </a:p>
          <a:p>
            <a:r>
              <a:rPr lang="cs-CZ" b="1" dirty="0" smtClean="0">
                <a:solidFill>
                  <a:srgbClr val="FFFF00"/>
                </a:solidFill>
                <a:hlinkClick r:id="rId4"/>
              </a:rPr>
              <a:t>http</a:t>
            </a:r>
            <a:r>
              <a:rPr lang="cs-CZ" b="1" dirty="0">
                <a:solidFill>
                  <a:srgbClr val="FFFF00"/>
                </a:solidFill>
                <a:hlinkClick r:id="rId4"/>
              </a:rPr>
              <a:t>://volby.idnes.cz</a:t>
            </a:r>
            <a:r>
              <a:rPr lang="cs-CZ" b="1" dirty="0" smtClean="0">
                <a:solidFill>
                  <a:srgbClr val="FFFF00"/>
                </a:solidFill>
                <a:hlinkClick r:id="rId4"/>
              </a:rPr>
              <a:t>/</a:t>
            </a:r>
            <a:endParaRPr lang="cs-CZ" b="1" dirty="0" smtClean="0">
              <a:solidFill>
                <a:srgbClr val="FFFF00"/>
              </a:solidFill>
            </a:endParaRPr>
          </a:p>
          <a:p>
            <a:endParaRPr lang="cs-CZ" b="1" dirty="0">
              <a:solidFill>
                <a:srgbClr val="FFFF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9903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498</TotalTime>
  <Words>346</Words>
  <Application>Microsoft Office PowerPoint</Application>
  <PresentationFormat>Předvádění na obrazovce (4:3)</PresentationFormat>
  <Paragraphs>95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Lití písma</vt:lpstr>
      <vt:lpstr>Prezentace aplikace PowerPoint</vt:lpstr>
      <vt:lpstr>Prezidentské volby 2013</vt:lpstr>
      <vt:lpstr>Vlajka prezidenta České republiky: </vt:lpstr>
      <vt:lpstr>VOLBY </vt:lpstr>
      <vt:lpstr>Kandidáti na prezidenta</vt:lpstr>
      <vt:lpstr>Kandidáti do 2. kola</vt:lpstr>
      <vt:lpstr>Výsledky prvního kola volby</vt:lpstr>
      <vt:lpstr>Václav Klaus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Důležitá místa v obci</dc:title>
  <dc:creator>pc</dc:creator>
  <cp:lastModifiedBy>pc</cp:lastModifiedBy>
  <cp:revision>70</cp:revision>
  <dcterms:created xsi:type="dcterms:W3CDTF">2012-11-07T15:42:34Z</dcterms:created>
  <dcterms:modified xsi:type="dcterms:W3CDTF">2013-01-14T19:35:30Z</dcterms:modified>
</cp:coreProperties>
</file>