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9"/>
  </p:notesMasterIdLst>
  <p:sldIdLst>
    <p:sldId id="256" r:id="rId2"/>
    <p:sldId id="257" r:id="rId3"/>
    <p:sldId id="266" r:id="rId4"/>
    <p:sldId id="267" r:id="rId5"/>
    <p:sldId id="268" r:id="rId6"/>
    <p:sldId id="271" r:id="rId7"/>
    <p:sldId id="272" r:id="rId8"/>
    <p:sldId id="273" r:id="rId9"/>
    <p:sldId id="274" r:id="rId10"/>
    <p:sldId id="269" r:id="rId11"/>
    <p:sldId id="270" r:id="rId12"/>
    <p:sldId id="275" r:id="rId13"/>
    <p:sldId id="276" r:id="rId14"/>
    <p:sldId id="278" r:id="rId15"/>
    <p:sldId id="279" r:id="rId16"/>
    <p:sldId id="280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310" autoAdjust="0"/>
  </p:normalViewPr>
  <p:slideViewPr>
    <p:cSldViewPr>
      <p:cViewPr varScale="1">
        <p:scale>
          <a:sx n="57" d="100"/>
          <a:sy n="57" d="100"/>
        </p:scale>
        <p:origin x="-9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AD1BAA-195A-4484-B0F5-9DDF5078E0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5CC9D-A5DA-4034-AFE9-E1B119D363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 trojúhelníku je patrné, že platí: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1200" dirty="0" smtClean="0"/>
              <a:t>		</a:t>
            </a:r>
            <a:r>
              <a:rPr kumimoji="0" lang="el-GR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α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´+</a:t>
            </a:r>
            <a:r>
              <a:rPr kumimoji="0" lang="el-GR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γ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</a:t>
            </a:r>
            <a:r>
              <a:rPr kumimoji="0" lang="el-GR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β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´=180</a:t>
            </a:r>
            <a:r>
              <a:rPr kumimoji="0" lang="el-GR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°</a:t>
            </a:r>
            <a:r>
              <a:rPr lang="cs-CZ" sz="1200" dirty="0" smtClean="0"/>
              <a:t>.</a:t>
            </a:r>
            <a:endParaRPr kumimoji="0" lang="cs-CZ" sz="12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15CC9D-A5DA-4034-AFE9-E1B119D3633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B54CC-8D50-4890-BAB9-F346DCE8F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714AA-5B51-401A-81E5-B63F4DBC1AF9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png"/><Relationship Id="rId5" Type="http://schemas.openxmlformats.org/officeDocument/2006/relationships/oleObject" Target="../embeddings/oleObject3.bin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179512" y="1268413"/>
          <a:ext cx="8712967" cy="4170683"/>
        </p:xfrm>
        <a:graphic>
          <a:graphicData uri="http://schemas.openxmlformats.org/drawingml/2006/table">
            <a:tbl>
              <a:tblPr/>
              <a:tblGrid>
                <a:gridCol w="2134543"/>
                <a:gridCol w="6578424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 Unicode" pitchFamily="34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aseline="0" dirty="0" smtClean="0">
                          <a:latin typeface="Lucida Sans Unicode" pitchFamily="34" charset="0"/>
                        </a:rPr>
                        <a:t>Důkazy matematických vět, které mají tvar elementárního výroku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11.11.2012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dokazování vět ve tvaru elementárního výroku.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 Unicode" pitchFamily="34" charset="0"/>
                          <a:cs typeface="Arial" charset="0"/>
                        </a:rPr>
                        <a:t>Prezentace je určena jako výklad do hodiny i jako materiál k 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 Unicode" pitchFamily="34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 Unicode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 Unicode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/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157192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Důkazy matematických vět, které mají tvar elementárního výroku</a:t>
            </a:r>
            <a:endParaRPr lang="cs-CZ" sz="2800" dirty="0" smtClean="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627784" y="1988840"/>
            <a:ext cx="5842992" cy="936104"/>
          </a:xfrm>
        </p:spPr>
        <p:txBody>
          <a:bodyPr>
            <a:normAutofit/>
          </a:bodyPr>
          <a:lstStyle/>
          <a:p>
            <a:pPr marL="624078" indent="-514350">
              <a:buSzPct val="100000"/>
              <a:buFont typeface="+mj-lt"/>
              <a:buAutoNum type="alphaUcPeriod"/>
            </a:pPr>
            <a:r>
              <a:rPr lang="cs-CZ" sz="3200" dirty="0" smtClean="0"/>
              <a:t>přímý důkaz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Důkazy matematických vět, které mají tvar elementárního výroku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2699792" y="3212976"/>
            <a:ext cx="5842992" cy="93610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624078" marR="0" lvl="0" indent="-51435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+mj-lt"/>
              <a:buAutoNum type="alphaUcPeriod" startAt="2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důkaz sporem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666523"/>
          </a:xfrm>
        </p:spPr>
        <p:txBody>
          <a:bodyPr>
            <a:normAutofit/>
          </a:bodyPr>
          <a:lstStyle/>
          <a:p>
            <a:r>
              <a:rPr lang="cs-CZ" dirty="0" smtClean="0"/>
              <a:t>Najdu pravdivý výrok </a:t>
            </a:r>
            <a:r>
              <a:rPr lang="cs-CZ" b="1" i="1" dirty="0" smtClean="0"/>
              <a:t>p</a:t>
            </a:r>
            <a:r>
              <a:rPr lang="cs-CZ" dirty="0" smtClean="0"/>
              <a:t> (mezi axiomy nebo mezi již dokázanými výroky), vystavím od výroku a pravdivou implikaci (cestu) k výroku </a:t>
            </a:r>
            <a:r>
              <a:rPr lang="cs-CZ" b="1" i="1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 (</a:t>
            </a:r>
            <a:r>
              <a:rPr lang="cs-CZ" dirty="0" smtClean="0"/>
              <a:t>tedy najdu pravdivý výrok </a:t>
            </a:r>
            <a:r>
              <a:rPr lang="cs-CZ" b="1" i="1" dirty="0" smtClean="0"/>
              <a:t>p </a:t>
            </a:r>
            <a:r>
              <a:rPr lang="cs-CZ" b="1" dirty="0" smtClean="0"/>
              <a:t>⇒</a:t>
            </a:r>
            <a:r>
              <a:rPr lang="cs-CZ" b="1" i="1" dirty="0" smtClean="0"/>
              <a:t>v</a:t>
            </a:r>
            <a:r>
              <a:rPr lang="cs-CZ" dirty="0" smtClean="0"/>
              <a:t>) a tím i pravdivý výrok </a:t>
            </a:r>
            <a:r>
              <a:rPr lang="cs-CZ" b="1" i="1" dirty="0" smtClean="0"/>
              <a:t>v</a:t>
            </a:r>
            <a:endParaRPr lang="cs-CZ" dirty="0" smtClean="0"/>
          </a:p>
          <a:p>
            <a:r>
              <a:rPr lang="cs-CZ" b="1" u="sng" dirty="0" smtClean="0"/>
              <a:t>Schéma: 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víme</a:t>
            </a:r>
            <a:r>
              <a:rPr lang="cs-CZ" sz="2800" dirty="0" smtClean="0"/>
              <a:t>: platí </a:t>
            </a:r>
            <a:r>
              <a:rPr lang="cs-CZ" sz="2800" i="1" dirty="0" smtClean="0"/>
              <a:t>p</a:t>
            </a:r>
            <a:endParaRPr lang="cs-CZ" sz="2800" dirty="0" smtClean="0"/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dokážeme</a:t>
            </a:r>
            <a:r>
              <a:rPr lang="cs-CZ" sz="2800" dirty="0" smtClean="0"/>
              <a:t>: platí </a:t>
            </a:r>
            <a:r>
              <a:rPr lang="cs-CZ" sz="2800" i="1" dirty="0" smtClean="0"/>
              <a:t>p </a:t>
            </a:r>
            <a:r>
              <a:rPr lang="cs-CZ" sz="2800" dirty="0" smtClean="0"/>
              <a:t>⇒</a:t>
            </a:r>
            <a:r>
              <a:rPr lang="cs-CZ" sz="2800" i="1" dirty="0" smtClean="0"/>
              <a:t>v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závěr</a:t>
            </a:r>
            <a:r>
              <a:rPr lang="cs-CZ" sz="2800" dirty="0" smtClean="0"/>
              <a:t>: platí </a:t>
            </a:r>
            <a:r>
              <a:rPr lang="cs-CZ" sz="2800" i="1" dirty="0" smtClean="0"/>
              <a:t>v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 Přímý důkaz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/>
          <a:lstStyle/>
          <a:p>
            <a:r>
              <a:rPr lang="cs-CZ" dirty="0" smtClean="0"/>
              <a:t>Dokažte věty:</a:t>
            </a:r>
          </a:p>
          <a:p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Součet velikostí všech vnitřních úhlů v trojúhelníku je 180</a:t>
            </a:r>
            <a:r>
              <a:rPr lang="cs-CZ" dirty="0" smtClean="0"/>
              <a:t>°.</a:t>
            </a: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Pro každé </a:t>
            </a:r>
            <a:r>
              <a:rPr lang="cs-CZ" i="1" dirty="0" smtClean="0"/>
              <a:t>x </a:t>
            </a:r>
            <a:r>
              <a:rPr lang="az-Cyrl-AZ" dirty="0" smtClean="0"/>
              <a:t>є</a:t>
            </a:r>
            <a:r>
              <a:rPr lang="cs-CZ" dirty="0" smtClean="0"/>
              <a:t> </a:t>
            </a:r>
            <a:r>
              <a:rPr lang="cs-CZ" i="1" dirty="0" smtClean="0"/>
              <a:t>R</a:t>
            </a:r>
            <a:r>
              <a:rPr lang="cs-CZ" dirty="0" smtClean="0"/>
              <a:t> platí, že </a:t>
            </a:r>
            <a:r>
              <a:rPr lang="cs-CZ" i="1" dirty="0" smtClean="0"/>
              <a:t>x</a:t>
            </a:r>
            <a:r>
              <a:rPr lang="cs-CZ" baseline="30000" dirty="0" smtClean="0"/>
              <a:t>2 </a:t>
            </a:r>
            <a:r>
              <a:rPr lang="cs-CZ" dirty="0" smtClean="0"/>
              <a:t>≥ 0.</a:t>
            </a:r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Každý pravoúhelník (obdélník, popř. čtverec) má shodné úhlopříčky.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00808"/>
            <a:ext cx="7128792" cy="4019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95736" y="5229200"/>
            <a:ext cx="6264696" cy="1254976"/>
          </a:xfrm>
        </p:spPr>
        <p:txBody>
          <a:bodyPr/>
          <a:lstStyle/>
          <a:p>
            <a:r>
              <a:rPr lang="cs-CZ" dirty="0" smtClean="0"/>
              <a:t>Důkaz provedeme pomocí libovolného trojúhelníku </a:t>
            </a:r>
            <a:r>
              <a:rPr lang="cs-CZ" i="1" dirty="0" smtClean="0"/>
              <a:t>ABC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a) Součet velikostí všech vnitřních úhlů v trojúhelníku je 180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°.</a:t>
            </a:r>
            <a:endParaRPr lang="cs-CZ" sz="28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835696" y="5229200"/>
            <a:ext cx="6984776" cy="125497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Sestrojíme přímku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7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7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∥ </a:t>
            </a:r>
            <a:r>
              <a:rPr kumimoji="0" lang="cs-CZ" sz="27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 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</a:t>
            </a:r>
            <a:r>
              <a:rPr kumimoji="0" lang="cs-CZ" sz="27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az-Cyrl-A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є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7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</a:t>
            </a:r>
            <a:r>
              <a:rPr kumimoji="0" lang="cs-CZ" sz="2700" b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7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1619672" y="5373216"/>
            <a:ext cx="6984776" cy="7474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Vyznačíme v nákresu úhly</a:t>
            </a:r>
            <a:r>
              <a:rPr lang="cs-CZ" sz="2700" dirty="0" smtClean="0"/>
              <a:t>.</a:t>
            </a:r>
            <a:endParaRPr kumimoji="0" lang="cs-CZ" sz="27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395536" y="2132856"/>
            <a:ext cx="7920880" cy="72008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96336" y="1556792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</a:t>
            </a:r>
            <a:endParaRPr lang="cs-CZ" sz="2400" i="1" dirty="0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763688" y="5229200"/>
            <a:ext cx="6984776" cy="125497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 trojúhelníku je patrné, že platí: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2700" dirty="0" smtClean="0"/>
              <a:t>		</a:t>
            </a:r>
            <a:r>
              <a:rPr kumimoji="0" lang="el-G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α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´+</a:t>
            </a:r>
            <a:r>
              <a:rPr kumimoji="0" lang="el-G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γ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</a:t>
            </a:r>
            <a:r>
              <a:rPr kumimoji="0" lang="el-G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β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´=180</a:t>
            </a:r>
            <a:r>
              <a:rPr kumimoji="0" lang="el-GR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°</a:t>
            </a:r>
            <a:r>
              <a:rPr lang="cs-CZ" sz="2700" dirty="0" smtClean="0"/>
              <a:t>.</a:t>
            </a:r>
            <a:endParaRPr kumimoji="0" lang="cs-CZ" sz="27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Oblouk 16"/>
          <p:cNvSpPr/>
          <p:nvPr/>
        </p:nvSpPr>
        <p:spPr>
          <a:xfrm>
            <a:off x="683568" y="4293096"/>
            <a:ext cx="1296144" cy="1368152"/>
          </a:xfrm>
          <a:prstGeom prst="arc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4077072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i="1" dirty="0" smtClean="0"/>
              <a:t>α</a:t>
            </a:r>
            <a:endParaRPr lang="cs-CZ" sz="2400" i="1" dirty="0"/>
          </a:p>
        </p:txBody>
      </p:sp>
      <p:sp>
        <p:nvSpPr>
          <p:cNvPr id="21" name="Oblouk 20"/>
          <p:cNvSpPr/>
          <p:nvPr/>
        </p:nvSpPr>
        <p:spPr>
          <a:xfrm rot="15161466">
            <a:off x="4913857" y="4071232"/>
            <a:ext cx="1296144" cy="1368152"/>
          </a:xfrm>
          <a:prstGeom prst="arc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4077072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i="1" dirty="0" smtClean="0"/>
              <a:t>β</a:t>
            </a:r>
            <a:endParaRPr lang="cs-CZ" sz="2400" i="1" dirty="0"/>
          </a:p>
        </p:txBody>
      </p:sp>
      <p:sp>
        <p:nvSpPr>
          <p:cNvPr id="23" name="Oblouk 22"/>
          <p:cNvSpPr/>
          <p:nvPr/>
        </p:nvSpPr>
        <p:spPr>
          <a:xfrm rot="7327544">
            <a:off x="2183595" y="1497303"/>
            <a:ext cx="1296144" cy="1368152"/>
          </a:xfrm>
          <a:prstGeom prst="arc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2924944"/>
            <a:ext cx="360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i="1" dirty="0" smtClean="0"/>
              <a:t>γ</a:t>
            </a:r>
            <a:endParaRPr lang="cs-CZ" sz="2400" i="1" dirty="0"/>
          </a:p>
        </p:txBody>
      </p:sp>
      <p:sp>
        <p:nvSpPr>
          <p:cNvPr id="25" name="Oblouk 24"/>
          <p:cNvSpPr/>
          <p:nvPr/>
        </p:nvSpPr>
        <p:spPr>
          <a:xfrm rot="12092723">
            <a:off x="1825609" y="1746989"/>
            <a:ext cx="1296144" cy="1368152"/>
          </a:xfrm>
          <a:prstGeom prst="arc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4530721">
            <a:off x="3164207" y="1671320"/>
            <a:ext cx="1296144" cy="1368152"/>
          </a:xfrm>
          <a:prstGeom prst="arc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2636912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i="1" dirty="0" smtClean="0"/>
              <a:t>α</a:t>
            </a:r>
            <a:r>
              <a:rPr lang="cs-CZ" sz="2400" i="1" dirty="0" smtClean="0"/>
              <a:t>´</a:t>
            </a:r>
            <a:endParaRPr lang="cs-CZ" sz="24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27984" y="2348880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i="1" dirty="0" smtClean="0"/>
              <a:t>β</a:t>
            </a:r>
            <a:r>
              <a:rPr lang="cs-CZ" sz="2400" i="1" dirty="0" smtClean="0"/>
              <a:t>´</a:t>
            </a:r>
            <a:endParaRPr lang="cs-CZ" sz="2400" i="1" dirty="0"/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539552" y="5301208"/>
            <a:ext cx="8604448" cy="1152128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600" dirty="0" smtClean="0"/>
              <a:t>Úhly </a:t>
            </a:r>
            <a:r>
              <a:rPr lang="el-GR" sz="2600" dirty="0" smtClean="0"/>
              <a:t>α</a:t>
            </a:r>
            <a:r>
              <a:rPr lang="cs-CZ" sz="2600" dirty="0" smtClean="0"/>
              <a:t> a </a:t>
            </a:r>
            <a:r>
              <a:rPr lang="el-GR" sz="2600" dirty="0" smtClean="0"/>
              <a:t>α</a:t>
            </a:r>
            <a:r>
              <a:rPr lang="cs-CZ" sz="2600" dirty="0" smtClean="0"/>
              <a:t>´jsou úhly střídavé, tedy platí:</a:t>
            </a:r>
            <a:r>
              <a:rPr lang="el-GR" sz="2600" dirty="0" smtClean="0"/>
              <a:t> α</a:t>
            </a:r>
            <a:r>
              <a:rPr lang="cs-CZ" sz="2600" dirty="0" smtClean="0"/>
              <a:t> = </a:t>
            </a:r>
            <a:r>
              <a:rPr lang="el-GR" sz="2600" dirty="0" smtClean="0"/>
              <a:t>α</a:t>
            </a:r>
            <a:r>
              <a:rPr lang="cs-CZ" sz="2600" dirty="0" smtClean="0"/>
              <a:t>´.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600" dirty="0" smtClean="0"/>
              <a:t>Úhly </a:t>
            </a:r>
            <a:r>
              <a:rPr lang="el-GR" sz="2600" dirty="0" smtClean="0"/>
              <a:t>β</a:t>
            </a:r>
            <a:r>
              <a:rPr lang="cs-CZ" sz="2600" dirty="0" smtClean="0"/>
              <a:t> a </a:t>
            </a:r>
            <a:r>
              <a:rPr lang="el-GR" sz="2600" dirty="0" smtClean="0"/>
              <a:t>β </a:t>
            </a:r>
            <a:r>
              <a:rPr lang="cs-CZ" sz="2600" dirty="0" smtClean="0"/>
              <a:t>´jsou úhly střídavé, tedy platí:</a:t>
            </a:r>
            <a:r>
              <a:rPr lang="el-GR" sz="2600" dirty="0" smtClean="0"/>
              <a:t> β</a:t>
            </a:r>
            <a:r>
              <a:rPr lang="cs-CZ" sz="2600" dirty="0" smtClean="0"/>
              <a:t> = </a:t>
            </a:r>
            <a:r>
              <a:rPr lang="el-GR" sz="2600" dirty="0" smtClean="0"/>
              <a:t>β </a:t>
            </a:r>
            <a:r>
              <a:rPr lang="cs-CZ" sz="2600" dirty="0" smtClean="0"/>
              <a:t>´. 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2600" dirty="0" smtClean="0"/>
              <a:t>		</a:t>
            </a:r>
            <a:endParaRPr kumimoji="0" lang="cs-CZ" sz="2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611560" y="5301208"/>
            <a:ext cx="7704856" cy="1556792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cs-CZ" sz="2800" dirty="0" smtClean="0"/>
              <a:t>Rovnici: </a:t>
            </a:r>
            <a:r>
              <a:rPr lang="el-GR" sz="2800" dirty="0" smtClean="0"/>
              <a:t>α</a:t>
            </a:r>
            <a:r>
              <a:rPr lang="cs-CZ" sz="2800" dirty="0" smtClean="0"/>
              <a:t>´+</a:t>
            </a:r>
            <a:r>
              <a:rPr lang="el-GR" sz="2800" dirty="0" smtClean="0"/>
              <a:t>γ</a:t>
            </a:r>
            <a:r>
              <a:rPr lang="cs-CZ" sz="2800" dirty="0" smtClean="0"/>
              <a:t> +</a:t>
            </a:r>
            <a:r>
              <a:rPr lang="el-GR" sz="2800" dirty="0" smtClean="0"/>
              <a:t>β</a:t>
            </a:r>
            <a:r>
              <a:rPr lang="cs-CZ" sz="2800" dirty="0" smtClean="0"/>
              <a:t>´=180</a:t>
            </a:r>
            <a:r>
              <a:rPr lang="el-GR" sz="2800" dirty="0" smtClean="0"/>
              <a:t>°</a:t>
            </a:r>
            <a:r>
              <a:rPr lang="cs-CZ" sz="2800" dirty="0" smtClean="0"/>
              <a:t>, můžeme upravit na tvar: 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cs-CZ" sz="2800" dirty="0" smtClean="0"/>
              <a:t>		</a:t>
            </a:r>
            <a:r>
              <a:rPr lang="el-GR" sz="2800" b="1" u="sng" dirty="0" smtClean="0"/>
              <a:t>α</a:t>
            </a:r>
            <a:r>
              <a:rPr lang="cs-CZ" sz="2800" b="1" u="sng" dirty="0" smtClean="0"/>
              <a:t> + </a:t>
            </a:r>
            <a:r>
              <a:rPr lang="el-GR" sz="2800" b="1" u="sng" dirty="0" smtClean="0"/>
              <a:t>γ</a:t>
            </a:r>
            <a:r>
              <a:rPr lang="cs-CZ" sz="2800" b="1" u="sng" dirty="0" smtClean="0"/>
              <a:t> + </a:t>
            </a:r>
            <a:r>
              <a:rPr lang="el-GR" sz="2800" b="1" u="sng" dirty="0" smtClean="0"/>
              <a:t>β</a:t>
            </a:r>
            <a:r>
              <a:rPr lang="cs-CZ" sz="2800" b="1" u="sng" dirty="0" smtClean="0"/>
              <a:t> =180</a:t>
            </a:r>
            <a:r>
              <a:rPr lang="el-GR" sz="2800" b="1" u="sng" dirty="0" smtClean="0"/>
              <a:t>°</a:t>
            </a:r>
            <a:r>
              <a:rPr lang="cs-CZ" sz="2800" b="1" u="sng" dirty="0" smtClean="0"/>
              <a:t>. </a:t>
            </a:r>
            <a:r>
              <a:rPr lang="cs-CZ" sz="4000" b="1" dirty="0" smtClean="0"/>
              <a:t>□</a:t>
            </a:r>
            <a:endParaRPr lang="cs-CZ" sz="4000" b="1" i="1" dirty="0" smtClean="0"/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cs-CZ" sz="2800" i="1" dirty="0" smtClean="0"/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2600" dirty="0" smtClean="0"/>
              <a:t>		</a:t>
            </a:r>
            <a:endParaRPr kumimoji="0" lang="cs-CZ" sz="2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4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build="p"/>
      <p:bldP spid="8" grpId="1" build="allAtOnce"/>
      <p:bldP spid="9" grpId="0" build="p"/>
      <p:bldP spid="9" grpId="1" build="allAtOnce"/>
      <p:bldP spid="14" grpId="0"/>
      <p:bldP spid="15" grpId="0" build="p"/>
      <p:bldP spid="15" grpId="1" build="allAtOnce"/>
      <p:bldP spid="17" grpId="0" animBg="1"/>
      <p:bldP spid="18" grpId="0"/>
      <p:bldP spid="21" grpId="0" animBg="1"/>
      <p:bldP spid="22" grpId="0"/>
      <p:bldP spid="23" grpId="0" animBg="1"/>
      <p:bldP spid="24" grpId="0"/>
      <p:bldP spid="25" grpId="0" animBg="1"/>
      <p:bldP spid="26" grpId="0" animBg="1"/>
      <p:bldP spid="27" grpId="0"/>
      <p:bldP spid="28" grpId="0"/>
      <p:bldP spid="29" grpId="0" animBg="1"/>
      <p:bldP spid="29" grpId="1" animBg="1"/>
      <p:bldP spid="30" grpId="0" animBg="1"/>
      <p:bldP spid="3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651528"/>
          </a:xfrm>
        </p:spPr>
        <p:txBody>
          <a:bodyPr/>
          <a:lstStyle/>
          <a:p>
            <a:r>
              <a:rPr lang="cs-CZ" dirty="0" smtClean="0"/>
              <a:t>Využijeme axiomu: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b) Pro každé </a:t>
            </a:r>
            <a:r>
              <a:rPr lang="cs-CZ" sz="2800" i="1" dirty="0" smtClean="0">
                <a:solidFill>
                  <a:schemeClr val="tx1"/>
                </a:solidFill>
                <a:effectLst/>
                <a:latin typeface="+mn-lt"/>
              </a:rPr>
              <a:t>x </a:t>
            </a:r>
            <a:r>
              <a:rPr lang="az-Cyrl-AZ" sz="2800" dirty="0" smtClean="0">
                <a:solidFill>
                  <a:schemeClr val="tx1"/>
                </a:solidFill>
                <a:effectLst/>
                <a:latin typeface="+mn-lt"/>
              </a:rPr>
              <a:t>є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2800" i="1" dirty="0" smtClean="0">
                <a:solidFill>
                  <a:schemeClr val="tx1"/>
                </a:solidFill>
                <a:effectLst/>
                <a:latin typeface="+mn-lt"/>
              </a:rPr>
              <a:t>R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 platí, že </a:t>
            </a:r>
            <a:r>
              <a:rPr lang="cs-CZ" sz="2800" i="1" dirty="0" smtClean="0">
                <a:solidFill>
                  <a:schemeClr val="tx1"/>
                </a:solidFill>
                <a:effectLst/>
                <a:latin typeface="+mn-lt"/>
              </a:rPr>
              <a:t>x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+mn-lt"/>
              </a:rPr>
              <a:t>2 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+mn-lt"/>
              </a:rPr>
              <a:t>≥ 0.</a:t>
            </a:r>
            <a:endParaRPr lang="cs-CZ" sz="2800" dirty="0">
              <a:solidFill>
                <a:schemeClr val="tx1"/>
              </a:solidFill>
              <a:effectLst/>
              <a:latin typeface="+mn-lt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51520" y="2276872"/>
          <a:ext cx="8366125" cy="668338"/>
        </p:xfrm>
        <a:graphic>
          <a:graphicData uri="http://schemas.openxmlformats.org/presentationml/2006/ole">
            <p:oleObj spid="_x0000_s1027" name="Rovnice" r:id="rId3" imgW="3022560" imgH="241200" progId="Equation.3">
              <p:embed/>
            </p:oleObj>
          </a:graphicData>
        </a:graphic>
      </p:graphicFrame>
      <p:sp>
        <p:nvSpPr>
          <p:cNvPr id="7" name="Zástupný symbol pro obsah 1"/>
          <p:cNvSpPr txBox="1">
            <a:spLocks/>
          </p:cNvSpPr>
          <p:nvPr/>
        </p:nvSpPr>
        <p:spPr>
          <a:xfrm>
            <a:off x="539552" y="3429000"/>
            <a:ext cx="8229600" cy="6515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700" dirty="0" smtClean="0"/>
              <a:t>Potom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2987824" y="3717032"/>
          <a:ext cx="3128963" cy="596900"/>
        </p:xfrm>
        <a:graphic>
          <a:graphicData uri="http://schemas.openxmlformats.org/presentationml/2006/ole">
            <p:oleObj spid="_x0000_s1029" name="Rovnice" r:id="rId4" imgW="1130040" imgH="21564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6660232" y="4653136"/>
            <a:ext cx="369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1315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c) Každý pravoúhelník (obdélník, popř. čtverec) má shodné úhlopříčky</a:t>
            </a:r>
            <a:endParaRPr lang="cs-CZ" sz="2800" b="1" dirty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457200" y="1481329"/>
            <a:ext cx="8229600" cy="651528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Zvolíme libovolný pravoúhelník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ABCD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492896"/>
            <a:ext cx="5653087" cy="287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539552" y="1484784"/>
            <a:ext cx="8229600" cy="651528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Rozdělíme na dva shodné trojúhelníky: 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467544" y="5661248"/>
            <a:ext cx="8229600" cy="651528"/>
          </a:xfrm>
          <a:prstGeom prst="rect">
            <a:avLst/>
          </a:prstGeom>
        </p:spPr>
        <p:txBody>
          <a:bodyPr/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Platí: 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2492896"/>
            <a:ext cx="5653087" cy="287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979712" y="5589240"/>
          <a:ext cx="3595836" cy="599306"/>
        </p:xfrm>
        <a:graphic>
          <a:graphicData uri="http://schemas.openxmlformats.org/presentationml/2006/ole">
            <p:oleObj spid="_x0000_s2054" name="Rovnice" r:id="rId5" imgW="1143000" imgH="190440" progId="Equation.3">
              <p:embed/>
            </p:oleObj>
          </a:graphicData>
        </a:graphic>
      </p:graphicFrame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2492896"/>
            <a:ext cx="5716587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1979712" y="5589240"/>
          <a:ext cx="3635375" cy="598488"/>
        </p:xfrm>
        <a:graphic>
          <a:graphicData uri="http://schemas.openxmlformats.org/presentationml/2006/ole">
            <p:oleObj spid="_x0000_s2057" name="Rovnice" r:id="rId7" imgW="115560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allAtOnce"/>
      <p:bldP spid="5" grpId="0" build="p"/>
      <p:bldP spid="5" grpId="1" build="allAtOnce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667544"/>
          </a:xfrm>
        </p:spPr>
        <p:txBody>
          <a:bodyPr>
            <a:normAutofit/>
          </a:bodyPr>
          <a:lstStyle/>
          <a:p>
            <a:r>
              <a:rPr lang="cs-CZ" dirty="0" smtClean="0"/>
              <a:t>Tedy platí:</a:t>
            </a:r>
            <a:endParaRPr lang="cs-CZ" dirty="0"/>
          </a:p>
        </p:txBody>
      </p:sp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836712"/>
            <a:ext cx="4001411" cy="2027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908720"/>
            <a:ext cx="3956952" cy="2009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4860032" y="3645024"/>
          <a:ext cx="3595687" cy="598487"/>
        </p:xfrm>
        <a:graphic>
          <a:graphicData uri="http://schemas.openxmlformats.org/presentationml/2006/ole">
            <p:oleObj spid="_x0000_s3074" name="Rovnice" r:id="rId5" imgW="1143000" imgH="19044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899592" y="3645024"/>
          <a:ext cx="4035425" cy="598488"/>
        </p:xfrm>
        <a:graphic>
          <a:graphicData uri="http://schemas.openxmlformats.org/presentationml/2006/ole">
            <p:oleObj spid="_x0000_s3075" name="Rovnice" r:id="rId6" imgW="1282680" imgH="1904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508500" y="3308350"/>
          <a:ext cx="127000" cy="241300"/>
        </p:xfrm>
        <a:graphic>
          <a:graphicData uri="http://schemas.openxmlformats.org/presentationml/2006/ole">
            <p:oleObj spid="_x0000_s3076" name="Rovnice" r:id="rId7" imgW="126720" imgH="241200" progId="Equation.3">
              <p:embed/>
            </p:oleObj>
          </a:graphicData>
        </a:graphic>
      </p:graphicFrame>
      <p:sp>
        <p:nvSpPr>
          <p:cNvPr id="8" name="Zástupný symbol pro obsah 1"/>
          <p:cNvSpPr txBox="1">
            <a:spLocks/>
          </p:cNvSpPr>
          <p:nvPr/>
        </p:nvSpPr>
        <p:spPr>
          <a:xfrm>
            <a:off x="457200" y="4653136"/>
            <a:ext cx="8229600" cy="1214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Úsečky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DB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AC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jsou shodné. </a:t>
            </a:r>
            <a:r>
              <a:rPr lang="cs-CZ" sz="2800" b="1" dirty="0" smtClean="0"/>
              <a:t>□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Vytvořím negaci </a:t>
            </a:r>
            <a:r>
              <a:rPr lang="cs-CZ" sz="2400" b="1" dirty="0" smtClean="0">
                <a:cs typeface="Lucida Sans Unicode"/>
              </a:rPr>
              <a:t>¬</a:t>
            </a:r>
            <a:r>
              <a:rPr lang="cs-CZ" sz="2400" b="1" i="1" dirty="0" smtClean="0">
                <a:cs typeface="Lucida Sans Unicode"/>
              </a:rPr>
              <a:t>v </a:t>
            </a:r>
            <a:r>
              <a:rPr lang="cs-CZ" dirty="0" smtClean="0"/>
              <a:t>požadovaného výroku</a:t>
            </a:r>
            <a:r>
              <a:rPr lang="cs-CZ" i="1" dirty="0" smtClean="0"/>
              <a:t> </a:t>
            </a:r>
            <a:r>
              <a:rPr lang="cs-CZ" b="1" i="1" dirty="0" smtClean="0"/>
              <a:t>v.</a:t>
            </a:r>
          </a:p>
          <a:p>
            <a:r>
              <a:rPr lang="cs-CZ" dirty="0" smtClean="0"/>
              <a:t>Pravdivě z tohoto výroku dokazuji až dojdu k nesmyslnému výroku </a:t>
            </a:r>
            <a:r>
              <a:rPr lang="cs-CZ" b="1" i="1" dirty="0" smtClean="0"/>
              <a:t>z.</a:t>
            </a:r>
            <a:endParaRPr lang="cs-CZ" b="1" u="sng" dirty="0" smtClean="0"/>
          </a:p>
          <a:p>
            <a:endParaRPr lang="cs-CZ" b="1" u="sng" dirty="0" smtClean="0"/>
          </a:p>
          <a:p>
            <a:r>
              <a:rPr lang="cs-CZ" b="1" u="sng" dirty="0" smtClean="0"/>
              <a:t>Schéma: 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předpokládáme</a:t>
            </a:r>
            <a:r>
              <a:rPr lang="cs-CZ" sz="2800" dirty="0" smtClean="0"/>
              <a:t>: platí </a:t>
            </a:r>
            <a:r>
              <a:rPr lang="cs-CZ" sz="2800" dirty="0" smtClean="0">
                <a:latin typeface="Lucida Sans Unicode"/>
                <a:cs typeface="Lucida Sans Unicode"/>
              </a:rPr>
              <a:t>¬</a:t>
            </a:r>
            <a:r>
              <a:rPr lang="cs-CZ" sz="2800" i="1" dirty="0" smtClean="0">
                <a:latin typeface="Lucida Sans Unicode"/>
                <a:cs typeface="Lucida Sans Unicode"/>
              </a:rPr>
              <a:t>v</a:t>
            </a:r>
            <a:endParaRPr lang="cs-CZ" sz="2800" i="1" dirty="0" smtClean="0"/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dokážeme</a:t>
            </a:r>
            <a:r>
              <a:rPr lang="cs-CZ" sz="2800" dirty="0" smtClean="0"/>
              <a:t>: platí </a:t>
            </a:r>
            <a:r>
              <a:rPr lang="cs-CZ" sz="2800" dirty="0" smtClean="0">
                <a:cs typeface="Lucida Sans Unicode"/>
              </a:rPr>
              <a:t>¬</a:t>
            </a:r>
            <a:r>
              <a:rPr lang="cs-CZ" sz="2800" i="1" dirty="0" smtClean="0">
                <a:cs typeface="Lucida Sans Unicode"/>
              </a:rPr>
              <a:t>v </a:t>
            </a:r>
            <a:r>
              <a:rPr lang="cs-CZ" sz="2800" dirty="0" smtClean="0"/>
              <a:t>⇒</a:t>
            </a:r>
            <a:r>
              <a:rPr lang="cs-CZ" sz="2800" i="1" dirty="0" smtClean="0"/>
              <a:t>z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u="sng" dirty="0" smtClean="0"/>
              <a:t>závěr</a:t>
            </a:r>
            <a:r>
              <a:rPr lang="cs-CZ" sz="2800" dirty="0" smtClean="0"/>
              <a:t>: neplatí </a:t>
            </a:r>
            <a:r>
              <a:rPr lang="cs-CZ" sz="2800" i="1" dirty="0" smtClean="0"/>
              <a:t>z  </a:t>
            </a:r>
            <a:r>
              <a:rPr lang="cs-CZ" sz="2800" dirty="0" smtClean="0">
                <a:solidFill>
                  <a:srgbClr val="FF0000"/>
                </a:solidFill>
              </a:rPr>
              <a:t>(SPOR) </a:t>
            </a:r>
            <a:r>
              <a:rPr lang="cs-CZ" sz="2800" dirty="0" smtClean="0">
                <a:solidFill>
                  <a:srgbClr val="FF0000"/>
                </a:solidFill>
                <a:latin typeface="Lucida Sans Unicode"/>
                <a:cs typeface="Lucida Sans Unicode"/>
              </a:rPr>
              <a:t>↯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B. Důkaz sporem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04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Dokažte věty:</a:t>
            </a:r>
          </a:p>
          <a:p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Pro každou kružnici </a:t>
            </a:r>
            <a:r>
              <a:rPr lang="cs-CZ" i="1" dirty="0" smtClean="0"/>
              <a:t>k</a:t>
            </a:r>
            <a:r>
              <a:rPr lang="cs-CZ" dirty="0" smtClean="0"/>
              <a:t> se středem </a:t>
            </a:r>
            <a:r>
              <a:rPr lang="cs-CZ" i="1" dirty="0" smtClean="0"/>
              <a:t>S </a:t>
            </a:r>
            <a:r>
              <a:rPr lang="cs-CZ" dirty="0" smtClean="0"/>
              <a:t>a každý její bod </a:t>
            </a:r>
            <a:r>
              <a:rPr lang="cs-CZ" i="1" dirty="0" smtClean="0"/>
              <a:t>A</a:t>
            </a:r>
            <a:r>
              <a:rPr lang="cs-CZ" dirty="0" smtClean="0"/>
              <a:t> platí, že přímka </a:t>
            </a:r>
            <a:r>
              <a:rPr lang="cs-CZ" i="1" dirty="0" smtClean="0"/>
              <a:t>p</a:t>
            </a:r>
            <a:r>
              <a:rPr lang="cs-CZ" dirty="0" smtClean="0"/>
              <a:t> vedená bodem </a:t>
            </a:r>
            <a:r>
              <a:rPr lang="cs-CZ" i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kolmá k přímce </a:t>
            </a:r>
            <a:r>
              <a:rPr lang="cs-CZ" i="1" dirty="0" smtClean="0"/>
              <a:t>SA</a:t>
            </a:r>
            <a:r>
              <a:rPr lang="cs-CZ" dirty="0" smtClean="0"/>
              <a:t> má s kružnicí </a:t>
            </a:r>
            <a:r>
              <a:rPr lang="cs-CZ" i="1" dirty="0" smtClean="0"/>
              <a:t>k</a:t>
            </a:r>
            <a:r>
              <a:rPr lang="cs-CZ" dirty="0" smtClean="0"/>
              <a:t> jediný společný bod </a:t>
            </a:r>
            <a:r>
              <a:rPr lang="cs-CZ" i="1" dirty="0" smtClean="0"/>
              <a:t>A</a:t>
            </a:r>
            <a:r>
              <a:rPr lang="cs-CZ" dirty="0" smtClean="0"/>
              <a:t>. (Tj. je tečnou kružnice </a:t>
            </a:r>
            <a:r>
              <a:rPr lang="cs-CZ" i="1" dirty="0" smtClean="0"/>
              <a:t>k</a:t>
            </a:r>
            <a:r>
              <a:rPr lang="cs-CZ" dirty="0" smtClean="0"/>
              <a:t> s dotykovým bodem </a:t>
            </a:r>
            <a:r>
              <a:rPr lang="cs-CZ" i="1" dirty="0" smtClean="0"/>
              <a:t>A</a:t>
            </a:r>
            <a:r>
              <a:rPr lang="cs-CZ" dirty="0" smtClean="0"/>
              <a:t>.)</a:t>
            </a:r>
          </a:p>
          <a:p>
            <a:pPr marL="624078" indent="-514350">
              <a:buSzPct val="100000"/>
              <a:buFont typeface="+mj-lt"/>
              <a:buAutoNum type="alphaLcParenR"/>
            </a:pPr>
            <a:endParaRPr lang="cs-CZ" dirty="0" smtClean="0"/>
          </a:p>
          <a:p>
            <a:pPr marL="624078" indent="-514350">
              <a:buSzPct val="100000"/>
              <a:buFont typeface="+mj-lt"/>
              <a:buAutoNum type="alphaLcParenR"/>
            </a:pPr>
            <a:r>
              <a:rPr lang="cs-CZ" dirty="0" smtClean="0"/>
              <a:t>Šachovnici 8x8, ze které je vystřiženo levé dolní a pravé horní políčko, nelze pokrýt 31 obdélníky 2x1. (Pokrytím rozumíme takové umístění obdélníčků na šachovnici, aby každé její pole bylo přikryto právě jedním ze dvou čtverců obdélníčku 2x1.)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/>
          <a:lstStyle/>
          <a:p>
            <a:pPr marL="624078" indent="-514350">
              <a:buNone/>
            </a:pPr>
            <a:r>
              <a:rPr lang="cs-CZ" dirty="0" smtClean="0">
                <a:solidFill>
                  <a:srgbClr val="00B0F0"/>
                </a:solidFill>
              </a:rPr>
              <a:t>a) </a:t>
            </a:r>
            <a:r>
              <a:rPr lang="cs-CZ" b="1" dirty="0" smtClean="0"/>
              <a:t>Pro </a:t>
            </a:r>
            <a:r>
              <a:rPr lang="cs-CZ" b="1" dirty="0" smtClean="0"/>
              <a:t>každou kružnici </a:t>
            </a:r>
            <a:r>
              <a:rPr lang="cs-CZ" b="1" i="1" dirty="0" smtClean="0"/>
              <a:t>k</a:t>
            </a:r>
            <a:r>
              <a:rPr lang="cs-CZ" b="1" dirty="0" smtClean="0"/>
              <a:t> se středem </a:t>
            </a:r>
            <a:r>
              <a:rPr lang="cs-CZ" b="1" i="1" dirty="0" smtClean="0"/>
              <a:t>S </a:t>
            </a:r>
            <a:r>
              <a:rPr lang="cs-CZ" b="1" dirty="0" smtClean="0"/>
              <a:t>a každý její bod </a:t>
            </a:r>
            <a:r>
              <a:rPr lang="cs-CZ" b="1" i="1" dirty="0" smtClean="0"/>
              <a:t>A</a:t>
            </a:r>
            <a:r>
              <a:rPr lang="cs-CZ" b="1" dirty="0" smtClean="0"/>
              <a:t> platí, že přímka </a:t>
            </a:r>
            <a:r>
              <a:rPr lang="cs-CZ" b="1" i="1" dirty="0" smtClean="0"/>
              <a:t>p</a:t>
            </a:r>
            <a:r>
              <a:rPr lang="cs-CZ" b="1" dirty="0" smtClean="0"/>
              <a:t> vedená bodem </a:t>
            </a:r>
            <a:r>
              <a:rPr lang="cs-CZ" b="1" i="1" dirty="0" smtClean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a</a:t>
            </a:r>
            <a:r>
              <a:rPr lang="cs-CZ" b="1" dirty="0" smtClean="0"/>
              <a:t> kolmá k přímce </a:t>
            </a:r>
            <a:r>
              <a:rPr lang="cs-CZ" b="1" i="1" dirty="0" smtClean="0"/>
              <a:t>SA</a:t>
            </a:r>
            <a:r>
              <a:rPr lang="cs-CZ" b="1" dirty="0" smtClean="0"/>
              <a:t> má s kružnicí </a:t>
            </a:r>
            <a:r>
              <a:rPr lang="cs-CZ" b="1" i="1" dirty="0" smtClean="0"/>
              <a:t>k</a:t>
            </a:r>
            <a:r>
              <a:rPr lang="cs-CZ" b="1" dirty="0" smtClean="0"/>
              <a:t> jediný společný bod </a:t>
            </a:r>
            <a:r>
              <a:rPr lang="cs-CZ" b="1" i="1" dirty="0" smtClean="0"/>
              <a:t>A</a:t>
            </a:r>
            <a:r>
              <a:rPr lang="cs-CZ" b="1" dirty="0" smtClean="0"/>
              <a:t>. (Tj. je tečnou kružnice </a:t>
            </a:r>
            <a:r>
              <a:rPr lang="cs-CZ" b="1" i="1" dirty="0" smtClean="0"/>
              <a:t>k</a:t>
            </a:r>
            <a:r>
              <a:rPr lang="cs-CZ" b="1" dirty="0" smtClean="0"/>
              <a:t> s dotykovým bodem </a:t>
            </a:r>
            <a:r>
              <a:rPr lang="cs-CZ" b="1" i="1" dirty="0" smtClean="0"/>
              <a:t>A</a:t>
            </a:r>
            <a:r>
              <a:rPr lang="cs-CZ" b="1" dirty="0" smtClean="0"/>
              <a:t>.)</a:t>
            </a:r>
          </a:p>
          <a:p>
            <a:pPr marL="624078" indent="-514350">
              <a:buAutoNum type="alphaLcParenR"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Důkaz</a:t>
            </a:r>
            <a:r>
              <a:rPr lang="cs-CZ" dirty="0" smtClean="0"/>
              <a:t>: budeme dokazovat sporem – tedy budeme předpokládat, že takové body najdeme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420888"/>
            <a:ext cx="3238500" cy="273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628800"/>
            <a:ext cx="3608387" cy="358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628800"/>
            <a:ext cx="3608387" cy="358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0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628800"/>
            <a:ext cx="3608387" cy="358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2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484784"/>
            <a:ext cx="3238500" cy="405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611560" y="476672"/>
            <a:ext cx="82189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Předpokládáme, že takové body, které budou </a:t>
            </a:r>
          </a:p>
          <a:p>
            <a:r>
              <a:rPr lang="cs-CZ" sz="2800" dirty="0" smtClean="0"/>
              <a:t>splňovat daný předpoklad, lze nalézt dva: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838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Zadaná poloha kružnice </a:t>
            </a:r>
            <a:r>
              <a:rPr lang="cs-CZ" sz="2800" i="1" dirty="0" smtClean="0"/>
              <a:t>k</a:t>
            </a:r>
            <a:r>
              <a:rPr lang="cs-CZ" sz="2800" dirty="0" smtClean="0"/>
              <a:t>, bodu </a:t>
            </a:r>
            <a:r>
              <a:rPr lang="cs-CZ" sz="2800" i="1" dirty="0" smtClean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a</a:t>
            </a:r>
            <a:r>
              <a:rPr lang="cs-CZ" sz="2800" dirty="0" smtClean="0"/>
              <a:t> přímky </a:t>
            </a:r>
            <a:r>
              <a:rPr lang="cs-CZ" sz="2800" i="1" dirty="0" smtClean="0"/>
              <a:t>p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76672"/>
            <a:ext cx="4947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Vyznačíme trojúhelník </a:t>
            </a:r>
            <a:r>
              <a:rPr lang="cs-CZ" sz="2800" i="1" dirty="0" smtClean="0"/>
              <a:t>SAB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76672"/>
            <a:ext cx="888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Dle tvrzení, které dokazujeme, je úhel </a:t>
            </a:r>
            <a:r>
              <a:rPr lang="cs-CZ" sz="2800" i="1" dirty="0" smtClean="0"/>
              <a:t>SAB</a:t>
            </a:r>
            <a:r>
              <a:rPr lang="cs-CZ" sz="2800" dirty="0" smtClean="0"/>
              <a:t> pravý. </a:t>
            </a:r>
          </a:p>
          <a:p>
            <a:r>
              <a:rPr lang="cs-CZ" sz="2800" dirty="0" smtClean="0"/>
              <a:t>Ale také úhel </a:t>
            </a:r>
            <a:r>
              <a:rPr lang="cs-CZ" sz="2800" i="1" dirty="0" smtClean="0"/>
              <a:t>ABS</a:t>
            </a:r>
            <a:r>
              <a:rPr lang="cs-CZ" sz="2800" dirty="0" smtClean="0"/>
              <a:t> je pravý. 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5373216"/>
            <a:ext cx="71824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trojúhelníku SAB nemohou být dva </a:t>
            </a:r>
          </a:p>
          <a:p>
            <a:r>
              <a:rPr lang="cs-CZ" sz="2800" dirty="0" smtClean="0"/>
              <a:t>vnitřní úhly pravé.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1043608" y="5229200"/>
            <a:ext cx="5760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cs typeface="Lucida Sans Unicode"/>
              </a:rPr>
              <a:t>↯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  <p:bldP spid="5" grpId="0"/>
      <p:bldP spid="15" grpId="0"/>
      <p:bldP spid="15" grpId="1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b) </a:t>
            </a:r>
            <a:r>
              <a:rPr lang="cs-CZ" b="1" dirty="0" smtClean="0"/>
              <a:t>Šachovnici </a:t>
            </a:r>
            <a:r>
              <a:rPr lang="cs-CZ" b="1" dirty="0" smtClean="0"/>
              <a:t>8x8, ze které je vystřiženo levé dolní a pravé horní políčko, nelze pokrýt 31 obdélníky 2x1. (Pokrytím rozumíme takové umístění obdélníčků na šachovnici, aby každé její pole bylo přikryto právě jedním ze dvou čtverců obdélníčku 2x1</a:t>
            </a:r>
            <a:r>
              <a:rPr lang="cs-CZ" b="1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Důkaz</a:t>
            </a:r>
            <a:r>
              <a:rPr lang="cs-CZ" dirty="0" smtClean="0"/>
              <a:t>: </a:t>
            </a:r>
            <a:r>
              <a:rPr lang="cs-CZ" dirty="0" smtClean="0"/>
              <a:t>budeme dokazovat sporem – tedy budeme předpokládat, že takové </a:t>
            </a:r>
            <a:r>
              <a:rPr lang="cs-CZ" dirty="0" smtClean="0"/>
              <a:t>pokrytí lze nalézt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88640"/>
            <a:ext cx="2217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Šachovnice:</a:t>
            </a:r>
            <a:endParaRPr lang="cs-CZ" sz="2800" dirty="0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3563" y="690563"/>
            <a:ext cx="5476875" cy="547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3563" y="685800"/>
            <a:ext cx="54768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51520" y="188640"/>
            <a:ext cx="6236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Odstranění políček ze šachovnice: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67544" y="332656"/>
            <a:ext cx="8229600" cy="1296144"/>
          </a:xfrm>
        </p:spPr>
        <p:txBody>
          <a:bodyPr/>
          <a:lstStyle/>
          <a:p>
            <a:r>
              <a:rPr lang="cs-CZ" dirty="0" smtClean="0"/>
              <a:t>Při pokrývání této šachovnice políčky 2x1 je zakryto vždy jedno políčko bílé a jedno černé:</a:t>
            </a:r>
            <a:endParaRPr lang="cs-CZ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24744"/>
            <a:ext cx="54768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124744"/>
            <a:ext cx="54768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2339752" y="4005064"/>
            <a:ext cx="5040560" cy="2448272"/>
          </a:xfrm>
          <a:prstGeom prst="rect">
            <a:avLst/>
          </a:prstGeom>
          <a:solidFill>
            <a:schemeClr val="bg1"/>
          </a:solidFill>
        </p:spPr>
        <p:txBody>
          <a:bodyPr vert="horz">
            <a:normAutofit fontScale="925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Tímto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způsobem nelze pokrýt celou šachovnici, protože odstřihnutím zadaných políček je na šachovnici 32 černých políček, ale pouze 30 bílých!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39952" y="2276872"/>
            <a:ext cx="864096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cs typeface="Lucida Sans Unicode"/>
              </a:rPr>
              <a:t>↯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2331</TotalTime>
  <Words>814</Words>
  <Application>Microsoft Office PowerPoint</Application>
  <PresentationFormat>Předvádění na obrazovce (4:3)</PresentationFormat>
  <Paragraphs>112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Shluk</vt:lpstr>
      <vt:lpstr>Rovnice</vt:lpstr>
      <vt:lpstr>Snímek 1</vt:lpstr>
      <vt:lpstr>Základní poznatky z matematiky</vt:lpstr>
      <vt:lpstr>Důkazy matematických vět, které mají tvar elementárního výroku</vt:lpstr>
      <vt:lpstr>A. Přímý důkaz</vt:lpstr>
      <vt:lpstr>Snímek 5</vt:lpstr>
      <vt:lpstr>a) Součet velikostí všech vnitřních úhlů v trojúhelníku je 180°.</vt:lpstr>
      <vt:lpstr>b) Pro každé x є R platí, že x2 ≥ 0.</vt:lpstr>
      <vt:lpstr>Snímek 8</vt:lpstr>
      <vt:lpstr>Snímek 9</vt:lpstr>
      <vt:lpstr>B. Důkaz sporem</vt:lpstr>
      <vt:lpstr>Snímek 11</vt:lpstr>
      <vt:lpstr>Snímek 12</vt:lpstr>
      <vt:lpstr>Snímek 13</vt:lpstr>
      <vt:lpstr>Snímek 14</vt:lpstr>
      <vt:lpstr>Snímek 15</vt:lpstr>
      <vt:lpstr>Snímek 16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250</cp:revision>
  <dcterms:modified xsi:type="dcterms:W3CDTF">2013-01-14T21:25:29Z</dcterms:modified>
</cp:coreProperties>
</file>