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60" r:id="rId5"/>
    <p:sldId id="278" r:id="rId6"/>
    <p:sldId id="279" r:id="rId7"/>
    <p:sldId id="280" r:id="rId8"/>
    <p:sldId id="281" r:id="rId9"/>
    <p:sldId id="282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67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16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28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33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99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67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1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43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35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72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1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42000">
              <a:srgbClr val="FEE7F2"/>
            </a:gs>
            <a:gs pos="81000">
              <a:srgbClr val="FFFF00"/>
            </a:gs>
            <a:gs pos="90000">
              <a:srgbClr val="C50849"/>
            </a:gs>
            <a:gs pos="93000">
              <a:srgbClr val="B43E85"/>
            </a:gs>
            <a:gs pos="100000">
              <a:srgbClr val="F8B049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BA16-6500-4AA5-BCAF-3EBCB08A9EF3}" type="datetimeFigureOut">
              <a:rPr lang="cs-CZ" smtClean="0"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6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33614"/>
              </p:ext>
            </p:extLst>
          </p:nvPr>
        </p:nvGraphicFramePr>
        <p:xfrm>
          <a:off x="755650" y="1322388"/>
          <a:ext cx="7848600" cy="3944938"/>
        </p:xfrm>
        <a:graphic>
          <a:graphicData uri="http://schemas.openxmlformats.org/drawingml/2006/table">
            <a:tbl>
              <a:tblPr/>
              <a:tblGrid>
                <a:gridCol w="1843088"/>
                <a:gridCol w="6005512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leden 2013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951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Operační systémy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Windows 7 – Kancelářský balíček – Excel 2010 - tabulky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pracují v programu Excel 2010 – zpracovávají tabulky dle vzoru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4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36096" y="332656"/>
            <a:ext cx="3538736" cy="6192688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 2010</a:t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Tabulka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5256584" cy="6336704"/>
          </a:xfr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400" dirty="0" smtClean="0"/>
              <a:t>Dle zadaného příkladu zpracovává tabulku</a:t>
            </a:r>
          </a:p>
          <a:p>
            <a:endParaRPr lang="cs-CZ" sz="1800" dirty="0" smtClean="0"/>
          </a:p>
          <a:p>
            <a:r>
              <a:rPr lang="cs-CZ" sz="4400" dirty="0" smtClean="0"/>
              <a:t>Využívá učebnici Matematiky</a:t>
            </a:r>
          </a:p>
          <a:p>
            <a:endParaRPr lang="cs-CZ" sz="1800" dirty="0" smtClean="0"/>
          </a:p>
          <a:p>
            <a:r>
              <a:rPr lang="cs-CZ" sz="4400" dirty="0" smtClean="0"/>
              <a:t>Tabulku vyplňuje dle str. 6 v dané učebnici</a:t>
            </a:r>
          </a:p>
          <a:p>
            <a:endParaRPr lang="cs-CZ" sz="4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04864"/>
            <a:ext cx="2160240" cy="2975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110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16200000">
            <a:off x="-2365536" y="3087870"/>
            <a:ext cx="5976664" cy="74255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Tabulka pro vyplnění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5400000">
            <a:off x="5687253" y="303382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Opíše si do své tabulky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66321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7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188637"/>
            <a:ext cx="6858196" cy="65527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417956" y="3013900"/>
            <a:ext cx="5842992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tabulkou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 rot="5400000">
            <a:off x="5277287" y="2957172"/>
            <a:ext cx="6552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Nejprve vyplní první sloupec – žáci mají před sebou učebnici Matematiky  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lů 8"/>
          <p:cNvSpPr/>
          <p:nvPr/>
        </p:nvSpPr>
        <p:spPr>
          <a:xfrm rot="5400000">
            <a:off x="4823528" y="450121"/>
            <a:ext cx="505056" cy="532859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187624" y="692696"/>
            <a:ext cx="1656184" cy="63367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02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188637"/>
            <a:ext cx="6858196" cy="65527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417956" y="3013900"/>
            <a:ext cx="5842992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tabulkou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 rot="5400000">
            <a:off x="5277287" y="2957172"/>
            <a:ext cx="6552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vyplní druhý sloupec – žáci mají před sebou učebnici Matematiky  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lů 8"/>
          <p:cNvSpPr/>
          <p:nvPr/>
        </p:nvSpPr>
        <p:spPr>
          <a:xfrm rot="5400000">
            <a:off x="5363588" y="990181"/>
            <a:ext cx="505056" cy="424847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267744" y="692130"/>
            <a:ext cx="1656184" cy="63367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65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188637"/>
            <a:ext cx="6858196" cy="65527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460947" y="3111420"/>
            <a:ext cx="5842992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tabulkou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 rot="5400000">
            <a:off x="5277287" y="2957172"/>
            <a:ext cx="6552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vyplní šestý sloupec – žáci mají před sebou učebnici Matematiky  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lů 8"/>
          <p:cNvSpPr/>
          <p:nvPr/>
        </p:nvSpPr>
        <p:spPr>
          <a:xfrm rot="5400000">
            <a:off x="6776461" y="2097587"/>
            <a:ext cx="505056" cy="203365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788024" y="542969"/>
            <a:ext cx="1656184" cy="63367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61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Výřez tabulky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848284"/>
              </p:ext>
            </p:extLst>
          </p:nvPr>
        </p:nvGraphicFramePr>
        <p:xfrm>
          <a:off x="395536" y="1268760"/>
          <a:ext cx="8064898" cy="52565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4875"/>
                <a:gridCol w="1675822"/>
                <a:gridCol w="1717719"/>
                <a:gridCol w="1005494"/>
                <a:gridCol w="1005494"/>
                <a:gridCol w="1005494"/>
              </a:tblGrid>
              <a:tr h="210264"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Státy Evropské unie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Země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Rozloha v km2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Počet obyvatel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Pořadí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Belgie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30528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10300000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Bulharsko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110912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7917600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Česká Republika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78864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10300000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 dirty="0">
                          <a:effectLst/>
                        </a:rPr>
                        <a:t> 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Dánsko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43094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5400000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Estonsko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45227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1200000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Finsko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338145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5200000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Francie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543965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59500000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Irsko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70285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4000000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Itálie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301308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56100000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Kypr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9521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950400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Litva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65300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3500000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Lotyšsko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64589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2300000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Lucembursko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2586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457700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Maďarsko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93030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10100000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Malta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315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383600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Německo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357021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82600000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Nizozemsko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39939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16300000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Polsko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312685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38200000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Portugalsko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92235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10400000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Rakousko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83858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8000000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Rumunsko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238391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21590000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Řecko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131957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11200000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Slovensko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49035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5400000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Slovinsko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20256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1900000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V.Británie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242900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59100000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Španělsko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504782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41900000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u="none" strike="noStrike">
                          <a:effectLst/>
                        </a:rPr>
                        <a:t>Švédsko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449964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9000000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u="none" strike="noStrike">
                          <a:effectLst/>
                        </a:rPr>
                        <a:t> 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  <a:tr h="168211"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42" marR="7242" marT="724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509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Filtrování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4539"/>
            <a:ext cx="9144000" cy="503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60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Filtrování podle rozlohy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8748464" cy="491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04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pracuje na pokyn vyučujícího</a:t>
            </a:r>
          </a:p>
          <a:p>
            <a:endParaRPr lang="cs-CZ" dirty="0" smtClean="0"/>
          </a:p>
          <a:p>
            <a:r>
              <a:rPr lang="cs-CZ" dirty="0" smtClean="0"/>
              <a:t>Dle připraveného návrhu zpracovává tabulku</a:t>
            </a:r>
            <a:endParaRPr lang="cs-CZ" dirty="0"/>
          </a:p>
          <a:p>
            <a:r>
              <a:rPr lang="cs-CZ" dirty="0" smtClean="0"/>
              <a:t>Na závěr provedou zápis a uloží si tabulku do své složky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5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- odkazy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568952" cy="17567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Použito vlastních zdrojů autora</a:t>
            </a:r>
          </a:p>
          <a:p>
            <a:r>
              <a:rPr lang="cs-CZ" sz="2400" dirty="0" smtClean="0"/>
              <a:t>Matematika pro základní </a:t>
            </a:r>
            <a:r>
              <a:rPr lang="cs-CZ" sz="2400" dirty="0" smtClean="0"/>
              <a:t>školy 6; </a:t>
            </a:r>
            <a:r>
              <a:rPr lang="cs-CZ" sz="2400" dirty="0" smtClean="0"/>
              <a:t>Pracovní sešit – aritmetika; SPN – pedagogické nakladatelství, akciová společnost; Praha 2007; str. 6, </a:t>
            </a:r>
            <a:r>
              <a:rPr lang="cs-CZ" sz="2400" dirty="0" err="1" smtClean="0"/>
              <a:t>cv</a:t>
            </a:r>
            <a:r>
              <a:rPr lang="cs-CZ" sz="2400" dirty="0" smtClean="0"/>
              <a:t>. 23</a:t>
            </a:r>
          </a:p>
          <a:p>
            <a:pPr marL="0" indent="0" algn="ctr">
              <a:buNone/>
            </a:pP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94" y="3476600"/>
            <a:ext cx="2232248" cy="3021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0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280</Words>
  <Application>Microsoft Office PowerPoint</Application>
  <PresentationFormat>Předvádění na obrazovce (4:3)</PresentationFormat>
  <Paragraphs>156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  Excel 2010      Tabulka  </vt:lpstr>
      <vt:lpstr>Tabulka pro vyplnění</vt:lpstr>
      <vt:lpstr>Práce s tabulkou</vt:lpstr>
      <vt:lpstr>Práce s tabulkou</vt:lpstr>
      <vt:lpstr>Práce s tabulkou</vt:lpstr>
      <vt:lpstr>Výřez tabulky</vt:lpstr>
      <vt:lpstr>Filtrování</vt:lpstr>
      <vt:lpstr>Filtrování podle rozlohy</vt:lpstr>
      <vt:lpstr>Procvičení</vt:lpstr>
      <vt:lpstr>Použité zdroje -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Administrator; Ladislav Novák</dc:creator>
  <cp:lastModifiedBy>Administrator</cp:lastModifiedBy>
  <cp:revision>45</cp:revision>
  <dcterms:created xsi:type="dcterms:W3CDTF">2012-10-06T06:47:03Z</dcterms:created>
  <dcterms:modified xsi:type="dcterms:W3CDTF">2013-01-15T06:40:33Z</dcterms:modified>
</cp:coreProperties>
</file>