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56" r:id="rId4"/>
    <p:sldId id="262" r:id="rId5"/>
    <p:sldId id="263" r:id="rId6"/>
    <p:sldId id="264" r:id="rId7"/>
    <p:sldId id="269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996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458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4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8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9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967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22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74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604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483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971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894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2BABAC-0E55-4D8E-AA10-1FAE56786AC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C1D26B-6B1B-45CD-9FEB-97BA039B18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93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VY_32_INOVACE_10_ </a:t>
            </a:r>
            <a:r>
              <a:rPr lang="cs-CZ" sz="1800" dirty="0" smtClean="0"/>
              <a:t>Podstatná jména – 2.část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Podstatná jména – 2.část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Sada:Český jazyk,1.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Martina Horní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Podstatná jména 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Martina Horní, III/2, 22.3.2012, 2.ročník, Český jazyk, Podstatná jména – 2.část, prezentace, interaktivní práce-žáci, pracovní list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464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</p:spPr>
        <p:txBody>
          <a:bodyPr>
            <a:normAutofit/>
          </a:bodyPr>
          <a:lstStyle/>
          <a:p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Podstatná jména jsou názvy </a:t>
            </a:r>
          </a:p>
          <a:p>
            <a:endParaRPr lang="cs-CZ" sz="4800" dirty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4400" u="sng" dirty="0" smtClean="0">
                <a:latin typeface="Arial" pitchFamily="34" charset="0"/>
                <a:cs typeface="Arial" pitchFamily="34" charset="0"/>
              </a:rPr>
              <a:t>osob, zvířat a věcí</a:t>
            </a:r>
            <a:endParaRPr lang="cs-CZ" sz="44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20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5400" b="1" u="sng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5400" b="1" u="sng" dirty="0" smtClean="0">
                <a:latin typeface="Arial" pitchFamily="34" charset="0"/>
                <a:cs typeface="Arial" pitchFamily="34" charset="0"/>
              </a:rPr>
              <a:t>en, ta, to-</a:t>
            </a:r>
            <a:r>
              <a:rPr lang="cs-CZ" sz="5400" b="1" u="sng" dirty="0" err="1" smtClean="0">
                <a:latin typeface="Arial" pitchFamily="34" charset="0"/>
                <a:cs typeface="Arial" pitchFamily="34" charset="0"/>
              </a:rPr>
              <a:t>ti,ty,ta</a:t>
            </a:r>
            <a:endParaRPr lang="cs-CZ" sz="5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/>
          </a:solidFill>
        </p:spPr>
        <p:txBody>
          <a:bodyPr>
            <a:noAutofit/>
          </a:bodyPr>
          <a:lstStyle/>
          <a:p>
            <a:pPr marL="400050" lvl="1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Na podstatná jména ukazujeme slovy</a:t>
            </a:r>
          </a:p>
          <a:p>
            <a:pPr marL="400050" lvl="1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ten muž			ti muži</a:t>
            </a:r>
          </a:p>
          <a:p>
            <a:pPr marL="400050" lvl="1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40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žena			ty ženy</a:t>
            </a:r>
          </a:p>
          <a:p>
            <a:pPr marL="400050" lvl="1" indent="0">
              <a:buNone/>
            </a:pPr>
            <a:r>
              <a:rPr lang="cs-CZ" sz="40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o auto			ta auta</a:t>
            </a:r>
          </a:p>
        </p:txBody>
      </p:sp>
    </p:spTree>
    <p:extLst>
      <p:ext uri="{BB962C8B-B14F-4D97-AF65-F5344CB8AC3E}">
        <p14:creationId xmlns:p14="http://schemas.microsoft.com/office/powerpoint/2010/main" val="179436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list pro žáka -  doplň podstatná jména podle velkého písmena             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3661018"/>
              </p:ext>
            </p:extLst>
          </p:nvPr>
        </p:nvGraphicFramePr>
        <p:xfrm>
          <a:off x="457200" y="1600200"/>
          <a:ext cx="8229600" cy="494659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6156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Názvy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osob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Názvy zvířat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Názvy věcí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3709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muž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muflon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myčka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434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1800" dirty="0">
                <a:latin typeface="Arial" pitchFamily="34" charset="0"/>
                <a:cs typeface="Arial" pitchFamily="34" charset="0"/>
              </a:rPr>
              <a:t>Pracovní list pro žáka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dokonči větu vhodným podstatným jménem 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Malé jablko je ________________________.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Malé kolo je__________________________.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Malá žába je _________________________.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Malý parník je ________________________.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Malý šátek je _________________________.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Malý hřeben je ________________________.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Malý kůň je ___________________________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Malé pole je __________________________.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Malý potok je__________________________.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35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Návrh řešení pracovního listu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6500803"/>
              </p:ext>
            </p:extLst>
          </p:nvPr>
        </p:nvGraphicFramePr>
        <p:xfrm>
          <a:off x="978030" y="1597110"/>
          <a:ext cx="7187940" cy="4532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6985"/>
                <a:gridCol w="1796985"/>
                <a:gridCol w="1796985"/>
                <a:gridCol w="1796985"/>
              </a:tblGrid>
              <a:tr h="5379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Názvy osob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Názvy zvířat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Názvy věcí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</a:tr>
              <a:tr h="5697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muž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muflon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myčka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</a:tr>
              <a:tr h="5697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děda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datel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dýmka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</a:tr>
              <a:tr h="5697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prodavač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papoušek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pytel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</a:tr>
              <a:tr h="5697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švadlena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šídlo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šátek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</a:tr>
              <a:tr h="5697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kuchař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kohout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kalendář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</a:tr>
              <a:tr h="5697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lékař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lachtan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lopata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</a:tr>
              <a:tr h="5697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sadař</a:t>
                      </a:r>
                      <a:endParaRPr lang="cs-CZ" sz="10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slon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stůl</a:t>
                      </a:r>
                      <a:endParaRPr lang="cs-CZ" sz="10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866" marR="79866" marT="39933" marB="3993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322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Řešení pracovního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listu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Malé jablko je jablíčko.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Malé kolo je kolečko.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Malá žába je žabička.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Malý parník 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parníček.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Malý šátek je šáteček.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Malý hřeben je hřebínek.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Malý kůň je koníček.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Malé pole je políčko.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Malý potok je potůček.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145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215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Podstatná jména</vt:lpstr>
      <vt:lpstr>ten, ta, to-ti,ty,ta</vt:lpstr>
      <vt:lpstr>Pracovní list pro žáka -  doplň podstatná jména podle velkého písmena             </vt:lpstr>
      <vt:lpstr>Pracovní list pro žáka – dokonči větu vhodným podstatným jménem </vt:lpstr>
      <vt:lpstr>Návrh řešení pracovního listu</vt:lpstr>
      <vt:lpstr>Řešení pracovního listu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0K5C</dc:creator>
  <cp:lastModifiedBy>SOHO</cp:lastModifiedBy>
  <cp:revision>29</cp:revision>
  <dcterms:created xsi:type="dcterms:W3CDTF">2012-03-06T16:35:07Z</dcterms:created>
  <dcterms:modified xsi:type="dcterms:W3CDTF">2012-03-13T20:01:31Z</dcterms:modified>
</cp:coreProperties>
</file>