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4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4C88E8-ECDF-4D55-AC70-81148C3ACB01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FF2F1-A0F6-4B51-9CA5-9C3CBD7A61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Ch8 - 28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Které látky jsou kyselé a které zásadité?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Hydroxidy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Výkladová prezentace – úvod do kapitoly tříprvkové sloučeniny</a:t>
            </a:r>
          </a:p>
          <a:p>
            <a:r>
              <a:rPr lang="cs-CZ" dirty="0" smtClean="0"/>
              <a:t>Hydroxidy</a:t>
            </a:r>
          </a:p>
          <a:p>
            <a:r>
              <a:rPr lang="cs-CZ" dirty="0" smtClean="0"/>
              <a:t>Vlastnosti hydroxidů</a:t>
            </a:r>
          </a:p>
          <a:p>
            <a:r>
              <a:rPr lang="cs-CZ" dirty="0" smtClean="0"/>
              <a:t>Bezpečné zacházení</a:t>
            </a:r>
          </a:p>
          <a:p>
            <a:r>
              <a:rPr lang="cs-CZ" dirty="0" smtClean="0"/>
              <a:t>Názvosloví </a:t>
            </a:r>
            <a:endParaRPr lang="cs-CZ" dirty="0"/>
          </a:p>
        </p:txBody>
      </p:sp>
    </p:spTree>
  </p:cSld>
  <p:clrMapOvr>
    <a:masterClrMapping/>
  </p:clrMapOvr>
  <p:transition spd="med">
    <p:wedg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Tříprvkové sloučeniny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86256"/>
            <a:ext cx="6400800" cy="1352544"/>
          </a:xfrm>
        </p:spPr>
        <p:txBody>
          <a:bodyPr>
            <a:normAutofit/>
          </a:bodyPr>
          <a:lstStyle/>
          <a:p>
            <a:r>
              <a:rPr lang="cs-CZ" sz="6000" dirty="0">
                <a:solidFill>
                  <a:schemeClr val="tx1"/>
                </a:solidFill>
              </a:rPr>
              <a:t>H</a:t>
            </a:r>
            <a:r>
              <a:rPr lang="cs-CZ" sz="6000" dirty="0" smtClean="0">
                <a:solidFill>
                  <a:schemeClr val="tx1"/>
                </a:solidFill>
              </a:rPr>
              <a:t>ydroxidy</a:t>
            </a:r>
            <a:endParaRPr lang="cs-CZ" sz="6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Tříprvkové sloučeniny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Molekuly složené </a:t>
            </a:r>
            <a:r>
              <a:rPr lang="cs-CZ" dirty="0" smtClean="0"/>
              <a:t>z atomů 3 prvků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Mezi tříprvkové sloučeniny řadíme:</a:t>
            </a:r>
          </a:p>
          <a:p>
            <a:r>
              <a:rPr lang="cs-CZ" b="1" dirty="0" smtClean="0"/>
              <a:t>Hydroxidy</a:t>
            </a:r>
          </a:p>
          <a:p>
            <a:r>
              <a:rPr lang="cs-CZ" b="1" dirty="0" smtClean="0"/>
              <a:t>Kyslíkaté kyseliny</a:t>
            </a:r>
          </a:p>
          <a:p>
            <a:r>
              <a:rPr lang="cs-CZ" b="1" dirty="0" smtClean="0"/>
              <a:t>Soli kyslíkatých kyselin</a:t>
            </a:r>
            <a:endParaRPr lang="cs-CZ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Hydroxidy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Sloučeniny, které ve vodě odštěpují hydroxidový aniont OH</a:t>
            </a:r>
            <a:r>
              <a:rPr lang="cs-CZ" b="1" baseline="30000" dirty="0" smtClean="0"/>
              <a:t>-</a:t>
            </a:r>
          </a:p>
          <a:p>
            <a:r>
              <a:rPr lang="cs-CZ" dirty="0"/>
              <a:t>M</a:t>
            </a:r>
            <a:r>
              <a:rPr lang="cs-CZ" dirty="0" smtClean="0"/>
              <a:t>ezi hydroxidy patří hydroxid sodný, hydroxid draselný, hydroxid vápenatý a hydroxid amonný</a:t>
            </a:r>
          </a:p>
          <a:p>
            <a:r>
              <a:rPr lang="cs-CZ" b="1" dirty="0" smtClean="0"/>
              <a:t>Některé hydroxidy </a:t>
            </a:r>
            <a:r>
              <a:rPr lang="cs-CZ" dirty="0" smtClean="0"/>
              <a:t>jsou </a:t>
            </a:r>
            <a:r>
              <a:rPr lang="cs-CZ" b="1" dirty="0" smtClean="0"/>
              <a:t>silné žíraviny</a:t>
            </a:r>
          </a:p>
          <a:p>
            <a:r>
              <a:rPr lang="cs-CZ" dirty="0" smtClean="0"/>
              <a:t>Nejčastěji se setkáváme s hydroxidem vápenatým, tzv. hašené vápno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Užití hydroxidů</a:t>
            </a:r>
            <a:endParaRPr lang="cs-CZ" b="1" u="sng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7640" t="20830" r="227" b="18606"/>
          <a:stretch>
            <a:fillRect/>
          </a:stretch>
        </p:blipFill>
        <p:spPr>
          <a:xfrm>
            <a:off x="0" y="1500174"/>
            <a:ext cx="9144000" cy="53578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Pravidla bezpečné práce s hydroxidy: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 práci s hydroxidy </a:t>
            </a:r>
            <a:r>
              <a:rPr lang="cs-CZ" b="1" dirty="0" smtClean="0"/>
              <a:t>používáme ochranné pomůcky</a:t>
            </a:r>
          </a:p>
          <a:p>
            <a:r>
              <a:rPr lang="cs-CZ" dirty="0" smtClean="0"/>
              <a:t>Pevné hydroxidy </a:t>
            </a:r>
            <a:r>
              <a:rPr lang="cs-CZ" b="1" dirty="0" smtClean="0"/>
              <a:t>nikdy nebereme do rukou</a:t>
            </a:r>
          </a:p>
          <a:p>
            <a:r>
              <a:rPr lang="cs-CZ" dirty="0" smtClean="0"/>
              <a:t>Při mísení pevných hydroxidů s vodou nebo ředění kapalných hydroxidů </a:t>
            </a:r>
            <a:r>
              <a:rPr lang="cs-CZ" b="1" dirty="0" smtClean="0"/>
              <a:t>směsi důkladně mícháme</a:t>
            </a:r>
          </a:p>
          <a:p>
            <a:r>
              <a:rPr lang="cs-CZ" dirty="0" smtClean="0"/>
              <a:t>Při potřísnění </a:t>
            </a:r>
            <a:r>
              <a:rPr lang="cs-CZ" b="1" dirty="0" smtClean="0"/>
              <a:t>postižené místo omýváme proudem tekoucí vody</a:t>
            </a:r>
            <a:r>
              <a:rPr lang="cs-CZ" dirty="0" smtClean="0"/>
              <a:t>, popř. neutralizujeme zředěným octem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N</a:t>
            </a:r>
            <a:r>
              <a:rPr lang="cs-CZ" b="1" u="sng" dirty="0" smtClean="0"/>
              <a:t>ázvosloví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Název se skládá z </a:t>
            </a:r>
            <a:r>
              <a:rPr lang="cs-CZ" b="1" dirty="0" smtClean="0"/>
              <a:t>podstatného jména </a:t>
            </a:r>
            <a:r>
              <a:rPr lang="cs-CZ" b="1" dirty="0" smtClean="0">
                <a:solidFill>
                  <a:srgbClr val="FFFF00"/>
                </a:solidFill>
              </a:rPr>
              <a:t>hydroxid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FFFF00"/>
                </a:solidFill>
              </a:rPr>
              <a:t>přídavného jména </a:t>
            </a:r>
            <a:r>
              <a:rPr lang="cs-CZ" dirty="0" smtClean="0"/>
              <a:t>odvozeného od kationtu kovu</a:t>
            </a:r>
          </a:p>
          <a:p>
            <a:r>
              <a:rPr lang="cs-CZ" b="1" dirty="0" smtClean="0"/>
              <a:t>Oxidační číslo </a:t>
            </a:r>
            <a:r>
              <a:rPr lang="cs-CZ" dirty="0" smtClean="0"/>
              <a:t>skupiny </a:t>
            </a:r>
            <a:r>
              <a:rPr lang="cs-CZ" b="1" dirty="0" smtClean="0"/>
              <a:t>OH</a:t>
            </a:r>
            <a:r>
              <a:rPr lang="cs-CZ" dirty="0" smtClean="0"/>
              <a:t> všech hydroxidů je </a:t>
            </a:r>
            <a:r>
              <a:rPr lang="cs-CZ" b="1" dirty="0" smtClean="0"/>
              <a:t>–I</a:t>
            </a:r>
          </a:p>
          <a:p>
            <a:r>
              <a:rPr lang="cs-CZ" dirty="0" smtClean="0"/>
              <a:t>Kationty kovů mají vždy kladné oxidační číslo, které odpovídá zakončení přídavného jména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1428728" y="5572140"/>
            <a:ext cx="221457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Tvorba vzorce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351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Hydroxid</a:t>
            </a:r>
            <a:r>
              <a:rPr lang="cs-CZ" sz="3200" b="1" dirty="0" smtClean="0"/>
              <a:t> sod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ný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Na </a:t>
            </a:r>
            <a:r>
              <a:rPr lang="cs-CZ" sz="3200" b="1" dirty="0" smtClean="0">
                <a:solidFill>
                  <a:srgbClr val="FFFF00"/>
                </a:solidFill>
              </a:rPr>
              <a:t>OH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Sodný            Na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Hydroxid      (OH)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Na </a:t>
            </a:r>
            <a:r>
              <a:rPr lang="cs-CZ" sz="3200" b="1" dirty="0" smtClean="0">
                <a:solidFill>
                  <a:srgbClr val="FFFF00"/>
                </a:solidFill>
              </a:rPr>
              <a:t>(OH)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Na </a:t>
            </a:r>
            <a:r>
              <a:rPr lang="cs-CZ" sz="3200" b="1" dirty="0" smtClean="0">
                <a:solidFill>
                  <a:srgbClr val="FFFF00"/>
                </a:solidFill>
              </a:rPr>
              <a:t>(OH)</a:t>
            </a:r>
          </a:p>
          <a:p>
            <a:pPr algn="ctr">
              <a:buNone/>
            </a:pPr>
            <a:endParaRPr lang="cs-CZ" sz="3200" b="1" dirty="0" smtClean="0"/>
          </a:p>
          <a:p>
            <a:pPr algn="ctr"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Na OH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endParaRPr lang="cs-CZ" sz="3200" b="1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10080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hydroxidu</a:t>
            </a:r>
          </a:p>
          <a:p>
            <a:r>
              <a:rPr lang="cs-CZ" sz="3200" dirty="0" smtClean="0"/>
              <a:t>Zápis značek v obráceném pořadí</a:t>
            </a:r>
          </a:p>
          <a:p>
            <a:r>
              <a:rPr lang="cs-CZ" sz="3200" dirty="0" smtClean="0"/>
              <a:t>Určení oxidačních čísel</a:t>
            </a:r>
          </a:p>
          <a:p>
            <a:r>
              <a:rPr lang="cs-CZ" sz="3200" dirty="0" smtClean="0"/>
              <a:t>Použití </a:t>
            </a:r>
            <a:r>
              <a:rPr lang="cs-CZ" sz="3200" b="1" dirty="0" smtClean="0"/>
              <a:t>křížového pravidla</a:t>
            </a:r>
          </a:p>
          <a:p>
            <a:r>
              <a:rPr lang="cs-CZ" sz="3200" dirty="0" smtClean="0"/>
              <a:t>Vzorec hydroxidu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3714744" y="2571744"/>
            <a:ext cx="35719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I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00496" y="3071810"/>
            <a:ext cx="5000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-I</a:t>
            </a:r>
            <a:endParaRPr lang="cs-CZ" sz="2800" dirty="0">
              <a:solidFill>
                <a:srgbClr val="FFFF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428860" y="4143380"/>
            <a:ext cx="928694" cy="714380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2214546" y="4143380"/>
            <a:ext cx="1037650" cy="642942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000232" y="3143248"/>
            <a:ext cx="928694" cy="1588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643174" y="3714752"/>
            <a:ext cx="500066" cy="1588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2143108" y="3786190"/>
            <a:ext cx="4459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I 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214678" y="3786190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-I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000232" y="4857760"/>
            <a:ext cx="4571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1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3143240" y="4857760"/>
            <a:ext cx="4940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1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41" name="Přímá spojovací šipka 40"/>
          <p:cNvCxnSpPr/>
          <p:nvPr/>
        </p:nvCxnSpPr>
        <p:spPr>
          <a:xfrm>
            <a:off x="2214546" y="2071678"/>
            <a:ext cx="928694" cy="214314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10800000" flipV="1">
            <a:off x="2000232" y="2071678"/>
            <a:ext cx="1357322" cy="214314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1214414" y="5500702"/>
            <a:ext cx="2428892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Tvorba vzorce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00200"/>
            <a:ext cx="4429156" cy="504351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Hydroxid</a:t>
            </a:r>
            <a:r>
              <a:rPr lang="cs-CZ" sz="3200" b="1" dirty="0" smtClean="0"/>
              <a:t> vápen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atý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Ca </a:t>
            </a:r>
            <a:r>
              <a:rPr lang="cs-CZ" sz="3200" b="1" dirty="0" smtClean="0">
                <a:solidFill>
                  <a:srgbClr val="FFFF00"/>
                </a:solidFill>
              </a:rPr>
              <a:t>OH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Vápenatý          Ca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Hydroxid      (OH)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Ca   </a:t>
            </a:r>
            <a:r>
              <a:rPr lang="cs-CZ" sz="3200" b="1" dirty="0" smtClean="0">
                <a:solidFill>
                  <a:srgbClr val="FFFF00"/>
                </a:solidFill>
              </a:rPr>
              <a:t>(OH)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Ca </a:t>
            </a:r>
            <a:r>
              <a:rPr lang="cs-CZ" sz="3200" b="1" dirty="0" smtClean="0">
                <a:solidFill>
                  <a:srgbClr val="FFFF00"/>
                </a:solidFill>
              </a:rPr>
              <a:t>(OH)</a:t>
            </a:r>
          </a:p>
          <a:p>
            <a:pPr algn="ctr">
              <a:buNone/>
            </a:pPr>
            <a:endParaRPr lang="cs-CZ" sz="3200" b="1" dirty="0" smtClean="0"/>
          </a:p>
          <a:p>
            <a:pPr algn="ctr"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Ca (OH)</a:t>
            </a:r>
            <a:r>
              <a:rPr lang="cs-CZ" sz="3600" b="1" baseline="-25000" dirty="0">
                <a:solidFill>
                  <a:srgbClr val="FFFF00"/>
                </a:solidFill>
              </a:rPr>
              <a:t>2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endParaRPr lang="cs-CZ" sz="3200" b="1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8151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hydroxidu</a:t>
            </a:r>
          </a:p>
          <a:p>
            <a:r>
              <a:rPr lang="cs-CZ" sz="3200" dirty="0" smtClean="0"/>
              <a:t>Zápis značek v obráceném pořadí</a:t>
            </a:r>
          </a:p>
          <a:p>
            <a:r>
              <a:rPr lang="cs-CZ" sz="3200" dirty="0" smtClean="0"/>
              <a:t>Určení oxidačních čísel</a:t>
            </a:r>
          </a:p>
          <a:p>
            <a:r>
              <a:rPr lang="cs-CZ" sz="3200" dirty="0" smtClean="0"/>
              <a:t>Použití </a:t>
            </a:r>
            <a:r>
              <a:rPr lang="cs-CZ" sz="3200" b="1" dirty="0" smtClean="0"/>
              <a:t>křížového pravidla</a:t>
            </a:r>
          </a:p>
          <a:p>
            <a:r>
              <a:rPr lang="cs-CZ" sz="3200" dirty="0" smtClean="0"/>
              <a:t>Vzorec hydroxidu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3714744" y="2428868"/>
            <a:ext cx="7858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II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0496" y="3071810"/>
            <a:ext cx="5000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-I</a:t>
            </a:r>
            <a:endParaRPr lang="cs-CZ" sz="2800" dirty="0">
              <a:solidFill>
                <a:srgbClr val="FFFF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428860" y="4143380"/>
            <a:ext cx="928694" cy="714380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2214546" y="4143380"/>
            <a:ext cx="1037650" cy="642942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357422" y="3143248"/>
            <a:ext cx="928694" cy="1588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428860" y="3714752"/>
            <a:ext cx="500066" cy="1588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928794" y="3714752"/>
            <a:ext cx="6046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II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14678" y="3786190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-I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000232" y="4857760"/>
            <a:ext cx="4571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1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3143240" y="4857760"/>
            <a:ext cx="4940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6">
                    <a:lumMod val="7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rot="10800000" flipV="1">
            <a:off x="2285984" y="2143116"/>
            <a:ext cx="1357322" cy="142876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785918" y="2071678"/>
            <a:ext cx="1214446" cy="214314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1428728" y="5572140"/>
            <a:ext cx="2214578" cy="1000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Tvorba vzorce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3510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Hydroxid</a:t>
            </a:r>
            <a:r>
              <a:rPr lang="cs-CZ" sz="3200" b="1" dirty="0" smtClean="0"/>
              <a:t> želez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itý</a:t>
            </a:r>
          </a:p>
          <a:p>
            <a:pPr algn="ctr">
              <a:buNone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Fe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OH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Železitý           </a:t>
            </a: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Fe</a:t>
            </a:r>
            <a:endParaRPr lang="cs-CZ" sz="32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Hydroxid      (OH)</a:t>
            </a:r>
          </a:p>
          <a:p>
            <a:pPr algn="ctr">
              <a:buNone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Fe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r>
              <a:rPr lang="cs-CZ" sz="3200" b="1" dirty="0" smtClean="0">
                <a:solidFill>
                  <a:srgbClr val="FFFF00"/>
                </a:solidFill>
              </a:rPr>
              <a:t>(OH)</a:t>
            </a:r>
          </a:p>
          <a:p>
            <a:pPr algn="ctr">
              <a:buNone/>
            </a:pPr>
            <a:r>
              <a:rPr lang="cs-CZ" sz="3200" b="1" dirty="0" err="1" smtClean="0">
                <a:solidFill>
                  <a:schemeClr val="accent6">
                    <a:lumMod val="75000"/>
                  </a:schemeClr>
                </a:solidFill>
              </a:rPr>
              <a:t>Fe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rgbClr val="FFFF00"/>
                </a:solidFill>
              </a:rPr>
              <a:t>(OH)</a:t>
            </a:r>
          </a:p>
          <a:p>
            <a:pPr algn="ctr">
              <a:buNone/>
            </a:pPr>
            <a:endParaRPr lang="cs-CZ" sz="3200" b="1" dirty="0" smtClean="0"/>
          </a:p>
          <a:p>
            <a:pPr algn="ctr">
              <a:buNone/>
            </a:pPr>
            <a:r>
              <a:rPr lang="cs-CZ" sz="3600" b="1" dirty="0" err="1" smtClean="0">
                <a:solidFill>
                  <a:srgbClr val="FFFF00"/>
                </a:solidFill>
              </a:rPr>
              <a:t>Fe</a:t>
            </a:r>
            <a:r>
              <a:rPr lang="cs-CZ" sz="3600" b="1" dirty="0" smtClean="0">
                <a:solidFill>
                  <a:srgbClr val="FFFF00"/>
                </a:solidFill>
              </a:rPr>
              <a:t> (OH)</a:t>
            </a:r>
            <a:r>
              <a:rPr lang="cs-CZ" sz="3600" b="1" baseline="-25000" dirty="0" smtClean="0">
                <a:solidFill>
                  <a:srgbClr val="FFFF00"/>
                </a:solidFill>
              </a:rPr>
              <a:t>3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algn="ctr">
              <a:buNone/>
            </a:pP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endParaRPr lang="cs-CZ" sz="3200" b="1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52956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hydroxidu</a:t>
            </a:r>
          </a:p>
          <a:p>
            <a:r>
              <a:rPr lang="cs-CZ" sz="3200" dirty="0" smtClean="0"/>
              <a:t>Zápis značek v obráceném pořadí</a:t>
            </a:r>
          </a:p>
          <a:p>
            <a:r>
              <a:rPr lang="cs-CZ" sz="3200" dirty="0" smtClean="0"/>
              <a:t>Určení oxidačních čísel</a:t>
            </a:r>
          </a:p>
          <a:p>
            <a:r>
              <a:rPr lang="cs-CZ" sz="3200" dirty="0" smtClean="0"/>
              <a:t>Použití </a:t>
            </a:r>
            <a:r>
              <a:rPr lang="cs-CZ" sz="3200" b="1" dirty="0" smtClean="0"/>
              <a:t>křížového pravidla</a:t>
            </a:r>
          </a:p>
          <a:p>
            <a:r>
              <a:rPr lang="cs-CZ" sz="3200" dirty="0" smtClean="0"/>
              <a:t>Vzorec hydroxidu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3714744" y="2428868"/>
            <a:ext cx="78581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III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0496" y="3071810"/>
            <a:ext cx="50006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-I</a:t>
            </a:r>
            <a:endParaRPr lang="cs-CZ" sz="2800" dirty="0">
              <a:solidFill>
                <a:srgbClr val="FFFF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2428860" y="4143380"/>
            <a:ext cx="928694" cy="714380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2214546" y="4143380"/>
            <a:ext cx="1037650" cy="642942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357422" y="3143248"/>
            <a:ext cx="928694" cy="1588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643174" y="3714752"/>
            <a:ext cx="500066" cy="1588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1928794" y="3714752"/>
            <a:ext cx="7633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III 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14678" y="3786190"/>
            <a:ext cx="463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-I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000232" y="4857760"/>
            <a:ext cx="4571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1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3143240" y="4857760"/>
            <a:ext cx="4940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3 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6" name="Přímá spojovací šipka 15"/>
          <p:cNvCxnSpPr/>
          <p:nvPr/>
        </p:nvCxnSpPr>
        <p:spPr>
          <a:xfrm rot="10800000" flipV="1">
            <a:off x="2214546" y="2143116"/>
            <a:ext cx="1285884" cy="225426"/>
          </a:xfrm>
          <a:prstGeom prst="straightConnector1">
            <a:avLst/>
          </a:prstGeom>
          <a:ln w="2222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2071670" y="2143116"/>
            <a:ext cx="1071570" cy="142876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Hydroxidy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tříprvkové sloučeniny, které obsahují hydroxidové anionty OH</a:t>
            </a:r>
            <a:r>
              <a:rPr lang="cs-CZ" sz="4800" baseline="30000" dirty="0" smtClean="0"/>
              <a:t>-</a:t>
            </a:r>
            <a:r>
              <a:rPr lang="cs-CZ" sz="4800" dirty="0" smtClean="0"/>
              <a:t> </a:t>
            </a:r>
            <a:r>
              <a:rPr lang="cs-CZ" dirty="0" smtClean="0"/>
              <a:t>vázané na kationty kovu</a:t>
            </a:r>
          </a:p>
          <a:p>
            <a:r>
              <a:rPr lang="cs-CZ" dirty="0" smtClean="0"/>
              <a:t>Ve vodě rozpustné hydroxidy jsou </a:t>
            </a:r>
            <a:r>
              <a:rPr lang="cs-CZ" b="1" dirty="0" smtClean="0"/>
              <a:t>žíraviny !</a:t>
            </a:r>
          </a:p>
          <a:p>
            <a:r>
              <a:rPr lang="cs-CZ" b="1" dirty="0" smtClean="0"/>
              <a:t>Při styku s pokožkou oplachovat proudem studené vody!</a:t>
            </a:r>
          </a:p>
          <a:p>
            <a:endParaRPr lang="cs-CZ" sz="4800" baseline="300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Úvod do obecné a anorganické chemie, J. Mach, I. </a:t>
            </a:r>
            <a:r>
              <a:rPr lang="cs-CZ" sz="2400" dirty="0" err="1" smtClean="0"/>
              <a:t>Plucková</a:t>
            </a:r>
            <a:r>
              <a:rPr lang="cs-CZ" sz="2400" dirty="0" smtClean="0"/>
              <a:t>, J. </a:t>
            </a:r>
            <a:r>
              <a:rPr lang="cs-CZ" sz="2400" dirty="0" err="1" smtClean="0"/>
              <a:t>Šibor</a:t>
            </a:r>
            <a:r>
              <a:rPr lang="cs-CZ" sz="2400" dirty="0" smtClean="0"/>
              <a:t>, nakladatelství Nová škola</a:t>
            </a:r>
          </a:p>
          <a:p>
            <a:r>
              <a:rPr lang="cs-CZ" sz="2400" dirty="0" smtClean="0"/>
              <a:t>Naskenované obrázky str. 68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420</Words>
  <Application>Microsoft Office PowerPoint</Application>
  <PresentationFormat>Předvádění na obrazovce (4:3)</PresentationFormat>
  <Paragraphs>119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Tříprvkové sloučeniny</vt:lpstr>
      <vt:lpstr>Tříprvkové sloučeniny</vt:lpstr>
      <vt:lpstr>Hydroxidy</vt:lpstr>
      <vt:lpstr>Užití hydroxidů</vt:lpstr>
      <vt:lpstr>Pravidla bezpečné práce s hydroxidy:</vt:lpstr>
      <vt:lpstr>Názvosloví</vt:lpstr>
      <vt:lpstr>Tvorba vzorce</vt:lpstr>
      <vt:lpstr>Tvorba vzorce</vt:lpstr>
      <vt:lpstr>Tvorba vzorce</vt:lpstr>
      <vt:lpstr>Hydroxidy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Hydroxidy</dc:title>
  <dc:subject>Chemie 8</dc:subject>
  <dc:creator>Přibíková</dc:creator>
  <cp:lastModifiedBy>Aleš</cp:lastModifiedBy>
  <cp:revision>12</cp:revision>
  <dcterms:created xsi:type="dcterms:W3CDTF">2011-04-25T17:02:27Z</dcterms:created>
  <dcterms:modified xsi:type="dcterms:W3CDTF">2013-01-14T19:18:08Z</dcterms:modified>
</cp:coreProperties>
</file>