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11409-8D8E-486D-9504-4103A4C9DF61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3DB38-7158-4375-BAD7-E3404FD1CD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7555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Ch8 - 29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Které látky jsou kyselé a které zásadité?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Hydroxidy - příklady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zaměřená na významné zástupce hydroxidů</a:t>
            </a:r>
          </a:p>
          <a:p>
            <a:r>
              <a:rPr lang="cs-CZ" dirty="0" smtClean="0"/>
              <a:t>Hydroxid sodný, draselný a vápenatý – vlastnosti, užití</a:t>
            </a:r>
          </a:p>
          <a:p>
            <a:r>
              <a:rPr lang="cs-CZ" dirty="0" smtClean="0"/>
              <a:t>Poleptání hydroxidy</a:t>
            </a: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Nejvýznamnější hydroxidy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/>
          <p:cNvPicPr>
            <a:picLocks/>
          </p:cNvPicPr>
          <p:nvPr/>
        </p:nvPicPr>
        <p:blipFill>
          <a:blip r:embed="rId2" cstate="print"/>
          <a:srcRect l="12982" t="52016" r="78504" b="40652"/>
          <a:stretch>
            <a:fillRect/>
          </a:stretch>
        </p:blipFill>
        <p:spPr>
          <a:xfrm>
            <a:off x="6429388" y="0"/>
            <a:ext cx="2714612" cy="3071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/>
          <p:nvPr/>
        </p:nvPicPr>
        <p:blipFill>
          <a:blip r:embed="rId2" cstate="print"/>
          <a:srcRect l="78976" t="51946" r="4037" b="37800"/>
          <a:stretch>
            <a:fillRect/>
          </a:stretch>
        </p:blipFill>
        <p:spPr>
          <a:xfrm>
            <a:off x="5857852" y="4357670"/>
            <a:ext cx="3286148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Hydroxid sodný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OH</a:t>
            </a:r>
          </a:p>
          <a:p>
            <a:r>
              <a:rPr lang="cs-CZ" dirty="0" smtClean="0"/>
              <a:t>Je bílá, pevná, ve vodě rozpustná                   látka</a:t>
            </a:r>
          </a:p>
          <a:p>
            <a:r>
              <a:rPr lang="cs-CZ" dirty="0" smtClean="0"/>
              <a:t>Jeho roztok je </a:t>
            </a:r>
            <a:r>
              <a:rPr lang="cs-CZ" b="1" dirty="0" smtClean="0"/>
              <a:t>žíravina!!!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hygroskopický</a:t>
            </a:r>
            <a:r>
              <a:rPr lang="cs-CZ" dirty="0" smtClean="0"/>
              <a:t> – pohlcuje vlhkost</a:t>
            </a:r>
          </a:p>
          <a:p>
            <a:r>
              <a:rPr lang="cs-CZ" dirty="0" smtClean="0"/>
              <a:t>Vyrábí se ve formě peciček, šupinek</a:t>
            </a: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sz="half" idx="1"/>
          </p:nvPr>
        </p:nvPicPr>
        <p:blipFill>
          <a:blip r:embed="rId2" cstate="print"/>
          <a:srcRect l="7308" t="68818" r="77497" b="12799"/>
          <a:stretch>
            <a:fillRect/>
          </a:stretch>
        </p:blipFill>
        <p:spPr>
          <a:xfrm>
            <a:off x="142844" y="0"/>
            <a:ext cx="3857652" cy="6715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u="sng" dirty="0" smtClean="0"/>
              <a:t>Hydroxid sodný</a:t>
            </a:r>
            <a:endParaRPr lang="cs-CZ" b="1" u="sng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9098" t="21892" r="5910" b="56087"/>
          <a:stretch>
            <a:fillRect/>
          </a:stretch>
        </p:blipFill>
        <p:spPr>
          <a:xfrm>
            <a:off x="4071934" y="1357298"/>
            <a:ext cx="4929222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Hydroxid sodný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Použití:</a:t>
            </a:r>
          </a:p>
          <a:p>
            <a:r>
              <a:rPr lang="cs-CZ" dirty="0" smtClean="0"/>
              <a:t>Výroba mýdel</a:t>
            </a:r>
          </a:p>
          <a:p>
            <a:r>
              <a:rPr lang="cs-CZ" dirty="0" smtClean="0"/>
              <a:t>Výroba sloučenin, které jsou součástí zubních past a pracích prášků</a:t>
            </a:r>
          </a:p>
          <a:p>
            <a:r>
              <a:rPr lang="cs-CZ" dirty="0" smtClean="0"/>
              <a:t>Je v prostředcích k odstraňování starých nátěrů</a:t>
            </a:r>
          </a:p>
          <a:p>
            <a:r>
              <a:rPr lang="cs-CZ" dirty="0" smtClean="0"/>
              <a:t>Je hlavní složkou prostředků pro čištění odpadů a potrubí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5730" t="35937" r="56202" b="27050"/>
          <a:stretch>
            <a:fillRect/>
          </a:stretch>
        </p:blipFill>
        <p:spPr>
          <a:xfrm rot="10800000">
            <a:off x="6500826" y="142852"/>
            <a:ext cx="2500331" cy="257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Hydroxid draselný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KOH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podobné vlastnosti jako hydroxid sodný</a:t>
            </a:r>
          </a:p>
          <a:p>
            <a:r>
              <a:rPr lang="cs-CZ" dirty="0" smtClean="0"/>
              <a:t>Je bílý, </a:t>
            </a:r>
            <a:r>
              <a:rPr lang="cs-CZ" dirty="0" smtClean="0"/>
              <a:t>pevný, </a:t>
            </a:r>
            <a:r>
              <a:rPr lang="cs-CZ" dirty="0" smtClean="0"/>
              <a:t>rozpustný ve vodě</a:t>
            </a:r>
          </a:p>
          <a:p>
            <a:r>
              <a:rPr lang="cs-CZ" dirty="0" smtClean="0"/>
              <a:t>Jeho roztoky jsou </a:t>
            </a:r>
            <a:r>
              <a:rPr lang="cs-CZ" b="1" dirty="0" smtClean="0"/>
              <a:t>žíraviny!!!</a:t>
            </a:r>
          </a:p>
          <a:p>
            <a:pPr>
              <a:buNone/>
            </a:pPr>
            <a:r>
              <a:rPr lang="cs-CZ" b="1" u="sng" dirty="0" smtClean="0"/>
              <a:t>Použití:</a:t>
            </a:r>
          </a:p>
          <a:p>
            <a:r>
              <a:rPr lang="cs-CZ" dirty="0" smtClean="0"/>
              <a:t>výroba papíru, mýdel, hliníků, plastů, čištění lahví,…</a:t>
            </a:r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34897" t="67308" r="41098" b="13942"/>
          <a:stretch>
            <a:fillRect/>
          </a:stretch>
        </p:blipFill>
        <p:spPr>
          <a:xfrm rot="10800000">
            <a:off x="5643570" y="214290"/>
            <a:ext cx="3357587" cy="23574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Hydroxid vápenatý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Ca(OH)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Je pevná bílá látka</a:t>
            </a:r>
          </a:p>
          <a:p>
            <a:r>
              <a:rPr lang="cs-CZ" dirty="0" smtClean="0"/>
              <a:t>Ve vodě méně rozpustný</a:t>
            </a:r>
          </a:p>
          <a:p>
            <a:r>
              <a:rPr lang="cs-CZ" b="1" dirty="0" smtClean="0"/>
              <a:t>Jeho roztok je žíravina!!!</a:t>
            </a:r>
          </a:p>
          <a:p>
            <a:r>
              <a:rPr lang="cs-CZ" dirty="0" smtClean="0"/>
              <a:t>Je nejlevnějším hydroxidem</a:t>
            </a:r>
          </a:p>
          <a:p>
            <a:r>
              <a:rPr lang="cs-CZ" dirty="0" smtClean="0"/>
              <a:t>Je známý pod pojmem                                   </a:t>
            </a:r>
            <a:r>
              <a:rPr lang="cs-CZ" b="1" dirty="0" smtClean="0"/>
              <a:t>hašené vápno</a:t>
            </a:r>
          </a:p>
          <a:p>
            <a:endParaRPr lang="cs-CZ" b="1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2712" t="76749" r="67365" b="10664"/>
          <a:stretch>
            <a:fillRect/>
          </a:stretch>
        </p:blipFill>
        <p:spPr>
          <a:xfrm rot="10800000">
            <a:off x="6000759" y="3571875"/>
            <a:ext cx="2928957" cy="30718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3908" t="1582" r="21635" b="18671"/>
          <a:stretch>
            <a:fillRect/>
          </a:stretch>
        </p:blipFill>
        <p:spPr>
          <a:xfrm>
            <a:off x="3929058" y="1285860"/>
            <a:ext cx="5072098" cy="3929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Hydroxid vápenatý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Použití:</a:t>
            </a:r>
          </a:p>
          <a:p>
            <a:r>
              <a:rPr lang="cs-CZ" dirty="0" smtClean="0"/>
              <a:t>Výroba cukru</a:t>
            </a:r>
          </a:p>
          <a:p>
            <a:r>
              <a:rPr lang="cs-CZ" dirty="0" smtClean="0"/>
              <a:t>Výroba smetany</a:t>
            </a:r>
          </a:p>
          <a:p>
            <a:r>
              <a:rPr lang="cs-CZ" dirty="0" smtClean="0"/>
              <a:t>(snižuje její kyselost)</a:t>
            </a:r>
          </a:p>
          <a:p>
            <a:r>
              <a:rPr lang="cs-CZ" dirty="0" smtClean="0"/>
              <a:t>V</a:t>
            </a:r>
            <a:r>
              <a:rPr lang="cs-CZ" dirty="0" smtClean="0"/>
              <a:t>e </a:t>
            </a:r>
            <a:r>
              <a:rPr lang="cs-CZ" dirty="0" smtClean="0"/>
              <a:t>stavebnictví</a:t>
            </a:r>
          </a:p>
          <a:p>
            <a:r>
              <a:rPr lang="cs-CZ" dirty="0" smtClean="0"/>
              <a:t>(malta, omítková směs)</a:t>
            </a:r>
          </a:p>
          <a:p>
            <a:r>
              <a:rPr lang="cs-CZ" dirty="0" smtClean="0"/>
              <a:t>Malování (bílení)</a:t>
            </a:r>
          </a:p>
          <a:p>
            <a:r>
              <a:rPr lang="cs-CZ" dirty="0" smtClean="0"/>
              <a:t>D</a:t>
            </a:r>
            <a:r>
              <a:rPr lang="cs-CZ" dirty="0" smtClean="0"/>
              <a:t>ezinfekce </a:t>
            </a:r>
            <a:r>
              <a:rPr lang="cs-CZ" dirty="0" smtClean="0"/>
              <a:t>stěn</a:t>
            </a:r>
          </a:p>
          <a:p>
            <a:r>
              <a:rPr lang="cs-CZ" dirty="0" smtClean="0"/>
              <a:t>V zemědělství a lesnictví – vápnění překyselené půdy</a:t>
            </a: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Zajímavost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Hydroxid sodný tvoří s hydroxidem vápenatým směs nazývanou </a:t>
            </a:r>
            <a:r>
              <a:rPr lang="cs-CZ" b="1" dirty="0" err="1" smtClean="0"/>
              <a:t>natrované</a:t>
            </a:r>
            <a:r>
              <a:rPr lang="cs-CZ" b="1" dirty="0" smtClean="0"/>
              <a:t> vápno</a:t>
            </a:r>
          </a:p>
          <a:p>
            <a:r>
              <a:rPr lang="cs-CZ" dirty="0" smtClean="0"/>
              <a:t>Tato směs se používá například v ponorkách nebo v kosmických lodích k odstraňování vydechovaného oxidu uhličitého</a:t>
            </a:r>
          </a:p>
          <a:p>
            <a:endParaRPr lang="cs-CZ" dirty="0"/>
          </a:p>
        </p:txBody>
      </p:sp>
      <p:pic>
        <p:nvPicPr>
          <p:cNvPr id="1026" name="Picture 2" descr="D:\Documents and Settings\Aleš\Plocha\skenovat0001.tif"/>
          <p:cNvPicPr>
            <a:picLocks noChangeAspect="1" noChangeArrowheads="1"/>
          </p:cNvPicPr>
          <p:nvPr/>
        </p:nvPicPr>
        <p:blipFill>
          <a:blip r:embed="rId2" cstate="print"/>
          <a:srcRect l="21966" t="20199" r="38830" b="34053"/>
          <a:stretch>
            <a:fillRect/>
          </a:stretch>
        </p:blipFill>
        <p:spPr bwMode="auto">
          <a:xfrm rot="10800000">
            <a:off x="5357818" y="4857761"/>
            <a:ext cx="2714644" cy="1785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Poleptání hydroxidy !!!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dirty="0" smtClean="0"/>
              <a:t>nedráždivé</a:t>
            </a:r>
          </a:p>
          <a:p>
            <a:r>
              <a:rPr lang="cs-CZ" dirty="0" smtClean="0"/>
              <a:t>Zasažené místo </a:t>
            </a:r>
            <a:r>
              <a:rPr lang="cs-CZ" b="1" dirty="0" smtClean="0"/>
              <a:t>nebolí</a:t>
            </a:r>
          </a:p>
          <a:p>
            <a:r>
              <a:rPr lang="cs-CZ" dirty="0" smtClean="0"/>
              <a:t>Postižený si ani nevšimne, že je poleptán</a:t>
            </a:r>
          </a:p>
          <a:p>
            <a:r>
              <a:rPr lang="cs-CZ" dirty="0" smtClean="0"/>
              <a:t>Kvůli tomu vznikají </a:t>
            </a:r>
            <a:r>
              <a:rPr lang="cs-CZ" b="1" dirty="0" smtClean="0"/>
              <a:t>těžká, hluboká a velmi špatně se hojící poleptání</a:t>
            </a:r>
            <a:endParaRPr lang="cs-CZ" b="1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Chemie pro 8. ročník, J. Škoda, P. </a:t>
            </a:r>
            <a:r>
              <a:rPr lang="cs-CZ" sz="2800" dirty="0" err="1" smtClean="0"/>
              <a:t>Doulík</a:t>
            </a:r>
            <a:r>
              <a:rPr lang="cs-CZ" sz="2800" dirty="0" smtClean="0"/>
              <a:t>, nakladatelství </a:t>
            </a:r>
            <a:r>
              <a:rPr lang="cs-CZ" sz="2800" dirty="0" err="1" smtClean="0"/>
              <a:t>Fraus</a:t>
            </a:r>
            <a:endParaRPr lang="cs-CZ" sz="2800" dirty="0" smtClean="0"/>
          </a:p>
          <a:p>
            <a:r>
              <a:rPr lang="cs-CZ" sz="2800" dirty="0" smtClean="0"/>
              <a:t>Naskenované obrázky str. 46 a 47</a:t>
            </a:r>
          </a:p>
          <a:p>
            <a:r>
              <a:rPr lang="cs-CZ" sz="2800" dirty="0" smtClean="0"/>
              <a:t>Základy chemie I, P. Beneš, V. </a:t>
            </a:r>
            <a:r>
              <a:rPr lang="cs-CZ" sz="2800" dirty="0" err="1" smtClean="0"/>
              <a:t>Pumpr</a:t>
            </a:r>
            <a:r>
              <a:rPr lang="cs-CZ" sz="2800" dirty="0" smtClean="0"/>
              <a:t>, J. </a:t>
            </a:r>
            <a:r>
              <a:rPr lang="cs-CZ" sz="2800" dirty="0" err="1" smtClean="0"/>
              <a:t>Banýr</a:t>
            </a:r>
            <a:r>
              <a:rPr lang="cs-CZ" sz="2800" dirty="0" smtClean="0"/>
              <a:t>, nakladatelství Fortuna</a:t>
            </a:r>
          </a:p>
          <a:p>
            <a:r>
              <a:rPr lang="cs-CZ" sz="2800" dirty="0" smtClean="0"/>
              <a:t>Naskenované obrázky str. 102</a:t>
            </a:r>
          </a:p>
          <a:p>
            <a:r>
              <a:rPr lang="cs-CZ" sz="2800" dirty="0" smtClean="0"/>
              <a:t>Úvod do obecné a anorganické chemie, J. Mach, I. </a:t>
            </a:r>
            <a:r>
              <a:rPr lang="cs-CZ" sz="2800" dirty="0" err="1" smtClean="0"/>
              <a:t>Plucková</a:t>
            </a:r>
            <a:r>
              <a:rPr lang="cs-CZ" sz="2800" dirty="0" smtClean="0"/>
              <a:t>, J. </a:t>
            </a:r>
            <a:r>
              <a:rPr lang="cs-CZ" sz="2800" dirty="0" err="1" smtClean="0"/>
              <a:t>Šibor</a:t>
            </a:r>
            <a:r>
              <a:rPr lang="cs-CZ" sz="2800" dirty="0" smtClean="0"/>
              <a:t>, nakladatelství Nová škola</a:t>
            </a:r>
          </a:p>
          <a:p>
            <a:r>
              <a:rPr lang="cs-CZ" sz="2800" dirty="0" smtClean="0"/>
              <a:t>Naskenované obrázky str. 69</a:t>
            </a:r>
          </a:p>
          <a:p>
            <a:endParaRPr lang="cs-CZ" sz="2800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374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Nejvýznamnější hydroxidy</vt:lpstr>
      <vt:lpstr>Hydroxid sodný</vt:lpstr>
      <vt:lpstr>Hydroxid sodný</vt:lpstr>
      <vt:lpstr>Hydroxid sodný</vt:lpstr>
      <vt:lpstr>Hydroxid draselný</vt:lpstr>
      <vt:lpstr>Hydroxid vápenatý</vt:lpstr>
      <vt:lpstr>Hydroxid vápenatý</vt:lpstr>
      <vt:lpstr>Zajímavost</vt:lpstr>
      <vt:lpstr>Poleptání hydroxidy !!!</vt:lpstr>
      <vt:lpstr>Zdroj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Nejvýznamnější hydroxidy</dc:title>
  <dc:subject>Chemie 8</dc:subject>
  <dc:creator>Přibíková</dc:creator>
  <cp:lastModifiedBy>Aleš</cp:lastModifiedBy>
  <cp:revision>12</cp:revision>
  <dcterms:created xsi:type="dcterms:W3CDTF">2011-04-27T13:25:20Z</dcterms:created>
  <dcterms:modified xsi:type="dcterms:W3CDTF">2013-01-15T17:17:43Z</dcterms:modified>
</cp:coreProperties>
</file>