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6" r:id="rId4"/>
    <p:sldId id="260" r:id="rId5"/>
    <p:sldId id="261" r:id="rId6"/>
    <p:sldId id="257" r:id="rId7"/>
    <p:sldId id="258" r:id="rId8"/>
    <p:sldId id="259" r:id="rId9"/>
    <p:sldId id="262" r:id="rId10"/>
    <p:sldId id="263" r:id="rId11"/>
    <p:sldId id="264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DE72C-D8AB-4DEC-B0F1-3E14FABA91F7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B29D-D827-4238-998C-8FC9A9EB89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DE72C-D8AB-4DEC-B0F1-3E14FABA91F7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B29D-D827-4238-998C-8FC9A9EB89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DE72C-D8AB-4DEC-B0F1-3E14FABA91F7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B29D-D827-4238-998C-8FC9A9EB89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DE72C-D8AB-4DEC-B0F1-3E14FABA91F7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B29D-D827-4238-998C-8FC9A9EB89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DE72C-D8AB-4DEC-B0F1-3E14FABA91F7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B29D-D827-4238-998C-8FC9A9EB89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DE72C-D8AB-4DEC-B0F1-3E14FABA91F7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B29D-D827-4238-998C-8FC9A9EB89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DE72C-D8AB-4DEC-B0F1-3E14FABA91F7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B29D-D827-4238-998C-8FC9A9EB89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DE72C-D8AB-4DEC-B0F1-3E14FABA91F7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B29D-D827-4238-998C-8FC9A9EB89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DE72C-D8AB-4DEC-B0F1-3E14FABA91F7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B29D-D827-4238-998C-8FC9A9EB89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DE72C-D8AB-4DEC-B0F1-3E14FABA91F7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B29D-D827-4238-998C-8FC9A9EB89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DE72C-D8AB-4DEC-B0F1-3E14FABA91F7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B29D-D827-4238-998C-8FC9A9EB89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8DE72C-D8AB-4DEC-B0F1-3E14FABA91F7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D4B29D-D827-4238-998C-8FC9A9EB899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cover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8364"/>
                <a:gridCol w="5062476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8 - 31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5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Které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látky jsou kyselé a které zásadité?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Kyseliny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 – úvod do kapitoly kyseliny</a:t>
            </a:r>
          </a:p>
          <a:p>
            <a:r>
              <a:rPr lang="cs-CZ" dirty="0" smtClean="0"/>
              <a:t>Bezpečné zacházení s kyselinami</a:t>
            </a:r>
          </a:p>
          <a:p>
            <a:r>
              <a:rPr lang="cs-CZ" dirty="0" smtClean="0"/>
              <a:t>Ředění kyselin</a:t>
            </a:r>
          </a:p>
          <a:p>
            <a:r>
              <a:rPr lang="cs-CZ" dirty="0" smtClean="0"/>
              <a:t>Důkaz kyselin</a:t>
            </a:r>
          </a:p>
          <a:p>
            <a:r>
              <a:rPr lang="cs-CZ" dirty="0" smtClean="0"/>
              <a:t>Vlastnosti kyselin</a:t>
            </a:r>
          </a:p>
          <a:p>
            <a:r>
              <a:rPr lang="cs-CZ" dirty="0" smtClean="0"/>
              <a:t>Rozdělení kyselin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4291"/>
            <a:ext cx="7772400" cy="1643073"/>
          </a:xfrm>
        </p:spPr>
        <p:txBody>
          <a:bodyPr/>
          <a:lstStyle/>
          <a:p>
            <a:r>
              <a:rPr lang="cs-CZ" sz="9600" dirty="0"/>
              <a:t>K</a:t>
            </a:r>
            <a:r>
              <a:rPr lang="cs-CZ" sz="9600" dirty="0" smtClean="0"/>
              <a:t>yseliny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/>
          </p:cNvPicPr>
          <p:nvPr/>
        </p:nvPicPr>
        <p:blipFill>
          <a:blip r:embed="rId2" cstate="print"/>
          <a:srcRect l="8415" t="23044" r="3216" b="53280"/>
          <a:stretch>
            <a:fillRect/>
          </a:stretch>
        </p:blipFill>
        <p:spPr>
          <a:xfrm>
            <a:off x="285720" y="2071678"/>
            <a:ext cx="8572560" cy="41434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19"/>
          <p:cNvPicPr>
            <a:picLocks/>
          </p:cNvPicPr>
          <p:nvPr/>
        </p:nvPicPr>
        <p:blipFill>
          <a:blip r:embed="rId2" cstate="print"/>
          <a:srcRect l="12410" t="30936" r="77248" b="59593"/>
          <a:stretch>
            <a:fillRect/>
          </a:stretch>
        </p:blipFill>
        <p:spPr>
          <a:xfrm>
            <a:off x="6786578" y="0"/>
            <a:ext cx="2357422" cy="27146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Kyseliny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Některé potraviny mají kyselou chuť</a:t>
            </a:r>
          </a:p>
          <a:p>
            <a:r>
              <a:rPr lang="cs-CZ" dirty="0" smtClean="0"/>
              <a:t>Citrón         kyselina citrónová</a:t>
            </a:r>
          </a:p>
          <a:p>
            <a:r>
              <a:rPr lang="cs-CZ" dirty="0" smtClean="0"/>
              <a:t>Ocet            kyselina octová</a:t>
            </a:r>
          </a:p>
          <a:p>
            <a:r>
              <a:rPr lang="cs-CZ" dirty="0" smtClean="0"/>
              <a:t>Kyseliny jsou významnou skupinou látek</a:t>
            </a:r>
          </a:p>
          <a:p>
            <a:r>
              <a:rPr lang="cs-CZ" dirty="0" smtClean="0"/>
              <a:t>Nemůžeme je chutí určovat, protože mnohé </a:t>
            </a:r>
            <a:r>
              <a:rPr lang="cs-CZ" dirty="0" smtClean="0"/>
              <a:t>                    z </a:t>
            </a:r>
            <a:r>
              <a:rPr lang="cs-CZ" dirty="0" smtClean="0"/>
              <a:t>nich jsou </a:t>
            </a:r>
            <a:r>
              <a:rPr lang="cs-CZ" b="1" u="sng" dirty="0" smtClean="0">
                <a:solidFill>
                  <a:srgbClr val="FFFF00"/>
                </a:solidFill>
              </a:rPr>
              <a:t>žíraviny</a:t>
            </a:r>
            <a:r>
              <a:rPr lang="cs-CZ" b="1" dirty="0" smtClean="0"/>
              <a:t> </a:t>
            </a:r>
            <a:r>
              <a:rPr lang="cs-CZ" dirty="0" smtClean="0"/>
              <a:t>nebo dokonce </a:t>
            </a:r>
            <a:r>
              <a:rPr lang="cs-CZ" b="1" u="sng" dirty="0" smtClean="0">
                <a:solidFill>
                  <a:srgbClr val="FFFF00"/>
                </a:solidFill>
              </a:rPr>
              <a:t>jedy</a:t>
            </a:r>
          </a:p>
          <a:p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000232" y="2500306"/>
            <a:ext cx="571504" cy="15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2000232" y="3071810"/>
            <a:ext cx="571504" cy="15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/>
              <a:t>Kyseliny v běžném životě</a:t>
            </a:r>
            <a:endParaRPr lang="cs-CZ" sz="5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Příprava salátů – </a:t>
            </a:r>
            <a:r>
              <a:rPr lang="cs-CZ" b="1" dirty="0" smtClean="0"/>
              <a:t>ocet</a:t>
            </a:r>
            <a:r>
              <a:rPr lang="cs-CZ" dirty="0" smtClean="0"/>
              <a:t> (8% kyselina octová)</a:t>
            </a:r>
          </a:p>
          <a:p>
            <a:r>
              <a:rPr lang="cs-CZ" dirty="0" smtClean="0"/>
              <a:t>Kysané mléčné výrobky – </a:t>
            </a:r>
            <a:r>
              <a:rPr lang="cs-CZ" b="1" dirty="0" smtClean="0"/>
              <a:t>kyselina mléčná</a:t>
            </a:r>
          </a:p>
          <a:p>
            <a:r>
              <a:rPr lang="cs-CZ" dirty="0" smtClean="0"/>
              <a:t>Borová voda – </a:t>
            </a:r>
            <a:r>
              <a:rPr lang="cs-CZ" b="1" dirty="0" smtClean="0"/>
              <a:t>kyselina boritá</a:t>
            </a:r>
          </a:p>
          <a:p>
            <a:r>
              <a:rPr lang="cs-CZ" dirty="0" smtClean="0"/>
              <a:t>Léky - acylpyrin</a:t>
            </a:r>
          </a:p>
          <a:p>
            <a:r>
              <a:rPr lang="cs-CZ" dirty="0" smtClean="0"/>
              <a:t>Odstraňování vodního kamene – </a:t>
            </a:r>
            <a:r>
              <a:rPr lang="cs-CZ" b="1" dirty="0" smtClean="0"/>
              <a:t>kyselina chlorovodíková</a:t>
            </a:r>
          </a:p>
          <a:p>
            <a:r>
              <a:rPr lang="cs-CZ" dirty="0" smtClean="0"/>
              <a:t>Perlivé nápoje – </a:t>
            </a:r>
            <a:r>
              <a:rPr lang="cs-CZ" b="1" dirty="0" smtClean="0"/>
              <a:t>kyselina uhličitá</a:t>
            </a:r>
          </a:p>
          <a:p>
            <a:r>
              <a:rPr lang="cs-CZ" dirty="0" smtClean="0"/>
              <a:t>Cola – </a:t>
            </a:r>
            <a:r>
              <a:rPr lang="cs-CZ" b="1" dirty="0" smtClean="0"/>
              <a:t>kyselina fosforečná</a:t>
            </a:r>
            <a:r>
              <a:rPr lang="cs-CZ" dirty="0" smtClean="0"/>
              <a:t>,…</a:t>
            </a:r>
            <a:endParaRPr lang="cs-CZ" dirty="0"/>
          </a:p>
        </p:txBody>
      </p:sp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1214414" y="4357694"/>
            <a:ext cx="5715040" cy="150019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u="sng" dirty="0" smtClean="0"/>
              <a:t>Kyseliny</a:t>
            </a:r>
            <a:endParaRPr lang="cs-CZ" sz="5400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dvouprvkové nebo </a:t>
            </a:r>
            <a:r>
              <a:rPr lang="cs-CZ" dirty="0" err="1" smtClean="0"/>
              <a:t>víceprvkové</a:t>
            </a:r>
            <a:r>
              <a:rPr lang="cs-CZ" dirty="0" smtClean="0"/>
              <a:t> </a:t>
            </a:r>
            <a:r>
              <a:rPr lang="cs-CZ" b="1" dirty="0" smtClean="0"/>
              <a:t>sloučeniny</a:t>
            </a:r>
            <a:r>
              <a:rPr lang="cs-CZ" dirty="0" smtClean="0"/>
              <a:t>, které mají </a:t>
            </a:r>
            <a:r>
              <a:rPr lang="cs-CZ" b="1" dirty="0" smtClean="0"/>
              <a:t>v molekule vázán  vodík H</a:t>
            </a:r>
          </a:p>
          <a:p>
            <a:r>
              <a:rPr lang="cs-CZ" dirty="0" smtClean="0"/>
              <a:t>Jsou látky, které v roztoku odštěpují</a:t>
            </a:r>
            <a:r>
              <a:rPr lang="cs-CZ" b="1" dirty="0" smtClean="0"/>
              <a:t> vodíkový kationt H</a:t>
            </a:r>
            <a:r>
              <a:rPr lang="cs-CZ" b="1" baseline="30000" dirty="0" smtClean="0"/>
              <a:t>+</a:t>
            </a:r>
          </a:p>
          <a:p>
            <a:endParaRPr lang="cs-CZ" b="1" baseline="30000" dirty="0"/>
          </a:p>
          <a:p>
            <a:pPr>
              <a:buNone/>
            </a:pPr>
            <a:r>
              <a:rPr lang="cs-CZ" b="1" baseline="30000" dirty="0"/>
              <a:t>	</a:t>
            </a:r>
            <a:r>
              <a:rPr lang="cs-CZ" b="1" baseline="30000" dirty="0" smtClean="0"/>
              <a:t>	</a:t>
            </a:r>
            <a:r>
              <a:rPr lang="cs-CZ" sz="4800" b="1" dirty="0" err="1" smtClean="0"/>
              <a:t>HCl</a:t>
            </a:r>
            <a:r>
              <a:rPr lang="cs-CZ" sz="4800" b="1" dirty="0" smtClean="0"/>
              <a:t>          H</a:t>
            </a:r>
            <a:r>
              <a:rPr lang="cs-CZ" sz="4800" b="1" baseline="30000" dirty="0" smtClean="0"/>
              <a:t>+</a:t>
            </a:r>
            <a:r>
              <a:rPr lang="cs-CZ" sz="4800" b="1" dirty="0" smtClean="0"/>
              <a:t>    +    Cl</a:t>
            </a:r>
            <a:r>
              <a:rPr lang="cs-CZ" sz="4800" b="1" baseline="30000" dirty="0" smtClean="0"/>
              <a:t>-</a:t>
            </a:r>
            <a:endParaRPr lang="cs-CZ" sz="4800" b="1" dirty="0"/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2643174" y="5072074"/>
            <a:ext cx="571504" cy="15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Pravidla bezpečné práce s kyselinami: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práci s kyselinami používáme </a:t>
            </a:r>
            <a:r>
              <a:rPr lang="cs-CZ" b="1" dirty="0" smtClean="0"/>
              <a:t>ochranné pomůcky</a:t>
            </a:r>
          </a:p>
          <a:p>
            <a:r>
              <a:rPr lang="cs-CZ" dirty="0" smtClean="0"/>
              <a:t>Při ředění kyselin se uvolňuje velké množství tepla, proto vždy opatrně přiléváme </a:t>
            </a:r>
            <a:r>
              <a:rPr lang="cs-CZ" b="1" dirty="0" smtClean="0"/>
              <a:t>kyselinu do vody</a:t>
            </a:r>
          </a:p>
          <a:p>
            <a:r>
              <a:rPr lang="cs-CZ" dirty="0" smtClean="0"/>
              <a:t>Při potřísnění kyselinou postižené místo omýváme </a:t>
            </a:r>
            <a:r>
              <a:rPr lang="cs-CZ" b="1" dirty="0" smtClean="0"/>
              <a:t>proudem tekoucí vody</a:t>
            </a:r>
            <a:r>
              <a:rPr lang="cs-CZ" dirty="0" smtClean="0"/>
              <a:t>, popřípadě je neutralizujeme roztokem jedlé sody</a:t>
            </a:r>
            <a:endParaRPr lang="cs-CZ" dirty="0"/>
          </a:p>
        </p:txBody>
      </p:sp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Zástupný symbol pro obsah 19"/>
          <p:cNvPicPr>
            <a:picLocks noGrp="1"/>
          </p:cNvPicPr>
          <p:nvPr>
            <p:ph idx="1"/>
          </p:nvPr>
        </p:nvPicPr>
        <p:blipFill>
          <a:blip r:embed="rId2" cstate="print"/>
          <a:srcRect l="6380" t="51508" r="76706" b="35190"/>
          <a:stretch>
            <a:fillRect/>
          </a:stretch>
        </p:blipFill>
        <p:spPr>
          <a:xfrm>
            <a:off x="571472" y="1214422"/>
            <a:ext cx="5572164" cy="528641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Ředění kyselin</a:t>
            </a:r>
            <a:endParaRPr lang="cs-CZ" sz="5400" dirty="0"/>
          </a:p>
        </p:txBody>
      </p:sp>
      <p:sp>
        <p:nvSpPr>
          <p:cNvPr id="23" name="Obdélník 22"/>
          <p:cNvSpPr/>
          <p:nvPr/>
        </p:nvSpPr>
        <p:spPr>
          <a:xfrm>
            <a:off x="6072198" y="1857364"/>
            <a:ext cx="271464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</a:rPr>
              <a:t>Při ředění kyselin opatrně lijeme vždy kyselinu do vody. </a:t>
            </a:r>
            <a:endParaRPr lang="cs-CZ" sz="3200" b="1" dirty="0" smtClean="0">
              <a:solidFill>
                <a:srgbClr val="FFFF00"/>
              </a:solidFill>
            </a:endParaRPr>
          </a:p>
          <a:p>
            <a:r>
              <a:rPr lang="cs-CZ" sz="3200" b="1" dirty="0" smtClean="0">
                <a:solidFill>
                  <a:srgbClr val="FFFF00"/>
                </a:solidFill>
              </a:rPr>
              <a:t>Nikdy </a:t>
            </a:r>
            <a:r>
              <a:rPr lang="cs-CZ" sz="3200" b="1" dirty="0">
                <a:solidFill>
                  <a:srgbClr val="FFFF00"/>
                </a:solidFill>
              </a:rPr>
              <a:t>ne naopak!!!!</a:t>
            </a:r>
          </a:p>
        </p:txBody>
      </p:sp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/>
              <a:t>Důkaz kyselin v chemii</a:t>
            </a:r>
            <a:endParaRPr lang="cs-CZ" sz="5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Pomocí </a:t>
            </a:r>
            <a:r>
              <a:rPr lang="cs-CZ" b="1" u="sng" dirty="0" smtClean="0">
                <a:solidFill>
                  <a:srgbClr val="FFFF00"/>
                </a:solidFill>
              </a:rPr>
              <a:t>indikátorů</a:t>
            </a:r>
          </a:p>
          <a:p>
            <a:r>
              <a:rPr lang="cs-CZ" dirty="0" smtClean="0"/>
              <a:t>Lakmus</a:t>
            </a:r>
          </a:p>
          <a:p>
            <a:r>
              <a:rPr lang="cs-CZ" dirty="0" smtClean="0"/>
              <a:t>Indikátorové papírky</a:t>
            </a:r>
          </a:p>
          <a:p>
            <a:r>
              <a:rPr lang="cs-CZ" dirty="0" smtClean="0"/>
              <a:t>Indikátor = látka, která </a:t>
            </a:r>
            <a:r>
              <a:rPr lang="cs-CZ" b="1" dirty="0" smtClean="0">
                <a:solidFill>
                  <a:srgbClr val="FFFF00"/>
                </a:solidFill>
              </a:rPr>
              <a:t>mění svou barvu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Indikátor = ukazatel</a:t>
            </a: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33824" t="33037"/>
          <a:stretch>
            <a:fillRect/>
          </a:stretch>
        </p:blipFill>
        <p:spPr>
          <a:xfrm>
            <a:off x="4572000" y="4000504"/>
            <a:ext cx="4572000" cy="28574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 l="9594" t="24614" r="35739" b="812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643570" y="1643050"/>
            <a:ext cx="3000396" cy="64294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/>
              <a:t>Společné vlastnosti kyselin</a:t>
            </a:r>
            <a:endParaRPr lang="cs-CZ" sz="5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Lakmus </a:t>
            </a:r>
            <a:r>
              <a:rPr lang="cs-CZ" dirty="0" smtClean="0"/>
              <a:t>má v roztoku kyselin </a:t>
            </a:r>
            <a:r>
              <a:rPr lang="cs-CZ" b="1" dirty="0" smtClean="0"/>
              <a:t>červenou barvu</a:t>
            </a:r>
          </a:p>
          <a:p>
            <a:r>
              <a:rPr lang="cs-CZ" dirty="0"/>
              <a:t>P</a:t>
            </a:r>
            <a:r>
              <a:rPr lang="cs-CZ" dirty="0" smtClean="0"/>
              <a:t>ři reakcích některých kovů vzniká vodík</a:t>
            </a:r>
          </a:p>
          <a:p>
            <a:r>
              <a:rPr lang="cs-CZ" dirty="0" smtClean="0"/>
              <a:t>Z molekul kyselin se odštěpuje kationt vodíku</a:t>
            </a:r>
            <a:endParaRPr lang="cs-CZ" dirty="0"/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8173" t="15203" r="3968" b="4439"/>
          <a:stretch>
            <a:fillRect/>
          </a:stretch>
        </p:blipFill>
        <p:spPr>
          <a:xfrm>
            <a:off x="1500166" y="3429000"/>
            <a:ext cx="4857784" cy="32861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/>
              <a:t>Rozdílné vlastnosti kyselin</a:t>
            </a:r>
            <a:endParaRPr lang="cs-CZ" sz="5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Některé kyseliny můžeme získat v bezvodém stavu jako kapaliny – kyselina octová</a:t>
            </a:r>
          </a:p>
          <a:p>
            <a:r>
              <a:rPr lang="cs-CZ" dirty="0" smtClean="0"/>
              <a:t>Jiné jako krystalické látky – kyselina citrónová</a:t>
            </a:r>
          </a:p>
          <a:p>
            <a:r>
              <a:rPr lang="cs-CZ" dirty="0" smtClean="0"/>
              <a:t>Jiné existují pouze v roztoku – kyselina chlorovodíková</a:t>
            </a:r>
            <a:endParaRPr lang="cs-CZ" dirty="0"/>
          </a:p>
        </p:txBody>
      </p:sp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/>
              <a:t>Rozdělení kyselin</a:t>
            </a:r>
            <a:endParaRPr lang="cs-CZ" sz="5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Bezkyslíkaté kyseliny</a:t>
            </a:r>
          </a:p>
          <a:p>
            <a:r>
              <a:rPr lang="cs-CZ" b="1" dirty="0" smtClean="0"/>
              <a:t>Neobsahují</a:t>
            </a:r>
            <a:r>
              <a:rPr lang="cs-CZ" dirty="0" smtClean="0"/>
              <a:t> v molekule </a:t>
            </a:r>
            <a:r>
              <a:rPr lang="cs-CZ" b="1" dirty="0" smtClean="0"/>
              <a:t>atomy kyslíku</a:t>
            </a:r>
          </a:p>
          <a:p>
            <a:r>
              <a:rPr lang="cs-CZ" dirty="0" smtClean="0"/>
              <a:t>Kyselina chlorovodíková, fluorovodíková, sirovodíková,…</a:t>
            </a:r>
          </a:p>
          <a:p>
            <a:r>
              <a:rPr lang="cs-CZ" b="1" u="sng" dirty="0" smtClean="0"/>
              <a:t>Kyslíkaté kyseliny</a:t>
            </a:r>
          </a:p>
          <a:p>
            <a:r>
              <a:rPr lang="cs-CZ" dirty="0" smtClean="0"/>
              <a:t>Spolu s </a:t>
            </a:r>
            <a:r>
              <a:rPr lang="cs-CZ" b="1" dirty="0" smtClean="0"/>
              <a:t>atomy vodíku </a:t>
            </a:r>
            <a:r>
              <a:rPr lang="cs-CZ" dirty="0" smtClean="0"/>
              <a:t>a </a:t>
            </a:r>
            <a:r>
              <a:rPr lang="cs-CZ" b="1" dirty="0" smtClean="0"/>
              <a:t>kyselinotvorného prvku</a:t>
            </a:r>
            <a:r>
              <a:rPr lang="cs-CZ" dirty="0" smtClean="0"/>
              <a:t> jsou v molekule i </a:t>
            </a:r>
            <a:r>
              <a:rPr lang="cs-CZ" b="1" dirty="0" smtClean="0"/>
              <a:t>atomy kyslíku</a:t>
            </a:r>
          </a:p>
          <a:p>
            <a:r>
              <a:rPr lang="cs-CZ" dirty="0" smtClean="0"/>
              <a:t>Kyselina sírová, dusičná, uhličitá, fosforečná,…</a:t>
            </a:r>
            <a:endParaRPr lang="cs-CZ" dirty="0"/>
          </a:p>
        </p:txBody>
      </p:sp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Zdroje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Úvod do obecné a anorganické chemie, J. Mach, I. </a:t>
            </a:r>
            <a:r>
              <a:rPr lang="cs-CZ" sz="2800" dirty="0" err="1" smtClean="0"/>
              <a:t>Plucková</a:t>
            </a:r>
            <a:r>
              <a:rPr lang="cs-CZ" sz="2800" dirty="0" smtClean="0"/>
              <a:t>, J. </a:t>
            </a:r>
            <a:r>
              <a:rPr lang="cs-CZ" sz="2800" dirty="0" err="1" smtClean="0"/>
              <a:t>Šibor</a:t>
            </a:r>
            <a:r>
              <a:rPr lang="cs-CZ" sz="2800" dirty="0" smtClean="0"/>
              <a:t>, nakladatelství Nová škola</a:t>
            </a:r>
          </a:p>
          <a:p>
            <a:r>
              <a:rPr lang="cs-CZ" sz="2800" dirty="0" smtClean="0"/>
              <a:t>Naskenované obrázky str. 70</a:t>
            </a:r>
          </a:p>
          <a:p>
            <a:r>
              <a:rPr lang="cs-CZ" sz="2800" dirty="0" smtClean="0"/>
              <a:t>Chemie 8, J. Škoda, P. </a:t>
            </a:r>
            <a:r>
              <a:rPr lang="cs-CZ" sz="2800" dirty="0" err="1" smtClean="0"/>
              <a:t>Doulík</a:t>
            </a:r>
            <a:r>
              <a:rPr lang="cs-CZ" sz="2800" dirty="0" smtClean="0"/>
              <a:t>, nakladatelství </a:t>
            </a:r>
            <a:r>
              <a:rPr lang="cs-CZ" sz="2800" dirty="0" err="1" smtClean="0"/>
              <a:t>Fraus</a:t>
            </a:r>
            <a:endParaRPr lang="cs-CZ" sz="2800" dirty="0" smtClean="0"/>
          </a:p>
          <a:p>
            <a:r>
              <a:rPr lang="cs-CZ" sz="2800" dirty="0" smtClean="0"/>
              <a:t>Naskenované obrázky str. 38 - 40</a:t>
            </a:r>
          </a:p>
          <a:p>
            <a:r>
              <a:rPr lang="cs-CZ" sz="2800" dirty="0" smtClean="0"/>
              <a:t>Základy chemie I, P. Beneš, V. </a:t>
            </a:r>
            <a:r>
              <a:rPr lang="cs-CZ" sz="2800" dirty="0" err="1" smtClean="0"/>
              <a:t>Pumpr</a:t>
            </a:r>
            <a:r>
              <a:rPr lang="cs-CZ" sz="2800" dirty="0" smtClean="0"/>
              <a:t>, J. </a:t>
            </a:r>
            <a:r>
              <a:rPr lang="cs-CZ" sz="2800" dirty="0" err="1" smtClean="0"/>
              <a:t>Banýr</a:t>
            </a:r>
            <a:r>
              <a:rPr lang="cs-CZ" sz="2800" dirty="0" smtClean="0"/>
              <a:t>, nakladatelství Fortuna</a:t>
            </a:r>
          </a:p>
          <a:p>
            <a:r>
              <a:rPr lang="cs-CZ" sz="2800" dirty="0" smtClean="0"/>
              <a:t>Naskenované obrázky str. 96</a:t>
            </a:r>
            <a:endParaRPr lang="cs-CZ" sz="2800" dirty="0"/>
          </a:p>
        </p:txBody>
      </p:sp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427</Words>
  <Application>Microsoft Office PowerPoint</Application>
  <PresentationFormat>Předvádění na obrazovce (4:3)</PresentationFormat>
  <Paragraphs>82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Anotace</vt:lpstr>
      <vt:lpstr>Kyseliny</vt:lpstr>
      <vt:lpstr>Kyseliny</vt:lpstr>
      <vt:lpstr>Kyseliny v běžném životě</vt:lpstr>
      <vt:lpstr>Kyseliny</vt:lpstr>
      <vt:lpstr>Pravidla bezpečné práce s kyselinami:</vt:lpstr>
      <vt:lpstr>Ředění kyselin</vt:lpstr>
      <vt:lpstr>Důkaz kyselin v chemii</vt:lpstr>
      <vt:lpstr>Snímek 10</vt:lpstr>
      <vt:lpstr>Společné vlastnosti kyselin</vt:lpstr>
      <vt:lpstr>Rozdílné vlastnosti kyselin</vt:lpstr>
      <vt:lpstr>Rozdělení kyselin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Kyseliny</dc:title>
  <dc:subject>Chemie 8</dc:subject>
  <dc:creator>Přibíková</dc:creator>
  <cp:lastModifiedBy>Dum</cp:lastModifiedBy>
  <cp:revision>14</cp:revision>
  <dcterms:created xsi:type="dcterms:W3CDTF">2011-05-04T17:19:09Z</dcterms:created>
  <dcterms:modified xsi:type="dcterms:W3CDTF">2013-01-15T17:53:16Z</dcterms:modified>
</cp:coreProperties>
</file>