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58" r:id="rId3"/>
    <p:sldId id="266" r:id="rId4"/>
    <p:sldId id="265" r:id="rId5"/>
    <p:sldId id="313" r:id="rId6"/>
    <p:sldId id="314" r:id="rId7"/>
    <p:sldId id="317" r:id="rId8"/>
    <p:sldId id="320" r:id="rId9"/>
    <p:sldId id="321" r:id="rId10"/>
    <p:sldId id="322" r:id="rId11"/>
    <p:sldId id="324" r:id="rId12"/>
    <p:sldId id="323" r:id="rId13"/>
    <p:sldId id="325" r:id="rId14"/>
    <p:sldId id="326" r:id="rId15"/>
    <p:sldId id="327" r:id="rId16"/>
    <p:sldId id="328" r:id="rId17"/>
    <p:sldId id="305" r:id="rId18"/>
    <p:sldId id="33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7"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3300"/>
    <a:srgbClr val="FFFFFF"/>
    <a:srgbClr val="99FFCC"/>
    <a:srgbClr val="FAB7AC"/>
    <a:srgbClr val="F67E6A"/>
    <a:srgbClr val="FF6600"/>
    <a:srgbClr val="FFFF66"/>
    <a:srgbClr val="69F38A"/>
    <a:srgbClr val="00FFFF"/>
    <a:srgbClr val="61E96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94" autoAdjust="0"/>
    <p:restoredTop sz="94660"/>
  </p:normalViewPr>
  <p:slideViewPr>
    <p:cSldViewPr>
      <p:cViewPr varScale="1">
        <p:scale>
          <a:sx n="64" d="100"/>
          <a:sy n="64" d="100"/>
        </p:scale>
        <p:origin x="-139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glóbus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mapa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plán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měřítko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zkreslení 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obsah</a:t>
          </a:r>
          <a:endParaRPr lang="cs-CZ" sz="2400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legenda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výškopis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rejstřík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kartografie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atlas</a:t>
          </a:r>
          <a:endParaRPr lang="cs-CZ" sz="32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polohopis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NeighborX="252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NeighborX="170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6139F6-1443-454D-BE32-34A062AB1E09}" type="presOf" srcId="{7064D6C3-D3C5-48BB-ABE8-9B6F4E5F0A72}" destId="{BC96A9CA-1CEB-4AF6-A87C-FBD3AB402411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5A93F6AD-D10F-4C56-9C45-BE8F38E07F9C}" type="presOf" srcId="{0E767B01-13C3-462A-A480-36847BE14600}" destId="{802AFF8F-A710-40F3-A00D-100F373737B8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3BC342B3-4D70-4780-A952-5A485C968AD8}" type="presOf" srcId="{1EE2DD4F-7CF7-48E0-8C07-1B8F9C6DE597}" destId="{69BA46AD-DF0A-4BBD-9AEE-440738E97DD1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B4DAE2F7-3F6E-48E2-A74E-5D3F4757564F}" type="presOf" srcId="{C68AB37A-53D0-4D22-A99A-2423E0AA25C6}" destId="{D130A27F-5689-4129-A5C8-1E2E8D1BAED4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DF66613B-ABCC-4A99-B7C2-C9D37ED7C42D}" type="presOf" srcId="{8CABA663-F140-4381-A837-528457B523EF}" destId="{D9A0A614-79EC-42F7-A674-B82117D4894F}" srcOrd="0" destOrd="0" presId="urn:microsoft.com/office/officeart/2005/8/layout/default#1"/>
    <dgm:cxn modelId="{524A95E4-BA40-450D-8A61-6E1094FF91C7}" type="presOf" srcId="{6D29609A-A390-414B-A1D1-B8FB6AD99EA0}" destId="{A33118F3-006D-4DE0-85D7-BEF5B6ED5873}" srcOrd="0" destOrd="0" presId="urn:microsoft.com/office/officeart/2005/8/layout/default#1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4F9B0850-D15A-4880-951B-EA0A9D08E770}" type="presOf" srcId="{53967C97-45EB-4DD3-90B7-0B27D694F559}" destId="{12A3D154-DC56-44D7-ADBF-D1C4D58ED58A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643D8F1D-0D9E-4581-B1F6-E6AFC25CB63C}" type="presOf" srcId="{EC946AD9-0CA3-4444-A299-3735452357FC}" destId="{BAA9C6B7-595A-4370-8301-2396CE27676B}" srcOrd="0" destOrd="0" presId="urn:microsoft.com/office/officeart/2005/8/layout/default#1"/>
    <dgm:cxn modelId="{B42AC30E-0BFE-4920-A289-2ED970016B53}" type="presOf" srcId="{0B3179CF-1808-4AF2-9A23-49E161367459}" destId="{7685899C-38FE-4CB4-8B7F-2C3F43DD35D1}" srcOrd="0" destOrd="0" presId="urn:microsoft.com/office/officeart/2005/8/layout/default#1"/>
    <dgm:cxn modelId="{D51C09D7-1CF0-4FE8-9C87-5BEED3ACB001}" type="presOf" srcId="{1E8D236F-3381-450A-8AC6-8A58F9383057}" destId="{D5B814DB-2B46-4BBC-98D8-8038F299A82F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01796F8E-FB64-407D-880C-E9102D00C479}" type="presOf" srcId="{7D689C6D-215A-4061-950F-D2B50FE031ED}" destId="{3C5A676D-11A3-40AD-B0C0-98AA55E96A4D}" srcOrd="0" destOrd="0" presId="urn:microsoft.com/office/officeart/2005/8/layout/default#1"/>
    <dgm:cxn modelId="{39BC28EE-A908-4E51-8F26-EB2DE6669283}" type="presOf" srcId="{1BDE75C6-E49C-4C0D-9B54-AB332D07C5E8}" destId="{327274FD-849A-4253-A88C-49EA9C8EC748}" srcOrd="0" destOrd="0" presId="urn:microsoft.com/office/officeart/2005/8/layout/default#1"/>
    <dgm:cxn modelId="{0724C712-309B-424B-BECA-E0DDBE1AC0AD}" type="presOf" srcId="{7EBCF7C0-B995-460D-9CA3-BD8B3E69F3CB}" destId="{8C8086F4-EA7A-4DA8-B360-C7A5B3E6375F}" srcOrd="0" destOrd="0" presId="urn:microsoft.com/office/officeart/2005/8/layout/default#1"/>
    <dgm:cxn modelId="{33807036-C311-4B3A-80D8-762084EC5178}" type="presParOf" srcId="{3C5A676D-11A3-40AD-B0C0-98AA55E96A4D}" destId="{A33118F3-006D-4DE0-85D7-BEF5B6ED5873}" srcOrd="0" destOrd="0" presId="urn:microsoft.com/office/officeart/2005/8/layout/default#1"/>
    <dgm:cxn modelId="{3F48498F-F0BF-4FF2-AE6F-B4C517BC16D3}" type="presParOf" srcId="{3C5A676D-11A3-40AD-B0C0-98AA55E96A4D}" destId="{ED37F170-9829-48EA-8EBA-6F9CF988D086}" srcOrd="1" destOrd="0" presId="urn:microsoft.com/office/officeart/2005/8/layout/default#1"/>
    <dgm:cxn modelId="{8F5E3365-20B5-4A47-A968-CCC0EBA9FD4E}" type="presParOf" srcId="{3C5A676D-11A3-40AD-B0C0-98AA55E96A4D}" destId="{7685899C-38FE-4CB4-8B7F-2C3F43DD35D1}" srcOrd="2" destOrd="0" presId="urn:microsoft.com/office/officeart/2005/8/layout/default#1"/>
    <dgm:cxn modelId="{EF419B42-0451-454A-91A0-ECB39E31F09F}" type="presParOf" srcId="{3C5A676D-11A3-40AD-B0C0-98AA55E96A4D}" destId="{853257FC-53A7-41E2-A65B-84FCEABD6802}" srcOrd="3" destOrd="0" presId="urn:microsoft.com/office/officeart/2005/8/layout/default#1"/>
    <dgm:cxn modelId="{351830B8-1BD8-4644-A6C4-B4ADEE8547A8}" type="presParOf" srcId="{3C5A676D-11A3-40AD-B0C0-98AA55E96A4D}" destId="{D130A27F-5689-4129-A5C8-1E2E8D1BAED4}" srcOrd="4" destOrd="0" presId="urn:microsoft.com/office/officeart/2005/8/layout/default#1"/>
    <dgm:cxn modelId="{F1EE7492-C071-470F-B420-D6D04335BD8A}" type="presParOf" srcId="{3C5A676D-11A3-40AD-B0C0-98AA55E96A4D}" destId="{7AC5A7A6-39BB-4862-9179-92A64503AD24}" srcOrd="5" destOrd="0" presId="urn:microsoft.com/office/officeart/2005/8/layout/default#1"/>
    <dgm:cxn modelId="{8F138A90-BF99-422B-8EEB-C6FEC1B4E377}" type="presParOf" srcId="{3C5A676D-11A3-40AD-B0C0-98AA55E96A4D}" destId="{D9A0A614-79EC-42F7-A674-B82117D4894F}" srcOrd="6" destOrd="0" presId="urn:microsoft.com/office/officeart/2005/8/layout/default#1"/>
    <dgm:cxn modelId="{98A5EA44-0FA7-407F-A59F-E08F6BD2EB90}" type="presParOf" srcId="{3C5A676D-11A3-40AD-B0C0-98AA55E96A4D}" destId="{A2AD23F2-1FB6-4CB6-A59B-48DBACFA1E36}" srcOrd="7" destOrd="0" presId="urn:microsoft.com/office/officeart/2005/8/layout/default#1"/>
    <dgm:cxn modelId="{367B8FE8-3F35-43D7-94E4-6F9059D5572E}" type="presParOf" srcId="{3C5A676D-11A3-40AD-B0C0-98AA55E96A4D}" destId="{327274FD-849A-4253-A88C-49EA9C8EC748}" srcOrd="8" destOrd="0" presId="urn:microsoft.com/office/officeart/2005/8/layout/default#1"/>
    <dgm:cxn modelId="{C037BE40-6FB8-4023-8779-1AD0327F0569}" type="presParOf" srcId="{3C5A676D-11A3-40AD-B0C0-98AA55E96A4D}" destId="{BF9480DF-7708-4F28-AB36-28724565F072}" srcOrd="9" destOrd="0" presId="urn:microsoft.com/office/officeart/2005/8/layout/default#1"/>
    <dgm:cxn modelId="{2C1B9796-66B9-4EA0-BC62-FBC2288B43D4}" type="presParOf" srcId="{3C5A676D-11A3-40AD-B0C0-98AA55E96A4D}" destId="{69BA46AD-DF0A-4BBD-9AEE-440738E97DD1}" srcOrd="10" destOrd="0" presId="urn:microsoft.com/office/officeart/2005/8/layout/default#1"/>
    <dgm:cxn modelId="{2A16B937-167F-4F5A-B0B8-B2958AED173D}" type="presParOf" srcId="{3C5A676D-11A3-40AD-B0C0-98AA55E96A4D}" destId="{38C5E5AD-97B1-468F-8689-E19F00FEE7F1}" srcOrd="11" destOrd="0" presId="urn:microsoft.com/office/officeart/2005/8/layout/default#1"/>
    <dgm:cxn modelId="{9379C3B0-08E5-48B7-A76E-328D352E48FE}" type="presParOf" srcId="{3C5A676D-11A3-40AD-B0C0-98AA55E96A4D}" destId="{12A3D154-DC56-44D7-ADBF-D1C4D58ED58A}" srcOrd="12" destOrd="0" presId="urn:microsoft.com/office/officeart/2005/8/layout/default#1"/>
    <dgm:cxn modelId="{9CC0447F-2C7E-4624-A86D-DEBAEE147E9F}" type="presParOf" srcId="{3C5A676D-11A3-40AD-B0C0-98AA55E96A4D}" destId="{E9B9CFCC-83C0-4F3A-B471-7A937CB85CDA}" srcOrd="13" destOrd="0" presId="urn:microsoft.com/office/officeart/2005/8/layout/default#1"/>
    <dgm:cxn modelId="{12EB1010-729D-4B6F-96B1-F9ED3BA80283}" type="presParOf" srcId="{3C5A676D-11A3-40AD-B0C0-98AA55E96A4D}" destId="{BC96A9CA-1CEB-4AF6-A87C-FBD3AB402411}" srcOrd="14" destOrd="0" presId="urn:microsoft.com/office/officeart/2005/8/layout/default#1"/>
    <dgm:cxn modelId="{66B5619C-8A76-4E8D-A72F-EC324B0EB014}" type="presParOf" srcId="{3C5A676D-11A3-40AD-B0C0-98AA55E96A4D}" destId="{C7FAE7CC-78BC-43D4-AB69-7D7DF2438182}" srcOrd="15" destOrd="0" presId="urn:microsoft.com/office/officeart/2005/8/layout/default#1"/>
    <dgm:cxn modelId="{1E8071B7-4D35-4A03-A074-C3CFD14715CB}" type="presParOf" srcId="{3C5A676D-11A3-40AD-B0C0-98AA55E96A4D}" destId="{802AFF8F-A710-40F3-A00D-100F373737B8}" srcOrd="16" destOrd="0" presId="urn:microsoft.com/office/officeart/2005/8/layout/default#1"/>
    <dgm:cxn modelId="{CECA68B2-C15E-4E00-BD13-7C0C24EB6595}" type="presParOf" srcId="{3C5A676D-11A3-40AD-B0C0-98AA55E96A4D}" destId="{9D7449AA-C368-4B37-B1BC-B8324ED21AA6}" srcOrd="17" destOrd="0" presId="urn:microsoft.com/office/officeart/2005/8/layout/default#1"/>
    <dgm:cxn modelId="{EEDF4B7B-4DFE-4782-9F4B-4040577593B1}" type="presParOf" srcId="{3C5A676D-11A3-40AD-B0C0-98AA55E96A4D}" destId="{D5B814DB-2B46-4BBC-98D8-8038F299A82F}" srcOrd="18" destOrd="0" presId="urn:microsoft.com/office/officeart/2005/8/layout/default#1"/>
    <dgm:cxn modelId="{A9212A04-81EC-405E-828E-A1584BD05238}" type="presParOf" srcId="{3C5A676D-11A3-40AD-B0C0-98AA55E96A4D}" destId="{0254AA83-F239-46A8-9A87-1EB1FB0B79F9}" srcOrd="19" destOrd="0" presId="urn:microsoft.com/office/officeart/2005/8/layout/default#1"/>
    <dgm:cxn modelId="{30730A9D-2767-43D1-9500-74B00E65A6AD}" type="presParOf" srcId="{3C5A676D-11A3-40AD-B0C0-98AA55E96A4D}" destId="{8C8086F4-EA7A-4DA8-B360-C7A5B3E6375F}" srcOrd="20" destOrd="0" presId="urn:microsoft.com/office/officeart/2005/8/layout/default#1"/>
    <dgm:cxn modelId="{9F5F0DF6-B0BF-432F-A17F-01A667A1BECA}" type="presParOf" srcId="{3C5A676D-11A3-40AD-B0C0-98AA55E96A4D}" destId="{7CDB8853-AB58-43AB-A5CF-0A1BC771C5FE}" srcOrd="21" destOrd="0" presId="urn:microsoft.com/office/officeart/2005/8/layout/default#1"/>
    <dgm:cxn modelId="{7889DD48-B740-4817-96C1-D47E2176335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2344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glóbus</a:t>
          </a:r>
          <a:endParaRPr lang="cs-CZ" sz="2400" kern="1200" dirty="0"/>
        </a:p>
      </dsp:txBody>
      <dsp:txXfrm>
        <a:off x="82344" y="316627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70577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mapa</a:t>
          </a:r>
          <a:endParaRPr lang="cs-CZ" sz="2400" kern="1200" dirty="0"/>
        </a:p>
      </dsp:txBody>
      <dsp:txXfrm>
        <a:off x="2170577" y="316627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5881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plán</a:t>
          </a:r>
          <a:endParaRPr lang="cs-CZ" sz="2400" kern="1200" dirty="0"/>
        </a:p>
      </dsp:txBody>
      <dsp:txXfrm>
        <a:off x="4258810" y="316627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atlas</a:t>
          </a:r>
          <a:endParaRPr lang="cs-CZ" sz="3200" kern="1200" dirty="0"/>
        </a:p>
      </dsp:txBody>
      <dsp:txXfrm>
        <a:off x="6316860" y="316627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82344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měřítko</a:t>
          </a:r>
          <a:endParaRPr lang="cs-CZ" sz="2400" kern="1200" dirty="0"/>
        </a:p>
      </dsp:txBody>
      <dsp:txXfrm>
        <a:off x="82344" y="1684787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70577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zkreslení </a:t>
          </a:r>
          <a:endParaRPr lang="cs-CZ" sz="2400" kern="1200" dirty="0"/>
        </a:p>
      </dsp:txBody>
      <dsp:txXfrm>
        <a:off x="2170577" y="1684787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25881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obsah</a:t>
          </a:r>
          <a:endParaRPr lang="cs-CZ" sz="2400" kern="1200" dirty="0"/>
        </a:p>
      </dsp:txBody>
      <dsp:txXfrm>
        <a:off x="4258810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31686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legenda</a:t>
          </a:r>
          <a:endParaRPr lang="cs-CZ" sz="2400" kern="1200" dirty="0"/>
        </a:p>
      </dsp:txBody>
      <dsp:txXfrm>
        <a:off x="6316860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82344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výškopis</a:t>
          </a:r>
          <a:endParaRPr lang="cs-CZ" sz="2400" kern="1200" dirty="0"/>
        </a:p>
      </dsp:txBody>
      <dsp:txXfrm>
        <a:off x="82344" y="3052935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70577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polohopis</a:t>
          </a:r>
          <a:endParaRPr lang="cs-CZ" sz="2400" kern="1200" dirty="0"/>
        </a:p>
      </dsp:txBody>
      <dsp:txXfrm>
        <a:off x="2170577" y="3052935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5881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rejstřík</a:t>
          </a:r>
          <a:endParaRPr lang="cs-CZ" sz="2400" b="0" kern="1200" dirty="0"/>
        </a:p>
      </dsp:txBody>
      <dsp:txXfrm>
        <a:off x="4258810" y="3052935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686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kartografie</a:t>
          </a:r>
          <a:endParaRPr lang="cs-CZ" sz="2400" kern="1200" dirty="0"/>
        </a:p>
      </dsp:txBody>
      <dsp:txXfrm>
        <a:off x="6316860" y="3052935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642824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627158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144936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651253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167278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736958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041204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233471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208747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0738270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7229784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/" TargetMode="External"/><Relationship Id="rId2" Type="http://schemas.openxmlformats.org/officeDocument/2006/relationships/hyperlink" Target="http://commons.wikimedia.org/wiki/Hlavn%C3%AD_strana?uselang=cs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98938916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15.1.2013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VY_52_INOVACE_04_ZEMĚPIS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Glóbus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a mapa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979712" y="476672"/>
            <a:ext cx="518457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GLÓBUS  A  MAPA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" name="Picture 2" descr="C:\Users\Čapková\Desktop\DUMY-nově\DUMY-Čapková\Pictures\Pictures\Glóbus a mapy\Galerie Microsoft\mapa 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564904"/>
            <a:ext cx="3463301" cy="2304256"/>
          </a:xfrm>
          <a:prstGeom prst="rect">
            <a:avLst/>
          </a:prstGeom>
          <a:noFill/>
        </p:spPr>
      </p:pic>
      <p:pic>
        <p:nvPicPr>
          <p:cNvPr id="10" name="Picture 2" descr="C:\Users\Čapková\Desktop\politický glób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14740">
            <a:off x="657749" y="2506395"/>
            <a:ext cx="1364073" cy="1898665"/>
          </a:xfrm>
          <a:prstGeom prst="rect">
            <a:avLst/>
          </a:prstGeom>
          <a:noFill/>
        </p:spPr>
      </p:pic>
      <p:pic>
        <p:nvPicPr>
          <p:cNvPr id="11" name="Picture 3" descr="C:\Users\Čapková\Desktop\DUMY-nově\DUMY-Čapková\Pictures\Pictures\Glóbus a mapy\Galerie Microsoft\mapa 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805828">
            <a:off x="7134700" y="2588933"/>
            <a:ext cx="1392947" cy="1743351"/>
          </a:xfrm>
          <a:prstGeom prst="rect">
            <a:avLst/>
          </a:prstGeom>
          <a:noFill/>
        </p:spPr>
      </p:pic>
      <p:pic>
        <p:nvPicPr>
          <p:cNvPr id="12" name="Picture 3" descr="C:\Users\Čapková\Desktop\grafické měřítko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5661248"/>
            <a:ext cx="2534682" cy="504056"/>
          </a:xfrm>
          <a:prstGeom prst="rect">
            <a:avLst/>
          </a:prstGeom>
          <a:noFill/>
        </p:spPr>
      </p:pic>
      <p:pic>
        <p:nvPicPr>
          <p:cNvPr id="13" name="Picture 3" descr="C:\Users\Čapková\Desktop\vrstevnice-výškopis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5132754"/>
            <a:ext cx="1512168" cy="172524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5733256"/>
            <a:ext cx="2664296" cy="461665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1 : 100 000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0080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763688" y="476672"/>
            <a:ext cx="5688632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</a:rPr>
              <a:t>GLÓBUS  A  MAPA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547664" y="836712"/>
            <a:ext cx="6048672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204864"/>
          <a:ext cx="609600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GLÓBUS</a:t>
                      </a:r>
                    </a:p>
                    <a:p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soubor map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MAPA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tvorba map 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PLÁN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zmenšený a nezkreslený obraz malého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 území</a:t>
                      </a:r>
                      <a:endParaRPr lang="cs-CZ" sz="20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ATLAS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zmenšený model Země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KARTOGRAFIE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zmenšený a zkreslený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 obraz zemského povrchu </a:t>
                      </a:r>
                      <a:endParaRPr lang="cs-CZ" sz="20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204864"/>
          <a:ext cx="609600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GLÓBUS</a:t>
                      </a:r>
                    </a:p>
                    <a:p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soubor map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MAPA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tvorba map 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PLÁN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zmenšený a nezkreslený obraz malého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 území</a:t>
                      </a:r>
                      <a:endParaRPr lang="cs-CZ" sz="20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ATLAS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zmenšený model Země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KARTOGRAFIE</a:t>
                      </a:r>
                    </a:p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zmenšený a zkreslený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 obraz zemského povrchu </a:t>
                      </a:r>
                      <a:endParaRPr lang="cs-CZ" sz="20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51920" y="98072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779912" y="3284984"/>
            <a:ext cx="936104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851920" y="3212976"/>
            <a:ext cx="864096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779912" y="2564904"/>
            <a:ext cx="936104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3851920" y="2492896"/>
            <a:ext cx="864096" cy="2160240"/>
          </a:xfrm>
          <a:prstGeom prst="straightConnector1">
            <a:avLst/>
          </a:prstGeom>
          <a:ln w="28575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779912" y="4005064"/>
            <a:ext cx="936104" cy="0"/>
          </a:xfrm>
          <a:prstGeom prst="straightConnector1">
            <a:avLst/>
          </a:prstGeom>
          <a:ln w="28575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K měřítku přiřaď jeho název: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416824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400" b="1" dirty="0" smtClean="0"/>
              <a:t>    1 : 100 000                                  </a:t>
            </a:r>
            <a:r>
              <a:rPr lang="cs-CZ" sz="2400" dirty="0" smtClean="0"/>
              <a:t>měřítko  ……………</a:t>
            </a:r>
            <a:r>
              <a:rPr lang="cs-CZ" sz="2400" b="1" dirty="0" smtClean="0"/>
              <a:t>                                    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4005064"/>
            <a:ext cx="8604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 cm na žákovském </a:t>
            </a:r>
            <a:r>
              <a:rPr lang="cs-CZ" sz="3200" b="1" dirty="0" err="1" smtClean="0">
                <a:solidFill>
                  <a:srgbClr val="00B0F0"/>
                </a:solidFill>
              </a:rPr>
              <a:t>glóbusu</a:t>
            </a:r>
            <a:r>
              <a:rPr lang="cs-CZ" sz="3200" b="1" dirty="0" smtClean="0">
                <a:solidFill>
                  <a:srgbClr val="00B0F0"/>
                </a:solidFill>
              </a:rPr>
              <a:t> měří ve skutečnosti: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653136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70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700 km</a:t>
            </a:r>
          </a:p>
          <a:p>
            <a:pPr marL="514350" indent="-514350"/>
            <a:endParaRPr lang="cs-CZ" sz="2400" dirty="0" smtClean="0"/>
          </a:p>
        </p:txBody>
      </p:sp>
      <p:pic>
        <p:nvPicPr>
          <p:cNvPr id="1028" name="Picture 4" descr="C:\Users\Čapková\Desktop\grafické měřítk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36912"/>
            <a:ext cx="2808312" cy="31912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283968" y="2564904"/>
            <a:ext cx="2376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měřítko  ……………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K měřítku přiřaď jeho název: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05064"/>
            <a:ext cx="8604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 cm na žákovském </a:t>
            </a:r>
            <a:r>
              <a:rPr lang="cs-CZ" sz="3200" b="1" dirty="0" err="1" smtClean="0">
                <a:solidFill>
                  <a:srgbClr val="00B0F0"/>
                </a:solidFill>
              </a:rPr>
              <a:t>glóbusu</a:t>
            </a:r>
            <a:r>
              <a:rPr lang="cs-CZ" sz="3200" b="1" dirty="0" smtClean="0">
                <a:solidFill>
                  <a:srgbClr val="00B0F0"/>
                </a:solidFill>
              </a:rPr>
              <a:t> měří ve skutečnosti: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797152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70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3300"/>
                </a:solidFill>
              </a:rPr>
              <a:t>700 km</a:t>
            </a:r>
          </a:p>
          <a:p>
            <a:pPr marL="514350" indent="-514350"/>
            <a:endParaRPr lang="cs-CZ" sz="2400" dirty="0" smtClean="0"/>
          </a:p>
        </p:txBody>
      </p:sp>
      <p:pic>
        <p:nvPicPr>
          <p:cNvPr id="1028" name="Picture 4" descr="C:\Users\Čapková\Desktop\grafické měřítk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852936"/>
            <a:ext cx="2808312" cy="31912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283969" y="278092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měřítko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1988840"/>
            <a:ext cx="16336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1 : 100 000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211960" y="1916832"/>
            <a:ext cx="12242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měřítko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364088" y="1916832"/>
            <a:ext cx="10454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číselné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2780928"/>
            <a:ext cx="1154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grafické</a:t>
            </a:r>
            <a:endParaRPr lang="cs-CZ" sz="2400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K obrázku přiřaď název </a:t>
            </a:r>
            <a:r>
              <a:rPr lang="cs-CZ" sz="3200" b="1" dirty="0" err="1" smtClean="0">
                <a:solidFill>
                  <a:srgbClr val="00B0F0"/>
                </a:solidFill>
              </a:rPr>
              <a:t>glóbusu</a:t>
            </a:r>
            <a:r>
              <a:rPr lang="cs-CZ" sz="3200" b="1" dirty="0" smtClean="0">
                <a:solidFill>
                  <a:srgbClr val="00B0F0"/>
                </a:solidFill>
              </a:rPr>
              <a:t> podle obsahu: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00808"/>
            <a:ext cx="6768752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4437112"/>
            <a:ext cx="80648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Dochází na </a:t>
            </a:r>
            <a:r>
              <a:rPr lang="cs-CZ" sz="3200" b="1" dirty="0" err="1" smtClean="0">
                <a:solidFill>
                  <a:srgbClr val="00B0F0"/>
                </a:solidFill>
              </a:rPr>
              <a:t>glóbusu</a:t>
            </a:r>
            <a:r>
              <a:rPr lang="cs-CZ" sz="3200" b="1" dirty="0" smtClean="0">
                <a:solidFill>
                  <a:srgbClr val="00B0F0"/>
                </a:solidFill>
              </a:rPr>
              <a:t> ke zkreslení tvarů pevnin?</a:t>
            </a:r>
          </a:p>
        </p:txBody>
      </p:sp>
      <p:pic>
        <p:nvPicPr>
          <p:cNvPr id="11" name="Picture 3" descr="C:\Users\Čapková\Desktop\politický glób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87185"/>
            <a:ext cx="936104" cy="1246058"/>
          </a:xfrm>
          <a:prstGeom prst="rect">
            <a:avLst/>
          </a:prstGeom>
          <a:noFill/>
        </p:spPr>
      </p:pic>
      <p:pic>
        <p:nvPicPr>
          <p:cNvPr id="12" name="Picture 2" descr="C:\Users\Čapková\Desktop\DUMY-nově\DUMY-Čapková\Pictures\Pictures\Glóbus a mapy\Galerie Microsoft a vlastní\glóbus 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924944"/>
            <a:ext cx="1008112" cy="10081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635897" y="198884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glóbus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2060848"/>
            <a:ext cx="992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306896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glóbus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3140968"/>
            <a:ext cx="992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157192"/>
            <a:ext cx="11176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ano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ne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K obrázku přiřaď název </a:t>
            </a:r>
            <a:r>
              <a:rPr lang="cs-CZ" sz="2800" b="1" dirty="0" err="1" smtClean="0">
                <a:solidFill>
                  <a:srgbClr val="00B0F0"/>
                </a:solidFill>
              </a:rPr>
              <a:t>glóbusu</a:t>
            </a:r>
            <a:r>
              <a:rPr lang="cs-CZ" sz="2800" b="1" dirty="0" smtClean="0">
                <a:solidFill>
                  <a:srgbClr val="00B0F0"/>
                </a:solidFill>
              </a:rPr>
              <a:t> podle obsahu: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6768752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4437112"/>
            <a:ext cx="80648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Dochází na </a:t>
            </a:r>
            <a:r>
              <a:rPr lang="cs-CZ" sz="2800" b="1" dirty="0" err="1" smtClean="0">
                <a:solidFill>
                  <a:srgbClr val="00B0F0"/>
                </a:solidFill>
              </a:rPr>
              <a:t>glóbusu</a:t>
            </a:r>
            <a:r>
              <a:rPr lang="cs-CZ" sz="2800" b="1" dirty="0" smtClean="0">
                <a:solidFill>
                  <a:srgbClr val="00B0F0"/>
                </a:solidFill>
              </a:rPr>
              <a:t> ke zkreslení tvarů pevnin?</a:t>
            </a:r>
          </a:p>
        </p:txBody>
      </p:sp>
      <p:pic>
        <p:nvPicPr>
          <p:cNvPr id="11" name="Picture 3" descr="C:\Users\Čapková\Desktop\politický glób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936104" cy="1246058"/>
          </a:xfrm>
          <a:prstGeom prst="rect">
            <a:avLst/>
          </a:prstGeom>
          <a:noFill/>
        </p:spPr>
      </p:pic>
      <p:pic>
        <p:nvPicPr>
          <p:cNvPr id="12" name="Picture 2" descr="C:\Users\Čapková\Desktop\DUMY-nově\DUMY-Čapková\Pictures\Pictures\Glóbus a mapy\Galerie Microsoft a vlastní\glóbus 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068960"/>
            <a:ext cx="1008112" cy="10081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635896" y="206084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glóbus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20608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fyzický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32849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glóbus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28498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politický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013176"/>
            <a:ext cx="11176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ano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Mapy s měřítkem do 1 : 200 000 jsou: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416824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4005064"/>
            <a:ext cx="8604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K největšímu zkreslení dochází na mapách: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772816"/>
            <a:ext cx="3632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mapy velkého měřítka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mapy středního měřítka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mapy malého měřítka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797152"/>
            <a:ext cx="29317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velkého měřítka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středního měřítka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malého měřítka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Mapy s měřítkem do 1 : 200 000 jsou: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416824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4005064"/>
            <a:ext cx="86044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K největšímu zkreslení dochází na mapách: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916832"/>
            <a:ext cx="36329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mapy velkého měřítka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mapy středního měřítka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mapy malého měřítka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653136"/>
            <a:ext cx="29317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velkého měřítka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středního měřítka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malého měřítka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76672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8085584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Přehled značek výškopisu a polohopisu vysvětluje: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416824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717032"/>
            <a:ext cx="860444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Vrstevnice zakreslené hustě vedle sebe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 znázorňují svah: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772816"/>
            <a:ext cx="24584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měřítko mapy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název mapy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legenda mapy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797152"/>
            <a:ext cx="17499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příkrý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pozvolný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24744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Přehled značek výškopisu a polohopisu vysvětluje: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416824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717032"/>
            <a:ext cx="860444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Vrstevnice zakreslené hustě vedle sebe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 znázorňují svah: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2132856"/>
            <a:ext cx="24584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měřítko mapy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název mapy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legenda mapy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797152"/>
            <a:ext cx="17499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příkrý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pozvolný</a:t>
            </a:r>
          </a:p>
        </p:txBody>
      </p:sp>
      <p:pic>
        <p:nvPicPr>
          <p:cNvPr id="1026" name="Picture 2" descr="C:\Users\Čapková\Desktop\vrstevnice-výškopi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509120"/>
            <a:ext cx="1512168" cy="172524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635896" y="332656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Geologická mapa patří mezi mapy 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416824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717032"/>
            <a:ext cx="86044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Z rejstříku školního zeměpisného atlasu světa urči, co je pojem </a:t>
            </a:r>
            <a:r>
              <a:rPr lang="cs-CZ" sz="3200" b="1" dirty="0" err="1" smtClean="0">
                <a:solidFill>
                  <a:srgbClr val="00B0F0"/>
                </a:solidFill>
              </a:rPr>
              <a:t>Darling</a:t>
            </a:r>
            <a:r>
              <a:rPr lang="cs-CZ" sz="3200" b="1" dirty="0" smtClean="0">
                <a:solidFill>
                  <a:srgbClr val="00B0F0"/>
                </a:solidFill>
              </a:rPr>
              <a:t> a v kterém světadílu se nachází.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772816"/>
            <a:ext cx="29749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obecně zeměpisné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tematické</a:t>
            </a:r>
          </a:p>
          <a:p>
            <a:pPr marL="457200" indent="-457200"/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43421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Geologická mapa patří mezi mapy 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416824" cy="7920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501008"/>
            <a:ext cx="86044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Z rejstříku školního zeměpisného atlasu světa urči, co je pojem </a:t>
            </a:r>
            <a:r>
              <a:rPr lang="cs-CZ" sz="3200" b="1" dirty="0" err="1" smtClean="0">
                <a:solidFill>
                  <a:srgbClr val="00B0F0"/>
                </a:solidFill>
              </a:rPr>
              <a:t>Darling</a:t>
            </a:r>
            <a:r>
              <a:rPr lang="cs-CZ" sz="3200" b="1" dirty="0" smtClean="0">
                <a:solidFill>
                  <a:srgbClr val="00B0F0"/>
                </a:solidFill>
              </a:rPr>
              <a:t> a v kterém světadílu se nachází.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988840"/>
            <a:ext cx="29749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obecně zeměpisné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3300"/>
                </a:solidFill>
              </a:rPr>
              <a:t>tematické</a:t>
            </a:r>
          </a:p>
          <a:p>
            <a:pPr marL="457200" indent="-457200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404664"/>
            <a:ext cx="1088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Řešení: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301208"/>
            <a:ext cx="3353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Darling</a:t>
            </a:r>
            <a:r>
              <a:rPr lang="cs-CZ" sz="2400" dirty="0" smtClean="0">
                <a:solidFill>
                  <a:srgbClr val="FF0000"/>
                </a:solidFill>
              </a:rPr>
              <a:t> je řeka v Austrálii.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5119468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z učiva o </a:t>
            </a:r>
            <a:r>
              <a:rPr lang="cs-CZ" sz="2400" dirty="0" err="1" smtClean="0">
                <a:solidFill>
                  <a:schemeClr val="tx1"/>
                </a:solidFill>
              </a:rPr>
              <a:t>glóbusech</a:t>
            </a:r>
            <a:r>
              <a:rPr lang="cs-CZ" sz="2400" dirty="0" smtClean="0">
                <a:solidFill>
                  <a:schemeClr val="tx1"/>
                </a:solidFill>
              </a:rPr>
              <a:t> a mapách.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se svými učebnicemi, poznámkami, žákovským </a:t>
            </a:r>
            <a:r>
              <a:rPr lang="cs-CZ" sz="2400" dirty="0" err="1" smtClean="0">
                <a:solidFill>
                  <a:schemeClr val="tx1"/>
                </a:solidFill>
              </a:rPr>
              <a:t>glóbusem</a:t>
            </a:r>
            <a:r>
              <a:rPr lang="cs-CZ" sz="2400" smtClean="0">
                <a:solidFill>
                  <a:schemeClr val="tx1"/>
                </a:solidFill>
              </a:rPr>
              <a:t> a </a:t>
            </a:r>
            <a:r>
              <a:rPr lang="cs-CZ" sz="2400" dirty="0" smtClean="0">
                <a:solidFill>
                  <a:schemeClr val="tx1"/>
                </a:solidFill>
              </a:rPr>
              <a:t>školním atlasem světa. Údaje si mohou vyhledávat i z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51720" y="3068960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588224" y="1916832"/>
            <a:ext cx="16854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cs.wikipedia.org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211960" y="1916832"/>
            <a:ext cx="25405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hlinkClick r:id="rId2" tooltip="commons.wikimedia.org "/>
              </a:rPr>
              <a:t>commons.wikimedia.org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7544" y="404664"/>
            <a:ext cx="576064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Citace: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Vlastní zdroj.</a:t>
            </a:r>
          </a:p>
          <a:p>
            <a:r>
              <a:rPr lang="cs-CZ" sz="2000" dirty="0" smtClean="0"/>
              <a:t>Použité obrázky: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95536" y="1916832"/>
            <a:ext cx="3960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</a:t>
            </a:r>
            <a:r>
              <a:rPr lang="cs-CZ" dirty="0" smtClean="0"/>
              <a:t> (otevřená galerie),</a:t>
            </a:r>
          </a:p>
        </p:txBody>
      </p:sp>
      <p:pic>
        <p:nvPicPr>
          <p:cNvPr id="15" name="Picture 2" descr="C:\Users\Čapková\Desktop\politický glób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780928"/>
            <a:ext cx="720080" cy="958506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547664" y="2852936"/>
            <a:ext cx="73448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J.DNCSN.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11.1.2013]. Dostupný na WWW: http://commons.wikimedia.org/wiki/File:Gl%C3%B3bus.JPG?uselang=cs </a:t>
            </a:r>
            <a:endParaRPr lang="cs-CZ" dirty="0"/>
          </a:p>
        </p:txBody>
      </p:sp>
      <p:pic>
        <p:nvPicPr>
          <p:cNvPr id="23" name="Picture 3" descr="C:\Users\Čapková\Desktop\grafické měřítko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437112"/>
            <a:ext cx="2016224" cy="229116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3059832" y="4149080"/>
            <a:ext cx="59046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MILHAUS.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11.1.2013]. Dostupný na WWW: http://cs.wikipedia.org/wiki/Soubor:Graphical_scale.gif </a:t>
            </a:r>
            <a:endParaRPr lang="cs-CZ" dirty="0"/>
          </a:p>
        </p:txBody>
      </p:sp>
      <p:pic>
        <p:nvPicPr>
          <p:cNvPr id="25" name="Picture 3" descr="C:\Users\Čapková\Desktop\vrstevnice-výškopis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5229200"/>
            <a:ext cx="975742" cy="1113233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2339752" y="5445224"/>
            <a:ext cx="61561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ROMARY.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11.1.2013]. Dostupný na WWW: http://cs.wikipedia.org/wiki/Soubor:Courbe_niveau.svg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Vlastní 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3739</TotalTime>
  <Words>545</Words>
  <Application>Microsoft Office PowerPoint</Application>
  <PresentationFormat>Předvádění na obrazovce (4:3)</PresentationFormat>
  <Paragraphs>142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Motiv sady Office</vt:lpstr>
      <vt:lpstr>Snímek 1</vt:lpstr>
      <vt:lpstr>GLÓBUS  A  MAPA</vt:lpstr>
      <vt:lpstr>Snímek 3</vt:lpstr>
      <vt:lpstr>Snímek 4</vt:lpstr>
      <vt:lpstr>Snímek 5</vt:lpstr>
      <vt:lpstr>K měřítku přiřaď jeho název:</vt:lpstr>
      <vt:lpstr>K měřítku přiřaď jeho název:</vt:lpstr>
      <vt:lpstr>K obrázku přiřaď název glóbusu podle obsahu:</vt:lpstr>
      <vt:lpstr>K obrázku přiřaď název glóbusu podle obsahu:</vt:lpstr>
      <vt:lpstr>Mapy s měřítkem do 1 : 200 000 jsou:</vt:lpstr>
      <vt:lpstr>Mapy s měřítkem do 1 : 200 000 jsou:</vt:lpstr>
      <vt:lpstr>Přehled značek výškopisu a polohopisu vysvětluje:</vt:lpstr>
      <vt:lpstr>Přehled značek výškopisu a polohopisu vysvětluje:</vt:lpstr>
      <vt:lpstr>Geologická mapa patří mezi mapy :</vt:lpstr>
      <vt:lpstr>Geologická mapa patří mezi mapy :</vt:lpstr>
      <vt:lpstr>Snímek 16</vt:lpstr>
      <vt:lpstr>Snímek 17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358</cp:revision>
  <dcterms:created xsi:type="dcterms:W3CDTF">2011-12-27T20:15:32Z</dcterms:created>
  <dcterms:modified xsi:type="dcterms:W3CDTF">2013-01-15T12:19:46Z</dcterms:modified>
</cp:coreProperties>
</file>