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2" r:id="rId2"/>
    <p:sldId id="273" r:id="rId3"/>
    <p:sldId id="259" r:id="rId4"/>
    <p:sldId id="258" r:id="rId5"/>
    <p:sldId id="268" r:id="rId6"/>
    <p:sldId id="262" r:id="rId7"/>
    <p:sldId id="267" r:id="rId8"/>
    <p:sldId id="263" r:id="rId9"/>
    <p:sldId id="269" r:id="rId10"/>
    <p:sldId id="264" r:id="rId11"/>
    <p:sldId id="270" r:id="rId12"/>
    <p:sldId id="271" r:id="rId13"/>
    <p:sldId id="261" r:id="rId14"/>
    <p:sldId id="274" r:id="rId15"/>
    <p:sldId id="275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324" autoAdjust="0"/>
    <p:restoredTop sz="94660"/>
  </p:normalViewPr>
  <p:slideViewPr>
    <p:cSldViewPr>
      <p:cViewPr varScale="1">
        <p:scale>
          <a:sx n="69" d="100"/>
          <a:sy n="69" d="100"/>
        </p:scale>
        <p:origin x="-138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F1E41-664B-424E-8068-E35DCB5B82F0}" type="datetimeFigureOut">
              <a:rPr lang="cs-CZ" smtClean="0"/>
              <a:t>9.1.2013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0E745-C2EF-470D-BD2A-ACD7C76A3FC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6248070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F1E41-664B-424E-8068-E35DCB5B82F0}" type="datetimeFigureOut">
              <a:rPr lang="cs-CZ" smtClean="0"/>
              <a:t>9.1.2013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0E745-C2EF-470D-BD2A-ACD7C76A3FC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402953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F1E41-664B-424E-8068-E35DCB5B82F0}" type="datetimeFigureOut">
              <a:rPr lang="cs-CZ" smtClean="0"/>
              <a:t>9.1.2013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0E745-C2EF-470D-BD2A-ACD7C76A3FC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6263548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F1E41-664B-424E-8068-E35DCB5B82F0}" type="datetimeFigureOut">
              <a:rPr lang="cs-CZ" smtClean="0"/>
              <a:t>9.1.2013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0E745-C2EF-470D-BD2A-ACD7C76A3FC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2146592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F1E41-664B-424E-8068-E35DCB5B82F0}" type="datetimeFigureOut">
              <a:rPr lang="cs-CZ" smtClean="0"/>
              <a:t>9.1.2013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0E745-C2EF-470D-BD2A-ACD7C76A3FC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4216888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F1E41-664B-424E-8068-E35DCB5B82F0}" type="datetimeFigureOut">
              <a:rPr lang="cs-CZ" smtClean="0"/>
              <a:t>9.1.2013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0E745-C2EF-470D-BD2A-ACD7C76A3FC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9255207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F1E41-664B-424E-8068-E35DCB5B82F0}" type="datetimeFigureOut">
              <a:rPr lang="cs-CZ" smtClean="0"/>
              <a:t>9.1.2013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0E745-C2EF-470D-BD2A-ACD7C76A3FC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8437436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F1E41-664B-424E-8068-E35DCB5B82F0}" type="datetimeFigureOut">
              <a:rPr lang="cs-CZ" smtClean="0"/>
              <a:t>9.1.2013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0E745-C2EF-470D-BD2A-ACD7C76A3FC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7730709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F1E41-664B-424E-8068-E35DCB5B82F0}" type="datetimeFigureOut">
              <a:rPr lang="cs-CZ" smtClean="0"/>
              <a:t>9.1.2013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0E745-C2EF-470D-BD2A-ACD7C76A3FC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5296011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F1E41-664B-424E-8068-E35DCB5B82F0}" type="datetimeFigureOut">
              <a:rPr lang="cs-CZ" smtClean="0"/>
              <a:t>9.1.2013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0E745-C2EF-470D-BD2A-ACD7C76A3FC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3282778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F1E41-664B-424E-8068-E35DCB5B82F0}" type="datetimeFigureOut">
              <a:rPr lang="cs-CZ" smtClean="0"/>
              <a:t>9.1.2013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0E745-C2EF-470D-BD2A-ACD7C76A3FC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7040958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2">
                <a:lumMod val="75000"/>
              </a:schemeClr>
            </a:gs>
            <a:gs pos="50000">
              <a:schemeClr val="accent2">
                <a:lumMod val="60000"/>
                <a:lumOff val="40000"/>
              </a:schemeClr>
            </a:gs>
            <a:gs pos="100000">
              <a:schemeClr val="accent3">
                <a:lumMod val="60000"/>
                <a:lumOff val="40000"/>
              </a:schemeClr>
            </a:gs>
          </a:gsLst>
          <a:lin ang="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C3F1E41-664B-424E-8068-E35DCB5B82F0}" type="datetimeFigureOut">
              <a:rPr lang="cs-CZ" smtClean="0"/>
              <a:t>9.1.2013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2A0E745-C2EF-470D-BD2A-ACD7C76A3FC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4794438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7" Type="http://schemas.openxmlformats.org/officeDocument/2006/relationships/image" Target="../media/image14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3.jpeg"/><Relationship Id="rId5" Type="http://schemas.openxmlformats.org/officeDocument/2006/relationships/hyperlink" Target="//upload.wikimedia.org/wikipedia/commons/2/2b/Coffea_robusta_A.jpg" TargetMode="External"/><Relationship Id="rId4" Type="http://schemas.openxmlformats.org/officeDocument/2006/relationships/image" Target="../media/image12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9.png"/><Relationship Id="rId5" Type="http://schemas.openxmlformats.org/officeDocument/2006/relationships/image" Target="../media/image18.png"/><Relationship Id="rId4" Type="http://schemas.openxmlformats.org/officeDocument/2006/relationships/image" Target="../media/image17.png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Soubor:Tropicke_lesy_sveta.png" TargetMode="Externa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2885" y="866923"/>
            <a:ext cx="4975225" cy="9636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81748555"/>
              </p:ext>
            </p:extLst>
          </p:nvPr>
        </p:nvGraphicFramePr>
        <p:xfrm>
          <a:off x="1259632" y="2636912"/>
          <a:ext cx="6400799" cy="3117576"/>
        </p:xfrm>
        <a:graphic>
          <a:graphicData uri="http://schemas.openxmlformats.org/drawingml/2006/table">
            <a:tbl>
              <a:tblPr/>
              <a:tblGrid>
                <a:gridCol w="1187146"/>
                <a:gridCol w="5213653"/>
              </a:tblGrid>
              <a:tr h="126951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3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NÁZEV ŠKOLY: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8118" marR="88118" marT="44059" marB="44059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3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ZÁKLADNÍ ŠKOLA TIŠICE, okres MĚLNÍK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8118" marR="88118" marT="44059" marB="44059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858539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AUTOR: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8118" marR="88118" marT="44059" marB="44059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Mgr.</a:t>
                      </a:r>
                      <a:r>
                        <a:rPr lang="cs-CZ" sz="1400" baseline="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 Marcela Lazáková</a:t>
                      </a:r>
                      <a:endParaRPr lang="cs-CZ" sz="1400" dirty="0"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88118" marR="88118" marT="44059" marB="44059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856704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3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NÁZEV: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8118" marR="88118" marT="44059" marB="44059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300" kern="1200" dirty="0" smtClean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VY_32_INOVACE_11_EKOSYSTÉMY_DEŠTNÝ PRALES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8118" marR="88118" marT="44059" marB="44059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858539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3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ČÍSLO PROJEKTU: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8118" marR="88118" marT="44059" marB="44059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3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CZ.1.07/1.4.00/21.3130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8118" marR="88118" marT="44059" marB="44059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4844125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3"/>
          <p:cNvGraphicFramePr>
            <a:graphicFrameLocks noGrp="1"/>
          </p:cNvGraphicFramePr>
          <p:nvPr>
            <p:ph idx="4294967295"/>
            <p:extLst>
              <p:ext uri="{D42A27DB-BD31-4B8C-83A1-F6EECF244321}">
                <p14:modId xmlns:p14="http://schemas.microsoft.com/office/powerpoint/2010/main" val="3527244451"/>
              </p:ext>
            </p:extLst>
          </p:nvPr>
        </p:nvGraphicFramePr>
        <p:xfrm>
          <a:off x="1431335" y="1594447"/>
          <a:ext cx="6281329" cy="4537470"/>
        </p:xfrm>
        <a:graphic>
          <a:graphicData uri="http://schemas.openxmlformats.org/drawingml/2006/table">
            <a:tbl>
              <a:tblPr/>
              <a:tblGrid>
                <a:gridCol w="1617631"/>
                <a:gridCol w="4663698"/>
              </a:tblGrid>
              <a:tr h="61299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ANOTACE: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Prezentace</a:t>
                      </a:r>
                      <a:r>
                        <a:rPr lang="cs-CZ" sz="1200" baseline="0" dirty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 vede k vymezení pojmu tropický deštný prales a seznámení s jeho významem, rostlinami a živočichy.</a:t>
                      </a:r>
                      <a:endParaRPr lang="cs-CZ" sz="1200" dirty="0" smtClean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48396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JAZYK:</a:t>
                      </a:r>
                      <a:endParaRPr lang="cs-CZ" sz="8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Arial"/>
                          <a:ea typeface="Calibri"/>
                          <a:cs typeface="Times New Roman"/>
                        </a:rPr>
                        <a:t>Čeština</a:t>
                      </a:r>
                      <a:endParaRPr lang="cs-CZ" sz="8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1299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OČEKÁVANÝ VÝSTUP:</a:t>
                      </a:r>
                      <a:endParaRPr lang="cs-CZ" sz="8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  <a:latin typeface="Arial"/>
                          <a:ea typeface="Calibri"/>
                          <a:cs typeface="Times New Roman"/>
                        </a:rPr>
                        <a:t>Popíše život v pralese a uvede příklady</a:t>
                      </a:r>
                      <a:r>
                        <a:rPr lang="cs-CZ" sz="1200" baseline="0" dirty="0" smtClean="0">
                          <a:solidFill>
                            <a:schemeClr val="tx1"/>
                          </a:solidFill>
                          <a:effectLst/>
                          <a:latin typeface="Arial"/>
                          <a:ea typeface="Calibri"/>
                          <a:cs typeface="Times New Roman"/>
                        </a:rPr>
                        <a:t> výskytu některých rostlin a živočichů. 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6116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KLÍČOVÁ SLOVA:</a:t>
                      </a:r>
                      <a:endParaRPr lang="cs-CZ" sz="8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Palmy, liány, stromové</a:t>
                      </a:r>
                      <a:r>
                        <a:rPr lang="cs-CZ" sz="1200" baseline="0" dirty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 patro, podrost, kácení deštného pralesa.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8585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DRUH UČEBNÍHO MATERIÁLU: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Prezentace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8585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DRUH INTERAKTIVITY: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Arial"/>
                          <a:ea typeface="Calibri"/>
                          <a:cs typeface="Times New Roman"/>
                        </a:rPr>
                        <a:t>Kombinace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4697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CÍLOVÁ SKUPINA: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Žák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8585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STUPEŇ A TYP VZDĚLÁNÍ: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Základní vzdělávání – první stupeň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8585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TYPICKÁ VĚKOVÁ SKUPINA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baseline="0" dirty="0" smtClean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9 - 12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let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5" name="Picture 676" descr="Obrázek1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476672"/>
            <a:ext cx="4968875" cy="9636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9926512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497021" y="620688"/>
            <a:ext cx="3282891" cy="569386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/>
              <a:t>Tropický deštný prales </a:t>
            </a:r>
            <a:r>
              <a:rPr lang="cs-CZ" sz="2800" dirty="0"/>
              <a:t>je biom s největším počtem druhů </a:t>
            </a:r>
            <a:r>
              <a:rPr lang="cs-CZ" sz="2800" dirty="0" smtClean="0"/>
              <a:t>organismů. </a:t>
            </a:r>
            <a:r>
              <a:rPr lang="cs-CZ" sz="2800" smtClean="0"/>
              <a:t>Většinu  </a:t>
            </a:r>
            <a:r>
              <a:rPr lang="cs-CZ" sz="2800" dirty="0" smtClean="0"/>
              <a:t>z </a:t>
            </a:r>
            <a:r>
              <a:rPr lang="cs-CZ" sz="2800" dirty="0"/>
              <a:t>nich </a:t>
            </a:r>
            <a:r>
              <a:rPr lang="cs-CZ" sz="2800" dirty="0" smtClean="0"/>
              <a:t> nejspíš </a:t>
            </a:r>
            <a:r>
              <a:rPr lang="cs-CZ" sz="2800" dirty="0"/>
              <a:t>dosud </a:t>
            </a:r>
            <a:r>
              <a:rPr lang="cs-CZ" sz="2800" dirty="0" smtClean="0"/>
              <a:t>neznáme. </a:t>
            </a:r>
            <a:r>
              <a:rPr lang="cs-CZ" sz="2800" dirty="0"/>
              <a:t>Odhaduje se, že v tropických lesích žijí 2/3 všech známých rostlinných a suchozemských živočišných druhů této </a:t>
            </a:r>
            <a:r>
              <a:rPr lang="cs-CZ" sz="2800" dirty="0" smtClean="0"/>
              <a:t>planety</a:t>
            </a:r>
            <a:r>
              <a:rPr lang="cs-CZ" sz="2800" dirty="0"/>
              <a:t>.</a:t>
            </a:r>
          </a:p>
        </p:txBody>
      </p:sp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46055" y="710901"/>
            <a:ext cx="4135079" cy="551343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9290001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" dur="500" tmFilter="0,0; .5, 1; 1, 1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88495" y="1340768"/>
            <a:ext cx="6611888" cy="440517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Obdélník 1"/>
          <p:cNvSpPr/>
          <p:nvPr/>
        </p:nvSpPr>
        <p:spPr>
          <a:xfrm>
            <a:off x="200263" y="932536"/>
            <a:ext cx="1923465" cy="440120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dirty="0"/>
              <a:t>Tropické stromy jsou jedny z nejvyšších  vzhledem k obrovské konkurenci o světlo v husté vegetaci</a:t>
            </a:r>
            <a:r>
              <a:rPr lang="cs-CZ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16662416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6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7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8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9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10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2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908720"/>
            <a:ext cx="8229600" cy="4958011"/>
          </a:xfrm>
        </p:spPr>
        <p:txBody>
          <a:bodyPr>
            <a:normAutofit fontScale="85000" lnSpcReduction="10000"/>
          </a:bodyPr>
          <a:lstStyle/>
          <a:p>
            <a:pPr marL="0" indent="0">
              <a:buNone/>
            </a:pPr>
            <a:r>
              <a:rPr lang="cs-CZ" sz="3300" dirty="0"/>
              <a:t>Mnoho </a:t>
            </a:r>
            <a:r>
              <a:rPr lang="cs-CZ" sz="3300" dirty="0" smtClean="0"/>
              <a:t>druhů stromů </a:t>
            </a:r>
            <a:r>
              <a:rPr lang="cs-CZ" sz="3300" dirty="0"/>
              <a:t>má široké dřevěné obruby (kořenový náběh) na spodku kmene. Původně se myslelo, že slouží na podporu stromu, ale teď vychází, že tudy proudí rozpuštěné živiny z kořenů.</a:t>
            </a:r>
          </a:p>
          <a:p>
            <a:pPr marL="0" indent="0">
              <a:buNone/>
            </a:pPr>
            <a:r>
              <a:rPr lang="cs-CZ" sz="3300" dirty="0"/>
              <a:t>Velký povrch listů pomáhá zachytit světlo v nižších vrstvách lesa. Stromy jsou často dobře spojeny ve vrchní vrstvě speciálně růstem dřevěných popínavých rostlin nebo lián.</a:t>
            </a:r>
          </a:p>
          <a:p>
            <a:pPr marL="0" indent="0">
              <a:buNone/>
            </a:pPr>
            <a:r>
              <a:rPr lang="cs-CZ" sz="3300" dirty="0"/>
              <a:t>Kůra stromů často bývá velmi tenká, často jen 1–2 mm hrubá. Obvykle je velmi jemná, ale někdy ji chrání trny.</a:t>
            </a:r>
          </a:p>
          <a:p>
            <a:pPr marL="0" indent="0">
              <a:buNone/>
            </a:pPr>
            <a:r>
              <a:rPr lang="cs-CZ" sz="3300" dirty="0"/>
              <a:t>Objevuje se u nich vývin květů (a z toho plody) přímo z kmenu, namísto na větvích.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590974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4186808" cy="5721499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2800" b="1" dirty="0"/>
              <a:t>Podrost</a:t>
            </a:r>
          </a:p>
          <a:p>
            <a:pPr marL="0" indent="0">
              <a:buNone/>
            </a:pPr>
            <a:r>
              <a:rPr lang="cs-CZ" sz="2800" dirty="0" smtClean="0"/>
              <a:t>v </a:t>
            </a:r>
            <a:r>
              <a:rPr lang="cs-CZ" sz="2800" dirty="0"/>
              <a:t>deštném lese je často omezen nedostatkem světla na spodní úrovni. To umožňuje lidem a zvířatům se v lese pohybovat. Jsou-li koruny stromů z nějakého důvodu poškozeny nebo ztenčeny, země pod nimi </a:t>
            </a:r>
            <a:r>
              <a:rPr lang="cs-CZ" sz="2800" dirty="0" smtClean="0"/>
              <a:t>brzy zarůstá hustou </a:t>
            </a:r>
            <a:r>
              <a:rPr lang="cs-CZ" sz="2800" dirty="0"/>
              <a:t>spletí popínavých rostlin, křoví a malých stromů zvaných </a:t>
            </a:r>
            <a:r>
              <a:rPr lang="cs-CZ" sz="2800" i="1" dirty="0"/>
              <a:t>džungle</a:t>
            </a:r>
            <a:r>
              <a:rPr lang="cs-CZ" sz="2800" dirty="0" smtClean="0"/>
              <a:t>.</a:t>
            </a:r>
            <a:endParaRPr lang="cs-CZ" sz="28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4088" y="692696"/>
            <a:ext cx="3635896" cy="54675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8688292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9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9" y="476672"/>
            <a:ext cx="3744415" cy="604867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b="1" dirty="0" smtClean="0"/>
              <a:t>Stabilita </a:t>
            </a:r>
            <a:r>
              <a:rPr lang="cs-CZ" sz="2800" b="1" dirty="0"/>
              <a:t>pralesa</a:t>
            </a:r>
          </a:p>
          <a:p>
            <a:pPr marL="0" indent="0">
              <a:buNone/>
            </a:pPr>
            <a:r>
              <a:rPr lang="cs-CZ" sz="2800" dirty="0"/>
              <a:t>Prales se jeví jako stabilní </a:t>
            </a:r>
            <a:r>
              <a:rPr lang="cs-CZ" sz="2800" dirty="0" smtClean="0"/>
              <a:t>porost</a:t>
            </a:r>
            <a:r>
              <a:rPr lang="cs-CZ" sz="2800" dirty="0"/>
              <a:t>, který </a:t>
            </a:r>
            <a:r>
              <a:rPr lang="cs-CZ" sz="2800" dirty="0" smtClean="0"/>
              <a:t>je velmi odolný </a:t>
            </a:r>
            <a:r>
              <a:rPr lang="cs-CZ" sz="2800" dirty="0"/>
              <a:t>vůči narušení. Drobné </a:t>
            </a:r>
            <a:r>
              <a:rPr lang="cs-CZ" sz="2800" dirty="0" smtClean="0"/>
              <a:t>mýtiny velice </a:t>
            </a:r>
            <a:r>
              <a:rPr lang="cs-CZ" sz="2800" dirty="0"/>
              <a:t>rychle zarůstají. </a:t>
            </a:r>
            <a:endParaRPr lang="cs-CZ" sz="2800" dirty="0" smtClean="0"/>
          </a:p>
          <a:p>
            <a:pPr marL="0" indent="0">
              <a:buNone/>
            </a:pPr>
            <a:r>
              <a:rPr lang="cs-CZ" sz="2800" dirty="0" smtClean="0"/>
              <a:t>Přirozená </a:t>
            </a:r>
            <a:r>
              <a:rPr lang="cs-CZ" sz="2800" dirty="0"/>
              <a:t>obnova pralesa na místě, které bylo </a:t>
            </a:r>
            <a:r>
              <a:rPr lang="cs-CZ" sz="2800" dirty="0" smtClean="0"/>
              <a:t>zničeno </a:t>
            </a:r>
            <a:r>
              <a:rPr lang="cs-CZ" sz="2800" dirty="0"/>
              <a:t>člověkem, je otázkou staletí až tisíciletí. Člověk sám pro ni může udělat jen minimum.</a:t>
            </a:r>
          </a:p>
          <a:p>
            <a:endParaRPr lang="cs-CZ" sz="2800" dirty="0"/>
          </a:p>
          <a:p>
            <a:endParaRPr lang="cs-CZ" sz="2800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27984" y="573088"/>
            <a:ext cx="3810000" cy="57118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8060093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8" dur="2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260648"/>
            <a:ext cx="8229600" cy="2448272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b="1" dirty="0"/>
              <a:t>Význam</a:t>
            </a:r>
          </a:p>
          <a:p>
            <a:pPr marL="0" indent="0">
              <a:buNone/>
            </a:pPr>
            <a:r>
              <a:rPr lang="cs-CZ" sz="2800" dirty="0"/>
              <a:t>Tropické deštné pralesy se nazývají „klenoty Země“, „plíce Země“ a „největší lékárna </a:t>
            </a:r>
            <a:r>
              <a:rPr lang="cs-CZ" sz="2800" dirty="0" smtClean="0"/>
              <a:t>světa“ pro </a:t>
            </a:r>
            <a:r>
              <a:rPr lang="cs-CZ" sz="2800" dirty="0"/>
              <a:t>výskyt velkého počtu přírodních léčiv. Téměř polovina užívaných léků pochází z tropických deštných pralesů. </a:t>
            </a:r>
            <a:endParaRPr lang="cs-CZ" sz="2800" dirty="0" smtClean="0"/>
          </a:p>
          <a:p>
            <a:pPr marL="0" indent="0">
              <a:buNone/>
            </a:pPr>
            <a:endParaRPr lang="cs-CZ" sz="2800" dirty="0" smtClean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2924944"/>
            <a:ext cx="5456237" cy="36401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6945708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" dur="500" tmFilter="0,0; .5, 1; 1, 1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500" tmFilter="0,0; .5, 1; 1, 1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548680"/>
            <a:ext cx="4275473" cy="5832648"/>
          </a:xfrm>
        </p:spPr>
        <p:txBody>
          <a:bodyPr>
            <a:normAutofit fontScale="85000" lnSpcReduction="10000"/>
          </a:bodyPr>
          <a:lstStyle/>
          <a:p>
            <a:pPr marL="0" indent="0">
              <a:buNone/>
            </a:pPr>
            <a:r>
              <a:rPr lang="cs-CZ" sz="3300" dirty="0"/>
              <a:t>Často se tvrdí, že tropické lesy jsou "plíce světa". Tento mýtus </a:t>
            </a:r>
            <a:r>
              <a:rPr lang="cs-CZ" sz="3300" dirty="0" smtClean="0"/>
              <a:t>byl </a:t>
            </a:r>
            <a:r>
              <a:rPr lang="cs-CZ" sz="3300" dirty="0"/>
              <a:t>později vyvrácen. Rostliny sice vytvářejí kyslík fotosyntézou, ale stejné množství kyslíku se spotřebuje při procesu hynutí a rozkladu. Tropické deštné lesy mají rovnováhu produkce a spotřeby kyslíku. </a:t>
            </a:r>
          </a:p>
          <a:p>
            <a:pPr marL="0" indent="0">
              <a:buNone/>
            </a:pPr>
            <a:r>
              <a:rPr lang="cs-CZ" sz="3300" dirty="0"/>
              <a:t>Pralesy mají obrovský podíl na kyslíku už vytvořeném. Vyprodukovaly ho v době, když rostly.</a:t>
            </a:r>
          </a:p>
          <a:p>
            <a:endParaRPr lang="cs-CZ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90751" y="1916832"/>
            <a:ext cx="4462580" cy="367240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Obdélník 4"/>
          <p:cNvSpPr/>
          <p:nvPr/>
        </p:nvSpPr>
        <p:spPr>
          <a:xfrm>
            <a:off x="5200443" y="1268760"/>
            <a:ext cx="3243196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b="1" dirty="0"/>
              <a:t>Amazonský prales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8068653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3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20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29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30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5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88641"/>
            <a:ext cx="8229600" cy="2664295"/>
          </a:xfrm>
        </p:spPr>
        <p:txBody>
          <a:bodyPr>
            <a:normAutofit fontScale="85000" lnSpcReduction="10000"/>
          </a:bodyPr>
          <a:lstStyle/>
          <a:p>
            <a:pPr marL="0" indent="0">
              <a:buNone/>
            </a:pPr>
            <a:r>
              <a:rPr lang="cs-CZ" sz="3300" b="1" dirty="0"/>
              <a:t>Kácení tropického deštného lesa</a:t>
            </a:r>
          </a:p>
          <a:p>
            <a:pPr marL="0" indent="0">
              <a:buNone/>
            </a:pPr>
            <a:r>
              <a:rPr lang="cs-CZ" sz="3300" dirty="0"/>
              <a:t>V současné době tropické deštné lesy </a:t>
            </a:r>
            <a:r>
              <a:rPr lang="cs-CZ" sz="3300" dirty="0" smtClean="0"/>
              <a:t>ubývají jednak kvůli spotřebě dřeva jako paliva i výrobní suroviny,  či vypalování pro zisk nové zemědělské půdy. </a:t>
            </a:r>
          </a:p>
          <a:p>
            <a:pPr marL="0" indent="0">
              <a:buNone/>
            </a:pPr>
            <a:r>
              <a:rPr lang="cs-CZ" sz="3300" dirty="0" smtClean="0"/>
              <a:t>Odhaduje </a:t>
            </a:r>
            <a:r>
              <a:rPr lang="cs-CZ" sz="3300" dirty="0"/>
              <a:t>se, že pokud nedojde k radikální změně, do poloviny 21. století tropické deštné lesy zcela </a:t>
            </a:r>
            <a:r>
              <a:rPr lang="cs-CZ" sz="3300" dirty="0" smtClean="0"/>
              <a:t>zmizí</a:t>
            </a:r>
            <a:r>
              <a:rPr lang="cs-CZ" dirty="0" smtClean="0"/>
              <a:t>.</a:t>
            </a:r>
            <a:endParaRPr lang="cs-CZ" dirty="0"/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7824" y="2852936"/>
            <a:ext cx="4824536" cy="361786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2371698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" presetID="3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900" decel="100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3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900" decel="100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5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8862" y="1677469"/>
            <a:ext cx="2735056" cy="205129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196" name="Picture 4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97958" y="1610330"/>
            <a:ext cx="2857277" cy="223224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197" name="Picture 5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9144" y="4437272"/>
            <a:ext cx="2874492" cy="215586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199" name="Picture 7" descr="File:Coffea robusta A.jpg">
            <a:hlinkClick r:id="rId5"/>
          </p:cNvPr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50843" y="3619629"/>
            <a:ext cx="2776141" cy="20821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200" name="Picture 8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97958" y="4381365"/>
            <a:ext cx="2938539" cy="220942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5" name="Obdélník 14"/>
          <p:cNvSpPr/>
          <p:nvPr/>
        </p:nvSpPr>
        <p:spPr>
          <a:xfrm>
            <a:off x="179513" y="297522"/>
            <a:ext cx="8856984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FFFF00"/>
                </a:solidFill>
              </a:rPr>
              <a:t>Pojmenuj některé rostliny a živočichy deštného </a:t>
            </a:r>
            <a:r>
              <a:rPr lang="cs-CZ" sz="2800" b="1" dirty="0" smtClean="0">
                <a:solidFill>
                  <a:srgbClr val="FFFF00"/>
                </a:solidFill>
              </a:rPr>
              <a:t>pralesa</a:t>
            </a:r>
            <a:endParaRPr lang="cs-CZ" sz="2800" b="1" dirty="0"/>
          </a:p>
        </p:txBody>
      </p:sp>
      <p:sp>
        <p:nvSpPr>
          <p:cNvPr id="8" name="Pětiúhelník 7"/>
          <p:cNvSpPr/>
          <p:nvPr/>
        </p:nvSpPr>
        <p:spPr>
          <a:xfrm>
            <a:off x="142537" y="1240150"/>
            <a:ext cx="2605856" cy="484632"/>
          </a:xfrm>
          <a:prstGeom prst="homePlate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FFFF00"/>
                </a:solidFill>
              </a:rPr>
              <a:t>KOKOSOVÁ PALMA</a:t>
            </a:r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9" name="Pětiúhelník 8"/>
          <p:cNvSpPr/>
          <p:nvPr/>
        </p:nvSpPr>
        <p:spPr>
          <a:xfrm>
            <a:off x="5079178" y="6119846"/>
            <a:ext cx="1653061" cy="484632"/>
          </a:xfrm>
          <a:prstGeom prst="homePlate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FFFF00"/>
                </a:solidFill>
              </a:rPr>
              <a:t>ORCHIDEJ</a:t>
            </a:r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10" name="Pětiúhelník 9"/>
          <p:cNvSpPr/>
          <p:nvPr/>
        </p:nvSpPr>
        <p:spPr>
          <a:xfrm>
            <a:off x="3486784" y="5726927"/>
            <a:ext cx="1518529" cy="484632"/>
          </a:xfrm>
          <a:prstGeom prst="homePlate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FFFF00"/>
                </a:solidFill>
              </a:rPr>
              <a:t>KÁVOVNÍK</a:t>
            </a:r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11" name="Pětiúhelník 10"/>
          <p:cNvSpPr/>
          <p:nvPr/>
        </p:nvSpPr>
        <p:spPr>
          <a:xfrm>
            <a:off x="695196" y="6348477"/>
            <a:ext cx="1500539" cy="484632"/>
          </a:xfrm>
          <a:prstGeom prst="homePlate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FFFF00"/>
                </a:solidFill>
              </a:rPr>
              <a:t>KAKAOVNÍK</a:t>
            </a:r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12" name="Pětiúhelník 11"/>
          <p:cNvSpPr/>
          <p:nvPr/>
        </p:nvSpPr>
        <p:spPr>
          <a:xfrm>
            <a:off x="4334084" y="1670433"/>
            <a:ext cx="1730725" cy="484632"/>
          </a:xfrm>
          <a:prstGeom prst="homePlate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FFFF00"/>
                </a:solidFill>
              </a:rPr>
              <a:t>BANÁNOVNÍK</a:t>
            </a:r>
            <a:endParaRPr lang="cs-CZ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371927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19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19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819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819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819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819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819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819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819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819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81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81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820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82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82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42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43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51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52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60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61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69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70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78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79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9" grpId="0" animBg="1"/>
      <p:bldP spid="10" grpId="0" animBg="1"/>
      <p:bldP spid="11" grpId="0" animBg="1"/>
      <p:bldP spid="12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7070" y="280080"/>
            <a:ext cx="2948167" cy="2211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9220" name="Picture 4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6176" y="4288865"/>
            <a:ext cx="2838188" cy="20541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9221" name="Picture 5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8062" y="4437112"/>
            <a:ext cx="2853308" cy="213998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9222" name="Picture 6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78366" y="377169"/>
            <a:ext cx="3015998" cy="201694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9223" name="Picture 7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45237" y="2444955"/>
            <a:ext cx="2910939" cy="218320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Pětiúhelník 1"/>
          <p:cNvSpPr/>
          <p:nvPr/>
        </p:nvSpPr>
        <p:spPr>
          <a:xfrm>
            <a:off x="4700706" y="5807501"/>
            <a:ext cx="1455470" cy="484632"/>
          </a:xfrm>
          <a:prstGeom prst="homePlate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FFFF00"/>
                </a:solidFill>
              </a:rPr>
              <a:t>KROKODÝL</a:t>
            </a:r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8" name="Pětiúhelník 7"/>
          <p:cNvSpPr/>
          <p:nvPr/>
        </p:nvSpPr>
        <p:spPr>
          <a:xfrm>
            <a:off x="4826238" y="1268760"/>
            <a:ext cx="1152128" cy="484632"/>
          </a:xfrm>
          <a:prstGeom prst="homePlate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FFFF00"/>
                </a:solidFill>
              </a:rPr>
              <a:t>JAGUÁR</a:t>
            </a:r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9" name="Pětiúhelník 8"/>
          <p:cNvSpPr/>
          <p:nvPr/>
        </p:nvSpPr>
        <p:spPr>
          <a:xfrm>
            <a:off x="3923928" y="4437112"/>
            <a:ext cx="1152128" cy="484632"/>
          </a:xfrm>
          <a:prstGeom prst="homePlate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FFFF00"/>
                </a:solidFill>
              </a:rPr>
              <a:t>HROCH</a:t>
            </a:r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10" name="Pětiúhelník 9"/>
          <p:cNvSpPr/>
          <p:nvPr/>
        </p:nvSpPr>
        <p:spPr>
          <a:xfrm>
            <a:off x="540462" y="4046549"/>
            <a:ext cx="1152128" cy="484632"/>
          </a:xfrm>
          <a:prstGeom prst="homePlate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FFFF00"/>
                </a:solidFill>
              </a:rPr>
              <a:t>TUKAN</a:t>
            </a:r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11" name="Pětiúhelník 10"/>
          <p:cNvSpPr/>
          <p:nvPr/>
        </p:nvSpPr>
        <p:spPr>
          <a:xfrm>
            <a:off x="376543" y="2151801"/>
            <a:ext cx="1152128" cy="484632"/>
          </a:xfrm>
          <a:prstGeom prst="homePlate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FFFF00"/>
                </a:solidFill>
              </a:rPr>
              <a:t>GORILA</a:t>
            </a:r>
            <a:endParaRPr lang="cs-CZ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508012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92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92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92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92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92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92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92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92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92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92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92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92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92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92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92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500" tmFilter="0,0; .5, 1; 1, 1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5" dur="500" tmFilter="0,0; .5, 1; 1, 1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4" dur="500" tmFilter="0,0; .5, 1; 1, 1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3" dur="500" tmFilter="0,0; .5, 1; 1, 1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2" dur="500" tmFilter="0,0; .5, 1; 1, 1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8" grpId="0" animBg="1"/>
      <p:bldP spid="9" grpId="0" animBg="1"/>
      <p:bldP spid="10" grpId="0" animBg="1"/>
      <p:bldP spid="11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09560" y="1844824"/>
            <a:ext cx="8229600" cy="4525963"/>
          </a:xfrm>
        </p:spPr>
        <p:txBody>
          <a:bodyPr/>
          <a:lstStyle/>
          <a:p>
            <a:r>
              <a:rPr lang="cs-CZ" dirty="0" smtClean="0">
                <a:hlinkClick r:id="rId2"/>
              </a:rPr>
              <a:t>Tropické lesy světa - mapa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2555776" y="764703"/>
            <a:ext cx="3937168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400" dirty="0"/>
              <a:t>Zajímavé </a:t>
            </a:r>
            <a:r>
              <a:rPr lang="cs-CZ" sz="4400" dirty="0" smtClean="0"/>
              <a:t>odkazy</a:t>
            </a:r>
            <a:endParaRPr lang="cs-CZ" sz="4400" dirty="0"/>
          </a:p>
        </p:txBody>
      </p:sp>
    </p:spTree>
    <p:extLst>
      <p:ext uri="{BB962C8B-B14F-4D97-AF65-F5344CB8AC3E}">
        <p14:creationId xmlns:p14="http://schemas.microsoft.com/office/powerpoint/2010/main" val="41261345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395536" y="1412776"/>
            <a:ext cx="8229600" cy="5112568"/>
          </a:xfrm>
          <a:prstGeom prst="rect">
            <a:avLst/>
          </a:prstGeom>
        </p:spPr>
        <p:txBody>
          <a:bodyPr>
            <a:normAutofit/>
          </a:bodyPr>
          <a:lstStyle/>
          <a:p>
            <a:pPr>
              <a:buFont typeface="Wingdings" pitchFamily="2" charset="2"/>
              <a:buChar char="v"/>
            </a:pPr>
            <a:r>
              <a:rPr lang="cs-CZ" sz="1800" dirty="0"/>
              <a:t>http://</a:t>
            </a:r>
            <a:r>
              <a:rPr lang="cs-CZ" sz="1800" dirty="0" smtClean="0"/>
              <a:t>cs.wikipedia.org/wiki/Tropick%C3%BD_de%C5%A1tn%C3%BD_les</a:t>
            </a:r>
          </a:p>
          <a:p>
            <a:pPr>
              <a:buFont typeface="Wingdings" pitchFamily="2" charset="2"/>
              <a:buChar char="v"/>
            </a:pPr>
            <a:r>
              <a:rPr lang="cs-CZ" sz="1800" dirty="0"/>
              <a:t>http://commons.wikimedia.org/wiki/File:Horsetail_taiwan_rainforest.JPG?uselang=cs</a:t>
            </a:r>
          </a:p>
          <a:p>
            <a:pPr>
              <a:buFont typeface="Wingdings" pitchFamily="2" charset="2"/>
              <a:buChar char="v"/>
            </a:pPr>
            <a:r>
              <a:rPr lang="cs-CZ" sz="1800" dirty="0"/>
              <a:t>http://commons.wikimedia.org/wiki/File:Swains_Island_2.jpg?uselang=cs</a:t>
            </a:r>
          </a:p>
          <a:p>
            <a:pPr>
              <a:buFont typeface="Wingdings" pitchFamily="2" charset="2"/>
              <a:buChar char="v"/>
            </a:pPr>
            <a:r>
              <a:rPr lang="cs-CZ" sz="1800" dirty="0"/>
              <a:t>http://cs.wikipedia.org/wiki/Soubor:Jungle3.jpg</a:t>
            </a:r>
          </a:p>
          <a:p>
            <a:pPr>
              <a:buFont typeface="Wingdings" pitchFamily="2" charset="2"/>
              <a:buChar char="v"/>
            </a:pPr>
            <a:r>
              <a:rPr lang="cs-CZ" sz="1800" dirty="0"/>
              <a:t>http://commons.wikimedia.org/wiki/File:Biosphere2_Rain_Forest_Biome.jpg?uselang=cs</a:t>
            </a:r>
          </a:p>
          <a:p>
            <a:pPr>
              <a:buFont typeface="Wingdings" pitchFamily="2" charset="2"/>
              <a:buChar char="v"/>
            </a:pPr>
            <a:r>
              <a:rPr lang="cs-CZ" sz="1800" dirty="0"/>
              <a:t>http://</a:t>
            </a:r>
            <a:r>
              <a:rPr lang="cs-CZ" sz="1800" dirty="0" smtClean="0"/>
              <a:t>commons.wikimedia.org/wiki/File:Paluma-range-national-park-north-queensland-australia.jpg?uselang=cs</a:t>
            </a:r>
          </a:p>
          <a:p>
            <a:pPr>
              <a:buFont typeface="Wingdings" pitchFamily="2" charset="2"/>
              <a:buChar char="v"/>
            </a:pPr>
            <a:r>
              <a:rPr lang="cs-CZ" sz="1800" dirty="0"/>
              <a:t>http://cs.wikipedia.org/wiki/Soubor:Amazon_rainforest.jpg</a:t>
            </a:r>
          </a:p>
          <a:p>
            <a:pPr>
              <a:buFont typeface="Wingdings" pitchFamily="2" charset="2"/>
              <a:buChar char="v"/>
            </a:pPr>
            <a:r>
              <a:rPr lang="cs-CZ" sz="1800" dirty="0"/>
              <a:t>http://commons.wikimedia.org/wiki/File:CoconutTree.jpg?uselang=cs</a:t>
            </a:r>
          </a:p>
          <a:p>
            <a:pPr>
              <a:buFont typeface="Wingdings" pitchFamily="2" charset="2"/>
              <a:buChar char="v"/>
            </a:pPr>
            <a:r>
              <a:rPr lang="cs-CZ" sz="1800" dirty="0"/>
              <a:t>http://cs.wikipedia.org/wiki/Soubor:Banana.plant.kewgardens.arp.jpg</a:t>
            </a:r>
          </a:p>
          <a:p>
            <a:pPr>
              <a:buFont typeface="Wingdings" pitchFamily="2" charset="2"/>
              <a:buChar char="v"/>
            </a:pPr>
            <a:r>
              <a:rPr lang="cs-CZ" sz="1800" dirty="0"/>
              <a:t>http://cs.wikipedia.org/wiki/Soubor:Punta_Cana_Theobroma_cacao_tree.jpg</a:t>
            </a:r>
          </a:p>
          <a:p>
            <a:pPr>
              <a:buFont typeface="Wingdings" pitchFamily="2" charset="2"/>
              <a:buChar char="v"/>
            </a:pPr>
            <a:r>
              <a:rPr lang="cs-CZ" sz="1800" dirty="0"/>
              <a:t>http://commons.wikimedia.org/wiki/File:DSC03533_StLucia.JPG?uselang=cs</a:t>
            </a:r>
          </a:p>
          <a:p>
            <a:pPr>
              <a:buFont typeface="Wingdings" pitchFamily="2" charset="2"/>
              <a:buChar char="v"/>
            </a:pPr>
            <a:r>
              <a:rPr lang="cs-CZ" sz="1800" dirty="0"/>
              <a:t>http://cs.wikipedia.org/wiki/Soubor:Orchids.JPG</a:t>
            </a:r>
          </a:p>
          <a:p>
            <a:pPr>
              <a:buFont typeface="Wingdings" pitchFamily="2" charset="2"/>
              <a:buChar char="v"/>
            </a:pPr>
            <a:endParaRPr lang="cs-CZ" sz="1800" dirty="0"/>
          </a:p>
          <a:p>
            <a:pPr marL="45720" indent="0">
              <a:buNone/>
            </a:pPr>
            <a:endParaRPr lang="cs-CZ" sz="1800" i="1" dirty="0">
              <a:solidFill>
                <a:schemeClr val="tx1"/>
              </a:solidFill>
            </a:endParaRPr>
          </a:p>
          <a:p>
            <a:endParaRPr lang="cs-CZ" dirty="0"/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>
            <a:normAutofit/>
          </a:bodyPr>
          <a:lstStyle/>
          <a:p>
            <a:pPr marL="0" indent="0" algn="l">
              <a:buNone/>
            </a:pPr>
            <a:r>
              <a:rPr lang="cs-CZ" sz="2800" dirty="0" smtClean="0"/>
              <a:t>Použité zdroje: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7670198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467544" y="764704"/>
            <a:ext cx="8229600" cy="5544616"/>
          </a:xfrm>
          <a:prstGeom prst="rect">
            <a:avLst/>
          </a:prstGeom>
        </p:spPr>
        <p:txBody>
          <a:bodyPr>
            <a:noAutofit/>
          </a:bodyPr>
          <a:lstStyle/>
          <a:p>
            <a:pPr>
              <a:buFont typeface="Wingdings" pitchFamily="2" charset="2"/>
              <a:buChar char="v"/>
            </a:pPr>
            <a:r>
              <a:rPr lang="cs-CZ" sz="1800" dirty="0"/>
              <a:t>http://cs.wikipedia.org/wiki/Soubor:Jaguar_tier_2.jpg</a:t>
            </a:r>
          </a:p>
          <a:p>
            <a:pPr>
              <a:buFont typeface="Wingdings" pitchFamily="2" charset="2"/>
              <a:buChar char="v"/>
            </a:pPr>
            <a:r>
              <a:rPr lang="cs-CZ" sz="1800" dirty="0"/>
              <a:t>http://upload.wikimedia.org/wikipedia/commons/9/90/Gorill3.jpg?uselang=cs</a:t>
            </a:r>
          </a:p>
          <a:p>
            <a:pPr>
              <a:buFont typeface="Wingdings" pitchFamily="2" charset="2"/>
              <a:buChar char="v"/>
            </a:pPr>
            <a:r>
              <a:rPr lang="cs-CZ" sz="1800" dirty="0"/>
              <a:t>http://commons.wikimedia.org/wiki/File:DSC03533_StLucia.JPG?uselang=cs</a:t>
            </a:r>
          </a:p>
          <a:p>
            <a:pPr>
              <a:buFont typeface="Wingdings" pitchFamily="2" charset="2"/>
              <a:buChar char="v"/>
            </a:pPr>
            <a:r>
              <a:rPr lang="cs-CZ" sz="1800" dirty="0"/>
              <a:t>http://commons.wikimedia.org/wiki/File:Parque_das_aves.jpg?uselang=cs</a:t>
            </a:r>
          </a:p>
          <a:p>
            <a:pPr>
              <a:buFont typeface="Wingdings" pitchFamily="2" charset="2"/>
              <a:buChar char="v"/>
            </a:pPr>
            <a:r>
              <a:rPr lang="cs-CZ" sz="1800" dirty="0"/>
              <a:t>http://cs.wikipedia.org/wiki/Soubor:Morelets.crocodile.arp.jpg</a:t>
            </a:r>
          </a:p>
          <a:p>
            <a:pPr>
              <a:buFont typeface="Wingdings" pitchFamily="2" charset="2"/>
              <a:buChar char="v"/>
            </a:pPr>
            <a:r>
              <a:rPr lang="cs-CZ" sz="1800" dirty="0"/>
              <a:t>http://cs.wikipedia.org/wiki/Soubor:Rio_Madre_de_Dios,_</a:t>
            </a:r>
            <a:r>
              <a:rPr lang="cs-CZ" sz="1800" dirty="0" smtClean="0"/>
              <a:t>Peru.JPG</a:t>
            </a:r>
          </a:p>
          <a:p>
            <a:pPr>
              <a:buFont typeface="Wingdings" pitchFamily="2" charset="2"/>
              <a:buChar char="v"/>
            </a:pPr>
            <a:endParaRPr lang="cs-CZ" sz="1800" dirty="0" smtClean="0"/>
          </a:p>
          <a:p>
            <a:pPr>
              <a:buFont typeface="Wingdings" pitchFamily="2" charset="2"/>
              <a:buChar char="v"/>
            </a:pPr>
            <a:r>
              <a:rPr lang="cs-CZ" sz="1800" dirty="0" smtClean="0">
                <a:solidFill>
                  <a:schemeClr val="tx1"/>
                </a:solidFill>
              </a:rPr>
              <a:t>[cit. 2012-08-29].</a:t>
            </a:r>
          </a:p>
          <a:p>
            <a:pPr marL="0" indent="0">
              <a:buNone/>
            </a:pPr>
            <a:endParaRPr lang="cs-CZ" sz="1800" dirty="0"/>
          </a:p>
        </p:txBody>
      </p:sp>
    </p:spTree>
    <p:extLst>
      <p:ext uri="{BB962C8B-B14F-4D97-AF65-F5344CB8AC3E}">
        <p14:creationId xmlns:p14="http://schemas.microsoft.com/office/powerpoint/2010/main" val="17143592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203</TotalTime>
  <Words>608</Words>
  <Application>Microsoft Office PowerPoint</Application>
  <PresentationFormat>Předvádění na obrazovce (4:3)</PresentationFormat>
  <Paragraphs>80</Paragraphs>
  <Slides>15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Použité zdroje: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Marcela</dc:creator>
  <cp:lastModifiedBy>Marcela</cp:lastModifiedBy>
  <cp:revision>23</cp:revision>
  <dcterms:created xsi:type="dcterms:W3CDTF">2012-08-20T19:24:43Z</dcterms:created>
  <dcterms:modified xsi:type="dcterms:W3CDTF">2013-01-09T21:47:44Z</dcterms:modified>
</cp:coreProperties>
</file>