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9" r:id="rId2"/>
    <p:sldId id="280" r:id="rId3"/>
    <p:sldId id="266" r:id="rId4"/>
    <p:sldId id="275" r:id="rId5"/>
    <p:sldId id="256" r:id="rId6"/>
    <p:sldId id="262" r:id="rId7"/>
    <p:sldId id="276" r:id="rId8"/>
    <p:sldId id="272" r:id="rId9"/>
    <p:sldId id="277" r:id="rId10"/>
    <p:sldId id="258" r:id="rId11"/>
    <p:sldId id="274" r:id="rId12"/>
    <p:sldId id="269" r:id="rId13"/>
    <p:sldId id="271" r:id="rId14"/>
    <p:sldId id="270" r:id="rId15"/>
    <p:sldId id="278" r:id="rId16"/>
    <p:sldId id="260" r:id="rId17"/>
    <p:sldId id="261" r:id="rId18"/>
    <p:sldId id="281" r:id="rId19"/>
    <p:sldId id="283" r:id="rId20"/>
    <p:sldId id="282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027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5034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75944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91084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61478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72946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6773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43291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350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934013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14689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2">
                <a:lumMod val="20000"/>
                <a:lumOff val="80000"/>
              </a:schemeClr>
            </a:gs>
            <a:gs pos="100000">
              <a:schemeClr val="accent2">
                <a:lumMod val="60000"/>
                <a:lumOff val="40000"/>
              </a:schemeClr>
            </a:gs>
          </a:gsLst>
          <a:lin ang="135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4D06D8-CD76-4923-8A91-959B63CDF8C7}" type="datetimeFigureOut">
              <a:rPr lang="cs-CZ" smtClean="0"/>
              <a:t>16.1.2013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9F2BF1-8AEB-4B2C-B39C-ACDC8B6D0D6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26140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ommons.wikimedia.org/wiki/File:Campanula_bohemica1.JPG?uselang=cs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hyperlink" Target="http://cs.wikipedia.org/w/index.php?title=Je%C5%99%C3%A1b_sudetsk%C3%BD&amp;action=edit&amp;redlink=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Ring_Ouzel.jpg" TargetMode="External"/><Relationship Id="rId2" Type="http://schemas.openxmlformats.org/officeDocument/2006/relationships/hyperlink" Target="http://cs.wikipedia.org/wiki/Soubor:Somatochlora_alpestris_0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2885" y="866923"/>
            <a:ext cx="4975225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0421882"/>
              </p:ext>
            </p:extLst>
          </p:nvPr>
        </p:nvGraphicFramePr>
        <p:xfrm>
          <a:off x="1259632" y="2636912"/>
          <a:ext cx="6400799" cy="3117576"/>
        </p:xfrm>
        <a:graphic>
          <a:graphicData uri="http://schemas.openxmlformats.org/drawingml/2006/table">
            <a:tbl>
              <a:tblPr/>
              <a:tblGrid>
                <a:gridCol w="1187146"/>
                <a:gridCol w="5213653"/>
              </a:tblGrid>
              <a:tr h="12695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ŠKOLA TIŠICE, okres MĚLNÍK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40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Arial" pitchFamily="34" charset="0"/>
                          <a:cs typeface="Arial" pitchFamily="34" charset="0"/>
                        </a:rPr>
                        <a:t> Marcela Lazáková</a:t>
                      </a:r>
                      <a:endParaRPr lang="cs-CZ" sz="1400" dirty="0"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670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VY_32_INOVACE_10_EKOSYSTÉMY_NA</a:t>
                      </a:r>
                      <a:r>
                        <a:rPr lang="cs-CZ" sz="1300" kern="1200" baseline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 HORÁCH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5853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3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CZ.1.07/1.4.00/21.3130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88118" marR="88118" marT="44059" marB="44059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992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51401739"/>
              </p:ext>
            </p:extLst>
          </p:nvPr>
        </p:nvGraphicFramePr>
        <p:xfrm>
          <a:off x="1431335" y="1628800"/>
          <a:ext cx="6281329" cy="4503117"/>
        </p:xfrm>
        <a:graphic>
          <a:graphicData uri="http://schemas.openxmlformats.org/drawingml/2006/table">
            <a:tbl>
              <a:tblPr/>
              <a:tblGrid>
                <a:gridCol w="1617631"/>
                <a:gridCol w="4663698"/>
              </a:tblGrid>
              <a:tr h="57864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vede k vymezení pojmu hory a seznámení s jeho faunou a flórou.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39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JAZYK: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Čeština</a:t>
                      </a:r>
                      <a:endParaRPr lang="cs-CZ" sz="8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61299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OČEKÁVANÝ VÝSTUP: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Zhodnotí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 význam hor pro život člověka a uvede vlastní poznatky a zkušenosti.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116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chemeClr val="tx1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800">
                        <a:solidFill>
                          <a:schemeClr val="tx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Velehory, Krkonoše,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 endemit, zvonek český, kleč.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DRUH INTERAKTIVITY: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Výklad 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697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CÍLOVÁ SKUPINA: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Žák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STUPEŇ A TYP VZDĚLÁNÍ: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Základní vzdělávání – první stupeň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85857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TYPICKÁ VĚKOVÁ SKUPINA</a:t>
                      </a:r>
                      <a:endParaRPr lang="cs-CZ" sz="8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8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9 - 12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let</a:t>
                      </a:r>
                      <a:endParaRPr lang="cs-CZ" sz="8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111" marR="68111" marT="34055" marB="3405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Picture 676" descr="Obrázek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76672"/>
            <a:ext cx="4968875" cy="9636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72627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539552" y="476672"/>
            <a:ext cx="7920880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Typická pro horskou krajinu je: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/>
              <a:t>vyšší </a:t>
            </a:r>
            <a:r>
              <a:rPr lang="cs-CZ" sz="2800" dirty="0"/>
              <a:t>nadmořská výška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velké rozdíly ve výšce mezi údolími a vrcholky hor. </a:t>
            </a:r>
          </a:p>
        </p:txBody>
      </p:sp>
      <p:pic>
        <p:nvPicPr>
          <p:cNvPr id="1027" name="Picture 3" descr="C:\Users\Marcela\AppData\Local\Microsoft\Windows\Temporary Internet Files\Content.IE5\KD28546O\MP900181540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975729"/>
            <a:ext cx="7013376" cy="46054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050034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4608512" cy="568863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800" dirty="0" smtClean="0"/>
              <a:t>Hory se nejčastěji rozdělují právě podle nadmořské výšky.</a:t>
            </a:r>
          </a:p>
          <a:p>
            <a:pPr marL="0" indent="0">
              <a:buNone/>
            </a:pPr>
            <a:r>
              <a:rPr lang="cs-CZ" sz="2800" dirty="0" smtClean="0"/>
              <a:t>Pohoří s vyšší nadmořskou výškou se označují jako </a:t>
            </a:r>
            <a:r>
              <a:rPr lang="cs-CZ" sz="2800" b="1" dirty="0" smtClean="0"/>
              <a:t>velehory.</a:t>
            </a:r>
            <a:r>
              <a:rPr lang="cs-CZ" sz="2800" dirty="0" smtClean="0"/>
              <a:t> </a:t>
            </a:r>
            <a:r>
              <a:rPr lang="cs-CZ" sz="2800" dirty="0" smtClean="0"/>
              <a:t>Jako hranice velehor se uvádí různé hodnoty, často např. 2 500 m n. m.</a:t>
            </a:r>
          </a:p>
          <a:p>
            <a:pPr marL="0" indent="0">
              <a:buNone/>
            </a:pPr>
            <a:r>
              <a:rPr lang="cs-CZ" sz="2800" dirty="0" smtClean="0"/>
              <a:t>Nejvyšším pohořím na Zemi je, podle absolutní nadmořské výšky, Himálaj se 14 nejvyššími vrcholy světa přesahujícími 8 000 m. </a:t>
            </a:r>
            <a:endParaRPr lang="cs-CZ" sz="2800" dirty="0"/>
          </a:p>
        </p:txBody>
      </p:sp>
      <p:pic>
        <p:nvPicPr>
          <p:cNvPr id="2056" name="Picture 8" descr="C:\Users\Marcela\AppData\Local\Microsoft\Windows\Temporary Internet Files\Content.IE5\FVEIYRCZ\MP900185194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014" y="3789040"/>
            <a:ext cx="3657600" cy="2474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Marcela\AppData\Local\Microsoft\Windows\Temporary Internet Files\Content.IE5\W3PCQDNN\MP900202169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57014" y="836712"/>
            <a:ext cx="3657600" cy="244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1621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179189"/>
            <a:ext cx="6970859" cy="52281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Nadpis 4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/>
              <a:t>Nejvyšším pohořím v České republice jsou </a:t>
            </a:r>
            <a:r>
              <a:rPr lang="cs-CZ" sz="2800" b="1" dirty="0" smtClean="0"/>
              <a:t>Krkonoše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5709375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0941" y="332656"/>
            <a:ext cx="8229600" cy="255641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Příroda Krkonoš je velmi rozmanitá. Vyskytuje se zde asi 300 druhů obratlovců a přes 1200 druhů cévnatých rostlin a několikanásobně více výtrusných rostlin (jako </a:t>
            </a:r>
            <a:r>
              <a:rPr lang="cs-CZ" b="1" dirty="0" smtClean="0"/>
              <a:t>mechy, hlenky, kapradiny</a:t>
            </a:r>
            <a:r>
              <a:rPr lang="cs-CZ" dirty="0" smtClean="0"/>
              <a:t>, </a:t>
            </a:r>
            <a:r>
              <a:rPr lang="cs-CZ" b="1" dirty="0" smtClean="0"/>
              <a:t>lišejníky</a:t>
            </a:r>
            <a:r>
              <a:rPr lang="cs-CZ" dirty="0" smtClean="0"/>
              <a:t> atd.). 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2889066"/>
            <a:ext cx="2873896" cy="19003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889066"/>
            <a:ext cx="2584484" cy="1938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217" y="3068960"/>
            <a:ext cx="1977008" cy="29605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8548" y="4879145"/>
            <a:ext cx="2448272" cy="18362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14896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V krkonošské přírodě se vyskytuje několik endemitů.</a:t>
            </a:r>
            <a:r>
              <a:rPr lang="cs-CZ" b="1" dirty="0"/>
              <a:t> </a:t>
            </a:r>
          </a:p>
          <a:p>
            <a:pPr marL="0" indent="0">
              <a:buNone/>
            </a:pPr>
            <a:r>
              <a:rPr lang="cs-CZ" b="1" dirty="0"/>
              <a:t>Endemit</a:t>
            </a:r>
            <a:r>
              <a:rPr lang="cs-CZ" dirty="0" smtClean="0"/>
              <a:t>, je organizmus </a:t>
            </a:r>
            <a:r>
              <a:rPr lang="cs-CZ" dirty="0"/>
              <a:t>který vznikl a je rozšířen jen v určitém omezeném území a nikde jinde se nevyskytuje. </a:t>
            </a:r>
            <a:r>
              <a:rPr lang="cs-CZ" dirty="0" smtClean="0"/>
              <a:t>V </a:t>
            </a:r>
            <a:r>
              <a:rPr lang="cs-CZ" dirty="0"/>
              <a:t>úvahu se bere pouze přirozený výskyt. </a:t>
            </a:r>
            <a:endParaRPr lang="cs-CZ" baseline="30000" dirty="0"/>
          </a:p>
          <a:p>
            <a:pPr marL="0" indent="0">
              <a:buNone/>
            </a:pPr>
            <a:r>
              <a:rPr lang="cs-CZ" dirty="0"/>
              <a:t>V Krkonoších je to například </a:t>
            </a:r>
            <a:r>
              <a:rPr lang="cs-CZ" dirty="0">
                <a:hlinkClick r:id="rId2"/>
              </a:rPr>
              <a:t>zvonek český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2125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13311" y="1412777"/>
            <a:ext cx="5103391" cy="382754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371631" y="332656"/>
            <a:ext cx="3384376" cy="612475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 </a:t>
            </a:r>
            <a:r>
              <a:rPr lang="cs-CZ" sz="2800" dirty="0" smtClean="0"/>
              <a:t>Krkonoších  je průměrná </a:t>
            </a:r>
            <a:r>
              <a:rPr lang="cs-CZ" sz="2800" dirty="0"/>
              <a:t>roční teplota </a:t>
            </a:r>
            <a:r>
              <a:rPr lang="cs-CZ" sz="2800" dirty="0" smtClean="0"/>
              <a:t>kolem </a:t>
            </a:r>
            <a:r>
              <a:rPr lang="cs-CZ" sz="2800" dirty="0"/>
              <a:t>0,2 °C na Sněžce, v nižších polohách jsou průměrné roční teploty vyšší (např. Dolní Malá Úpa 3,9 °C, Bedřichov 4,7 °C). Nejteplejším měsícem je červenec a nejstudenějším leden. </a:t>
            </a:r>
            <a:r>
              <a:rPr lang="cs-CZ" sz="2800" dirty="0" smtClean="0"/>
              <a:t>Sníh na </a:t>
            </a:r>
            <a:r>
              <a:rPr lang="cs-CZ" sz="2800" dirty="0"/>
              <a:t>vrcholcích hor se udrží až 180 dní.</a:t>
            </a:r>
          </a:p>
        </p:txBody>
      </p:sp>
    </p:spTree>
    <p:extLst>
      <p:ext uri="{BB962C8B-B14F-4D97-AF65-F5344CB8AC3E}">
        <p14:creationId xmlns:p14="http://schemas.microsoft.com/office/powerpoint/2010/main" val="1728763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/>
              <a:t>Vegetační stupně a flora</a:t>
            </a:r>
          </a:p>
          <a:p>
            <a:pPr marL="0" indent="0">
              <a:buNone/>
            </a:pPr>
            <a:r>
              <a:rPr lang="cs-CZ" dirty="0"/>
              <a:t>Hranice alpínského lesa se pohybuje v nadmořské výšce 1250 až 1350 m</a:t>
            </a:r>
            <a:r>
              <a:rPr lang="cs-CZ" dirty="0" smtClean="0"/>
              <a:t>. </a:t>
            </a:r>
            <a:r>
              <a:rPr lang="cs-CZ" dirty="0"/>
              <a:t>Ve vysokých polohách se nachází několik druhů, které jsou glaciálními relikty (tzn. rostliny, které tu přežily od posledního zalednění). Jsou to např. </a:t>
            </a:r>
            <a:r>
              <a:rPr lang="cs-CZ" dirty="0" smtClean="0"/>
              <a:t>lomikámen sněžný ,</a:t>
            </a:r>
            <a:r>
              <a:rPr lang="cs-CZ" b="1" dirty="0" smtClean="0"/>
              <a:t>ostružiník </a:t>
            </a:r>
            <a:r>
              <a:rPr lang="cs-CZ" b="1" dirty="0"/>
              <a:t>moruška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b="1" dirty="0" smtClean="0"/>
              <a:t>šídlatka jezerní </a:t>
            </a:r>
            <a:r>
              <a:rPr lang="cs-CZ" dirty="0" smtClean="0"/>
              <a:t>aj</a:t>
            </a:r>
            <a:r>
              <a:rPr lang="cs-CZ" dirty="0"/>
              <a:t>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221088"/>
            <a:ext cx="2578893" cy="1929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3438169"/>
            <a:ext cx="1894281" cy="32380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572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7"/>
            <a:ext cx="8229600" cy="316835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/>
              <a:t>Vegetační stupně </a:t>
            </a:r>
            <a:r>
              <a:rPr lang="cs-CZ" sz="2800" b="1" dirty="0" smtClean="0"/>
              <a:t>Krkonoš</a:t>
            </a:r>
            <a:r>
              <a:rPr lang="cs-CZ" sz="2800" dirty="0" smtClean="0"/>
              <a:t>:</a:t>
            </a:r>
            <a:endParaRPr lang="cs-CZ" sz="2800" dirty="0"/>
          </a:p>
          <a:p>
            <a:pPr marL="0" indent="0">
              <a:buNone/>
            </a:pPr>
            <a:r>
              <a:rPr lang="cs-CZ" sz="2800" b="1" dirty="0" smtClean="0"/>
              <a:t>(</a:t>
            </a:r>
            <a:r>
              <a:rPr lang="cs-CZ" sz="2800" b="1" dirty="0"/>
              <a:t>400 - 800 m n.m.) </a:t>
            </a:r>
            <a:r>
              <a:rPr lang="cs-CZ" sz="2800" dirty="0"/>
              <a:t>- Původně v tomto stupni převažovaly listnaté až smíšené </a:t>
            </a:r>
            <a:r>
              <a:rPr lang="cs-CZ" sz="2800" dirty="0" smtClean="0"/>
              <a:t>lesy, byly </a:t>
            </a:r>
            <a:r>
              <a:rPr lang="cs-CZ" sz="2800" dirty="0"/>
              <a:t>vykáceny a byla zde uměle vysázena smrková monokultura. V podrostu se vyskytují chráněné rostliny jako </a:t>
            </a:r>
            <a:r>
              <a:rPr lang="cs-CZ" sz="2800" b="1" dirty="0"/>
              <a:t>kyčelnice </a:t>
            </a:r>
            <a:r>
              <a:rPr lang="cs-CZ" sz="2800" b="1" dirty="0" err="1"/>
              <a:t>cibulkonosná</a:t>
            </a:r>
            <a:r>
              <a:rPr lang="cs-CZ" sz="2800" b="1" dirty="0"/>
              <a:t> a devítilistá, sasanka pryskyřníkovitá a hajní, 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4918" y="3720761"/>
            <a:ext cx="1705284" cy="2960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9450" y="3753018"/>
            <a:ext cx="1926266" cy="292851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0012" y="3212976"/>
            <a:ext cx="4104456" cy="30762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73097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1551144"/>
            <a:ext cx="3189685" cy="42529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827584" y="647110"/>
            <a:ext cx="49410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/>
              <a:t>česnek medvědí</a:t>
            </a:r>
            <a:r>
              <a:rPr lang="cs-CZ" sz="2800" dirty="0"/>
              <a:t>, </a:t>
            </a:r>
            <a:r>
              <a:rPr lang="cs-CZ" sz="2800" b="1" dirty="0"/>
              <a:t>lilie zlatohlavá</a:t>
            </a:r>
            <a:r>
              <a:rPr lang="cs-CZ" dirty="0"/>
              <a:t>.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1551676"/>
            <a:ext cx="3058863" cy="44438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559888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6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8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9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10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29600" cy="161860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(</a:t>
            </a:r>
            <a:r>
              <a:rPr lang="cs-CZ" sz="2800" b="1" dirty="0"/>
              <a:t>800 - 1200 m n.m.) </a:t>
            </a:r>
            <a:r>
              <a:rPr lang="cs-CZ" sz="2800" dirty="0" smtClean="0"/>
              <a:t> </a:t>
            </a:r>
            <a:r>
              <a:rPr lang="cs-CZ" sz="2800" dirty="0"/>
              <a:t>V tomto stupni převažují smrkové porosty </a:t>
            </a:r>
            <a:r>
              <a:rPr lang="cs-CZ" sz="2800" dirty="0" smtClean="0"/>
              <a:t>(tmavé </a:t>
            </a:r>
            <a:r>
              <a:rPr lang="cs-CZ" sz="2800" dirty="0"/>
              <a:t>lesy jsou vhodným prostředím pro růst kapradin (</a:t>
            </a:r>
            <a:r>
              <a:rPr lang="cs-CZ" sz="2800" b="1" dirty="0"/>
              <a:t>kapraď samec</a:t>
            </a:r>
            <a:r>
              <a:rPr lang="cs-CZ" sz="2800" dirty="0"/>
              <a:t>, </a:t>
            </a:r>
            <a:r>
              <a:rPr lang="cs-CZ" sz="2800" b="1" dirty="0"/>
              <a:t>žebrovice různolistá</a:t>
            </a:r>
            <a:r>
              <a:rPr lang="cs-CZ" sz="2800" dirty="0"/>
              <a:t>, </a:t>
            </a:r>
            <a:r>
              <a:rPr lang="cs-CZ" sz="2800" dirty="0" smtClean="0"/>
              <a:t>aj.)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19" y="2204864"/>
            <a:ext cx="2797859" cy="4441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6163" y="2023265"/>
            <a:ext cx="2952328" cy="44100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626329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60649"/>
            <a:ext cx="8229600" cy="2232248"/>
          </a:xfrm>
        </p:spPr>
        <p:txBody>
          <a:bodyPr/>
          <a:lstStyle/>
          <a:p>
            <a:pPr marL="0" indent="0">
              <a:buNone/>
            </a:pPr>
            <a:r>
              <a:rPr lang="cs-CZ" sz="2800" dirty="0"/>
              <a:t>a bezlesé horské louky, kde jsou hojně zastoupeny vzácné druhy rostlin jako např. zvonek </a:t>
            </a:r>
            <a:r>
              <a:rPr lang="cs-CZ" sz="2800" dirty="0" smtClean="0"/>
              <a:t>krkonošský, </a:t>
            </a:r>
            <a:r>
              <a:rPr lang="cs-CZ" sz="2800" dirty="0"/>
              <a:t>violka sudetská, </a:t>
            </a:r>
            <a:r>
              <a:rPr lang="cs-CZ" sz="2800" b="1" dirty="0"/>
              <a:t>prha arnika</a:t>
            </a:r>
            <a:r>
              <a:rPr lang="cs-CZ" sz="2800" dirty="0"/>
              <a:t>, </a:t>
            </a:r>
            <a:r>
              <a:rPr lang="cs-CZ" sz="2800" b="1" dirty="0"/>
              <a:t>devětsil bílý</a:t>
            </a:r>
            <a:r>
              <a:rPr lang="cs-CZ" sz="2800" dirty="0"/>
              <a:t>, náholník jednokvětý a několik zástupců čeledi </a:t>
            </a:r>
            <a:r>
              <a:rPr lang="cs-CZ" sz="2800" b="1" dirty="0"/>
              <a:t>vstavačovitých</a:t>
            </a:r>
            <a:r>
              <a:rPr lang="cs-CZ" sz="2800" dirty="0"/>
              <a:t>.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450930"/>
            <a:ext cx="2265590" cy="3763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2967539"/>
            <a:ext cx="297633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2699894"/>
            <a:ext cx="2449100" cy="32654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552951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8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37991" y="800409"/>
            <a:ext cx="3413929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(</a:t>
            </a:r>
            <a:r>
              <a:rPr lang="cs-CZ" sz="2800" b="1" dirty="0"/>
              <a:t>1200 - 1450 m n.m</a:t>
            </a:r>
            <a:r>
              <a:rPr lang="cs-CZ" sz="2800" b="1" dirty="0" smtClean="0"/>
              <a:t>.)  </a:t>
            </a:r>
          </a:p>
          <a:p>
            <a:pPr marL="0" indent="0">
              <a:buNone/>
            </a:pPr>
            <a:r>
              <a:rPr lang="cs-CZ" sz="2800" dirty="0" smtClean="0"/>
              <a:t>V </a:t>
            </a:r>
            <a:r>
              <a:rPr lang="cs-CZ" sz="2800" dirty="0"/>
              <a:t>tomto stupni jsou nejcennější biotopy Krkonoš </a:t>
            </a:r>
            <a:r>
              <a:rPr lang="cs-CZ" sz="2800" dirty="0" smtClean="0"/>
              <a:t>– smilkové</a:t>
            </a:r>
          </a:p>
          <a:p>
            <a:pPr marL="0" indent="0">
              <a:buNone/>
            </a:pPr>
            <a:r>
              <a:rPr lang="cs-CZ" sz="2800" dirty="0" smtClean="0"/>
              <a:t>louky</a:t>
            </a:r>
            <a:r>
              <a:rPr lang="cs-CZ" sz="2800" dirty="0"/>
              <a:t>, severská </a:t>
            </a:r>
            <a:endParaRPr lang="cs-CZ" sz="2800" dirty="0" smtClean="0"/>
          </a:p>
          <a:p>
            <a:pPr marL="0" indent="0">
              <a:buNone/>
            </a:pPr>
            <a:r>
              <a:rPr lang="cs-CZ" sz="2800" dirty="0" smtClean="0"/>
              <a:t>rašeliniště </a:t>
            </a:r>
            <a:r>
              <a:rPr lang="cs-CZ" sz="2800" dirty="0"/>
              <a:t>a </a:t>
            </a:r>
            <a:r>
              <a:rPr lang="cs-CZ" sz="2800" dirty="0" smtClean="0"/>
              <a:t>porosty</a:t>
            </a:r>
          </a:p>
          <a:p>
            <a:pPr marL="0" indent="0">
              <a:buNone/>
            </a:pPr>
            <a:r>
              <a:rPr lang="cs-CZ" sz="2800" b="1" dirty="0" smtClean="0"/>
              <a:t>kleče</a:t>
            </a:r>
            <a:r>
              <a:rPr lang="cs-CZ" sz="2800" dirty="0"/>
              <a:t>. 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378390"/>
            <a:ext cx="4537601" cy="60467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087151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587518" y="531837"/>
            <a:ext cx="808893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/>
              <a:t>V bylinném patru jsou zastoupeny </a:t>
            </a:r>
            <a:r>
              <a:rPr lang="cs-CZ" sz="2800" b="1" dirty="0"/>
              <a:t>smilka tuhá</a:t>
            </a:r>
            <a:r>
              <a:rPr lang="cs-CZ" sz="2800" dirty="0"/>
              <a:t>, třtina chloupkatá, </a:t>
            </a:r>
            <a:r>
              <a:rPr lang="cs-CZ" sz="2800" b="1" dirty="0"/>
              <a:t>brusnicovité rostliny, </a:t>
            </a:r>
            <a:r>
              <a:rPr lang="cs-CZ" sz="2800" dirty="0" smtClean="0"/>
              <a:t>aj</a:t>
            </a:r>
            <a:r>
              <a:rPr lang="cs-CZ" sz="2800" dirty="0"/>
              <a:t>. </a:t>
            </a: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706" y="1765615"/>
            <a:ext cx="1920825" cy="482627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912045"/>
            <a:ext cx="2976331" cy="22322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18207" y="2343325"/>
            <a:ext cx="1826251" cy="1369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1288" y="4379168"/>
            <a:ext cx="2740578" cy="20554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86273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" dur="500" tmFilter="0,0; .5, 1; 1, 1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6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404665"/>
            <a:ext cx="8229600" cy="372973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(1450 - 1602 m n.m.) </a:t>
            </a:r>
            <a:r>
              <a:rPr lang="cs-CZ" sz="2800" dirty="0" smtClean="0"/>
              <a:t>Druhově nejbohatší jsou strmé skalní svahy a jámy jsou porostlé např. omějem, mléčivcem alpskýma mnoha druhy kapraďorostů. </a:t>
            </a:r>
          </a:p>
          <a:p>
            <a:pPr marL="0" indent="0">
              <a:buNone/>
            </a:pPr>
            <a:r>
              <a:rPr lang="cs-CZ" sz="2800" dirty="0" smtClean="0"/>
              <a:t>V okolí pramenišť roste například </a:t>
            </a:r>
            <a:r>
              <a:rPr lang="cs-CZ" sz="2800" b="1" dirty="0" smtClean="0"/>
              <a:t>prvosenka nejmenší</a:t>
            </a:r>
            <a:r>
              <a:rPr lang="cs-CZ" sz="2800" dirty="0" smtClean="0"/>
              <a:t>, a </a:t>
            </a:r>
            <a:r>
              <a:rPr lang="cs-CZ" sz="2800" b="1" dirty="0" smtClean="0"/>
              <a:t>kropenáč vytrvalý</a:t>
            </a:r>
            <a:r>
              <a:rPr lang="cs-CZ" sz="2800" dirty="0" smtClean="0"/>
              <a:t>. Z dřevin, které ale dosahují miniaturního vzrůstu kvůli tvrdým podmínkám, jsou zastoupeny druhy jako vrba slezská, bříza karpatská, </a:t>
            </a:r>
            <a:r>
              <a:rPr lang="cs-CZ" sz="2800" b="1" dirty="0" smtClean="0"/>
              <a:t>střemcha skalní</a:t>
            </a:r>
            <a:r>
              <a:rPr lang="cs-CZ" sz="2800" dirty="0" smtClean="0"/>
              <a:t>, </a:t>
            </a:r>
            <a:r>
              <a:rPr lang="cs-CZ" sz="2800" dirty="0" smtClean="0">
                <a:hlinkClick r:id="rId2" tooltip="Jeřáb sudetský (stránka neexistuje)"/>
              </a:rPr>
              <a:t>jeřáb sudetský</a:t>
            </a:r>
            <a:r>
              <a:rPr lang="cs-CZ" sz="2800" dirty="0" smtClean="0"/>
              <a:t> a borovice kleč.</a:t>
            </a:r>
            <a:endParaRPr lang="cs-CZ" sz="2800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6440" y="4508709"/>
            <a:ext cx="2578236" cy="19336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134398"/>
            <a:ext cx="1588963" cy="2511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3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4466275"/>
            <a:ext cx="2647852" cy="198588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264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7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b="1" dirty="0" smtClean="0"/>
              <a:t>Fauna</a:t>
            </a:r>
          </a:p>
          <a:p>
            <a:pPr marL="0" indent="0">
              <a:buNone/>
            </a:pPr>
            <a:r>
              <a:rPr lang="cs-CZ" sz="2800" dirty="0" smtClean="0"/>
              <a:t>V nižších polohách jsou zastoupeny druhy eurosibiřské fauny a s rostoucí nadmořskou výškou přibývají horské druhy. Je zde několik druhů bezobratlých, např. slíďák ostnonohý, jepice horská, střevlík, vážky  např. </a:t>
            </a:r>
            <a:r>
              <a:rPr lang="cs-CZ" sz="2800" i="1" dirty="0" err="1" smtClean="0">
                <a:hlinkClick r:id="rId2"/>
              </a:rPr>
              <a:t>Somatochlora</a:t>
            </a:r>
            <a:r>
              <a:rPr lang="cs-CZ" sz="2800" i="1" dirty="0" smtClean="0">
                <a:hlinkClick r:id="rId2"/>
              </a:rPr>
              <a:t> </a:t>
            </a:r>
            <a:r>
              <a:rPr lang="cs-CZ" sz="2800" i="1" dirty="0" err="1" smtClean="0">
                <a:hlinkClick r:id="rId2"/>
              </a:rPr>
              <a:t>alpestris</a:t>
            </a:r>
            <a:r>
              <a:rPr lang="cs-CZ" sz="2800" dirty="0" smtClean="0"/>
              <a:t>. </a:t>
            </a:r>
          </a:p>
          <a:p>
            <a:pPr marL="0" indent="0">
              <a:buNone/>
            </a:pPr>
            <a:r>
              <a:rPr lang="cs-CZ" sz="2800" dirty="0" smtClean="0"/>
              <a:t>Z ptáků byly v Krkonoších pozorovány druhy jako </a:t>
            </a:r>
            <a:r>
              <a:rPr lang="cs-CZ" sz="2800" dirty="0" smtClean="0">
                <a:hlinkClick r:id="rId3"/>
              </a:rPr>
              <a:t>kos horský</a:t>
            </a:r>
            <a:r>
              <a:rPr lang="cs-CZ" sz="2800" dirty="0" smtClean="0"/>
              <a:t>, </a:t>
            </a:r>
            <a:r>
              <a:rPr lang="cs-CZ" sz="2800" b="1" dirty="0" smtClean="0"/>
              <a:t>slavík modráček tundrový</a:t>
            </a:r>
            <a:r>
              <a:rPr lang="cs-CZ" sz="2800" dirty="0" smtClean="0"/>
              <a:t>, </a:t>
            </a:r>
            <a:r>
              <a:rPr lang="cs-CZ" sz="2800" b="1" dirty="0" smtClean="0"/>
              <a:t>kulík hnědý, čečetka zimní</a:t>
            </a:r>
            <a:r>
              <a:rPr lang="cs-CZ" sz="2800" dirty="0" smtClean="0"/>
              <a:t>.  </a:t>
            </a:r>
            <a:endParaRPr lang="cs-CZ" sz="2800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437112"/>
            <a:ext cx="1809150" cy="2258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5" name="Picture 3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4313397"/>
            <a:ext cx="2578803" cy="20004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6176" y="4326861"/>
            <a:ext cx="2483716" cy="1973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25906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81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dirty="0" smtClean="0"/>
              <a:t>Použité zdroje: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5904656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v"/>
            </a:pPr>
            <a:r>
              <a:rPr lang="cs-CZ" sz="1800" dirty="0" smtClean="0"/>
              <a:t>http</a:t>
            </a:r>
            <a:r>
              <a:rPr lang="cs-CZ" sz="1800" dirty="0"/>
              <a:t>://cs.wikipedia.org/wiki/Poho%C5%99%C3%AD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http://cs.wikipedia.org/wiki/Soubor:%C4%8Cihadlo.jpg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http://cs.wikipedia.org/wiki/Soubor:Moss_on_a_wall.jpg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http://cs.wikipedia.org/wiki/Soubor:Fuligo_septica_bl1.JPG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http://commons.wikimedia.org/wiki/File:Cladonia_rangiferina.jpg?uselang=cs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http://cs.wikipedia.org/wiki/Soubor:Kapradiny.JPG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http://cs.wikipedia.org/wiki/Krkono%C5%A1sk%C3%BD_n%C3%A1rodn%C3%AD_park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http://cs.wikipedia.org/wiki/Endemit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http://cs.wikipedia.org/wiki/Soubor:Rabamurakas1_2008.jpg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http://cs.wikipedia.org/wiki/Soubor:Isoetes_lacustris_nf.jpg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http://cs.wikipedia.org/wiki/Soubor:Illustration_Cardamine-Dentaria_bulbifera0.jpg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http://commons.wikimedia.org/wiki/File:Cardamine_enneaphyllos_Atlas_Alpenflora.jpg?uselang=cs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http://commons.wikimedia.org/wiki/File:Anemones2.jpg?uselang=cs</a:t>
            </a:r>
          </a:p>
          <a:p>
            <a:pPr>
              <a:buFont typeface="Wingdings" pitchFamily="2" charset="2"/>
              <a:buChar char="v"/>
            </a:pPr>
            <a:r>
              <a:rPr lang="cs-CZ" sz="1800" dirty="0"/>
              <a:t>http://commons.wikimedia.org/wiki/File:Illustration_Allium_ursinum0.jpg?uselang=cs</a:t>
            </a:r>
          </a:p>
          <a:p>
            <a:pPr>
              <a:buFont typeface="Wingdings" pitchFamily="2" charset="2"/>
              <a:buChar char="v"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9862760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61863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http</a:t>
            </a:r>
            <a:r>
              <a:rPr lang="cs-CZ" dirty="0"/>
              <a:t>://cs.wikipedia.org/wiki/Soubor:Lilium_martagon_0064.JPG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http://commons.wikimedia.org/wiki/File:Illustration_Polystichum_lobatum0.jpg?uselang=cs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http://cs.wikipedia.org/wiki/Soubor:397_Blechnum_spicant_Roth._Scolopendrium_officinale_DC.jpg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http://commons.wikimedia.org/wiki/File:Arnicamontana.jpg?uselang=cs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http://commons.wikimedia.org/wiki/File:Ruttojuuri.jpg?uselang=cs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http://commons.wikimedia.org/wiki/File:Dactylorhiza_majalis_1.jpg?uselang=cs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http://cs.wikipedia.org/wiki/Soubor:Illustration_Nardus_stricta0.jpg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http://commons.wikimedia.org/wiki/File:Vaccinium_myrtillus_10.JPG?uselang=cs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http://commons.wikimedia.org/wiki/File:Vaccinium_myrtillus_1600.JPG?uselang=cs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http://cs.wikipedia.org/wiki/Soubor:Vaccinium_vitis-idaea_20060824_003.jpg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http://cs.wikipedia.org/wiki/Soubor:PrvosenkaNejmensi.jpg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http://commons.wikimedia.org/wiki/File:Kropenac3.jpg?uselang=cs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http://commons.wikimedia.org/wiki/File:Prunus_padus_h%C3%A4gg.jpg?uselang=cs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http://commons.wikimedia.org/wiki/File:Luscinia_svecica_Oulu_20110515.JPG?uselang=cs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0117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11560" y="797877"/>
            <a:ext cx="813690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commons.wikimedia.org/wiki/File:Juvenile_Dotterel_at_Leasowe.jpg?uselang=cs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</a:t>
            </a:r>
            <a:r>
              <a:rPr lang="cs-CZ" dirty="0" smtClean="0"/>
              <a:t>commons.wikimedia.org/wiki/File:Carduelis_flammea_Oulu_20120409b.JPG</a:t>
            </a:r>
          </a:p>
          <a:p>
            <a:pPr>
              <a:buFont typeface="Wingdings" pitchFamily="2" charset="2"/>
              <a:buChar char="v"/>
            </a:pPr>
            <a:r>
              <a:rPr lang="cs-CZ" dirty="0"/>
              <a:t>http://cs.wikipedia.org/wiki/Soubor:Vysoka_plan.jpg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endParaRPr lang="cs-CZ" dirty="0"/>
          </a:p>
          <a:p>
            <a:pPr>
              <a:buFont typeface="Wingdings" pitchFamily="2" charset="2"/>
              <a:buChar char="v"/>
            </a:pPr>
            <a:r>
              <a:rPr lang="cs-CZ" smtClean="0"/>
              <a:t>ostatní </a:t>
            </a:r>
            <a:r>
              <a:rPr lang="cs-CZ" smtClean="0"/>
              <a:t>obrázky – </a:t>
            </a:r>
            <a:r>
              <a:rPr lang="cs-CZ" dirty="0" smtClean="0"/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pPr>
              <a:buFont typeface="Wingdings" pitchFamily="2" charset="2"/>
              <a:buChar char="v"/>
            </a:pPr>
            <a:r>
              <a:rPr lang="cs-CZ" dirty="0"/>
              <a:t>[cit. </a:t>
            </a:r>
            <a:r>
              <a:rPr lang="cs-CZ" dirty="0" smtClean="0"/>
              <a:t>2012-08-18].</a:t>
            </a: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80384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364</TotalTime>
  <Words>778</Words>
  <Application>Microsoft Office PowerPoint</Application>
  <PresentationFormat>Předvádění na obrazovce (4:3)</PresentationFormat>
  <Paragraphs>95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zdroje: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Marcela</dc:creator>
  <cp:lastModifiedBy>User</cp:lastModifiedBy>
  <cp:revision>37</cp:revision>
  <dcterms:created xsi:type="dcterms:W3CDTF">2012-05-27T15:43:23Z</dcterms:created>
  <dcterms:modified xsi:type="dcterms:W3CDTF">2013-01-16T17:43:44Z</dcterms:modified>
</cp:coreProperties>
</file>