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8" r:id="rId4"/>
    <p:sldId id="261" r:id="rId5"/>
    <p:sldId id="266" r:id="rId6"/>
    <p:sldId id="264" r:id="rId7"/>
    <p:sldId id="265" r:id="rId8"/>
    <p:sldId id="256" r:id="rId9"/>
    <p:sldId id="263" r:id="rId10"/>
    <p:sldId id="257" r:id="rId11"/>
    <p:sldId id="260" r:id="rId12"/>
    <p:sldId id="269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19000">
              <a:srgbClr val="E6D78A"/>
            </a:gs>
            <a:gs pos="51000">
              <a:srgbClr val="E1D487"/>
            </a:gs>
            <a:gs pos="34000">
              <a:schemeClr val="accent3">
                <a:lumMod val="75000"/>
              </a:schemeClr>
            </a:gs>
            <a:gs pos="61000">
              <a:srgbClr val="E6D78A"/>
            </a:gs>
            <a:gs pos="75000">
              <a:schemeClr val="accent3">
                <a:lumMod val="75000"/>
              </a:schemeClr>
            </a:gs>
            <a:gs pos="100000">
              <a:schemeClr val="accent3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9809822"/>
              </p:ext>
            </p:extLst>
          </p:nvPr>
        </p:nvGraphicFramePr>
        <p:xfrm>
          <a:off x="1259632" y="2636912"/>
          <a:ext cx="6400799" cy="3117576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VY_32_INOVACE_07_EKOSYSTÉMY_NA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LOUCE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212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13847386"/>
              </p:ext>
            </p:extLst>
          </p:nvPr>
        </p:nvGraphicFramePr>
        <p:xfrm>
          <a:off x="1431335" y="1628800"/>
          <a:ext cx="6281329" cy="4503117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57864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vede k vymezení pojmu louka a seznámení s jejími funkcemi a využitím.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Zhodnotí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 význam louky pro člověka a uvede příklady z vlastní zkušenosti.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Trávy, jeteloviny, byliny, pastviny 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Výklad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 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1406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Louka</a:t>
            </a:r>
            <a:r>
              <a:rPr lang="cs-CZ" dirty="0"/>
              <a:t> </a:t>
            </a:r>
            <a:r>
              <a:rPr lang="cs-CZ" dirty="0" smtClean="0"/>
              <a:t>je tvořená </a:t>
            </a:r>
            <a:r>
              <a:rPr lang="cs-CZ" dirty="0"/>
              <a:t>společenstvím různých </a:t>
            </a:r>
            <a:r>
              <a:rPr lang="cs-CZ" dirty="0" smtClean="0"/>
              <a:t>druhů trav, jetelovin a </a:t>
            </a:r>
            <a:r>
              <a:rPr lang="cs-CZ" dirty="0"/>
              <a:t>bylin.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281" y="1794043"/>
            <a:ext cx="5409340" cy="4326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8020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16" y="1721285"/>
            <a:ext cx="1886143" cy="3332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109" y="1655826"/>
            <a:ext cx="2050845" cy="3431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407439" y="5373216"/>
            <a:ext cx="1718320" cy="6660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LIPNICE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LUČNÍ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04371" y="5357014"/>
            <a:ext cx="1718320" cy="6660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BOJÍNEK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LUČNÍ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363" y="1656527"/>
            <a:ext cx="1860118" cy="3313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688250"/>
            <a:ext cx="2277775" cy="330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992613" y="587143"/>
            <a:ext cx="9140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trávy</a:t>
            </a:r>
            <a:endParaRPr lang="cs-CZ" sz="2800" dirty="0"/>
          </a:p>
        </p:txBody>
      </p:sp>
      <p:sp>
        <p:nvSpPr>
          <p:cNvPr id="17" name="Obdélník 16"/>
          <p:cNvSpPr/>
          <p:nvPr/>
        </p:nvSpPr>
        <p:spPr>
          <a:xfrm>
            <a:off x="4705262" y="5300284"/>
            <a:ext cx="1718320" cy="6660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SRHA LALOČNATÁ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920363" y="5305508"/>
            <a:ext cx="1718320" cy="6660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KOSTŘAVA ČERVENÁ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385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917" y="1268760"/>
            <a:ext cx="2938995" cy="4346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049339"/>
            <a:ext cx="2773923" cy="4566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892230" y="554699"/>
            <a:ext cx="15988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jeteloviny</a:t>
            </a:r>
            <a:endParaRPr lang="cs-CZ" sz="2800" dirty="0"/>
          </a:p>
        </p:txBody>
      </p:sp>
      <p:sp>
        <p:nvSpPr>
          <p:cNvPr id="13" name="Obdélník 12"/>
          <p:cNvSpPr/>
          <p:nvPr/>
        </p:nvSpPr>
        <p:spPr>
          <a:xfrm>
            <a:off x="1364255" y="5890601"/>
            <a:ext cx="1718320" cy="6660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VOJTĚŠKA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868144" y="5786610"/>
            <a:ext cx="1718320" cy="6660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JETEL LUČNÍ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876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412776"/>
            <a:ext cx="2646041" cy="3489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056" y="624312"/>
            <a:ext cx="2815944" cy="4216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700808"/>
            <a:ext cx="2374912" cy="4152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791072" y="5102040"/>
            <a:ext cx="1718320" cy="6660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ORLÍČEK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LUČNÍ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820176" y="6075533"/>
            <a:ext cx="1718320" cy="6660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KOPRETINA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BÍLÁ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156176" y="5132642"/>
            <a:ext cx="2830937" cy="6660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ZVONEK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OKROUHLOLISTÝ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92230" y="554699"/>
            <a:ext cx="1041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byliny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45609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030" y="674293"/>
            <a:ext cx="2848417" cy="5047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186" y="674293"/>
            <a:ext cx="2914282" cy="4939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5525176" y="5822744"/>
            <a:ext cx="2316301" cy="6660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PŘESLIČKA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ROLNÍ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115615" y="5858953"/>
            <a:ext cx="2191249" cy="66603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JITROCEL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KOPINATÝ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850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Marcela\AppData\Local\Microsoft\Windows\Temporary Internet Files\Content.IE5\W3PCQDNN\MP9004308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996952"/>
            <a:ext cx="3182839" cy="321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cela\AppData\Local\Microsoft\Windows\Temporary Internet Files\Content.IE5\PV4X9H4I\MP90043719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836712"/>
            <a:ext cx="3312368" cy="4975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39552" y="289391"/>
            <a:ext cx="40324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Louka je buď vytvořena uměle, nebo vzniká přirozeně na vlhčích pozemcích, nejčastěji </a:t>
            </a:r>
            <a:endParaRPr lang="cs-CZ" sz="2800" dirty="0" smtClean="0"/>
          </a:p>
          <a:p>
            <a:r>
              <a:rPr lang="cs-CZ" sz="2800" dirty="0" smtClean="0"/>
              <a:t>v </a:t>
            </a:r>
            <a:r>
              <a:rPr lang="cs-CZ" sz="2800" dirty="0"/>
              <a:t>blízkosti vodních toků. </a:t>
            </a:r>
          </a:p>
        </p:txBody>
      </p:sp>
    </p:spTree>
    <p:extLst>
      <p:ext uri="{BB962C8B-B14F-4D97-AF65-F5344CB8AC3E}">
        <p14:creationId xmlns:p14="http://schemas.microsoft.com/office/powerpoint/2010/main" val="214405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0648"/>
            <a:ext cx="8229600" cy="180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Tráva</a:t>
            </a:r>
            <a:r>
              <a:rPr lang="cs-CZ" sz="2800" dirty="0" smtClean="0"/>
              <a:t> </a:t>
            </a:r>
            <a:r>
              <a:rPr lang="cs-CZ" sz="2800" dirty="0"/>
              <a:t>je pojmenování pro rostliny, které pokrývají povrch jako zelený koberec</a:t>
            </a:r>
            <a:r>
              <a:rPr lang="cs-CZ" sz="2800" dirty="0" smtClean="0"/>
              <a:t>. </a:t>
            </a:r>
            <a:r>
              <a:rPr lang="cs-CZ" sz="2800" dirty="0"/>
              <a:t>Pokud je příliš chladno nebo sucho, </a:t>
            </a:r>
            <a:r>
              <a:rPr lang="cs-CZ" sz="2800" b="1" dirty="0"/>
              <a:t>travní porost</a:t>
            </a:r>
            <a:r>
              <a:rPr lang="cs-CZ" sz="2800" dirty="0"/>
              <a:t> čili trávník se zbarvuje do </a:t>
            </a:r>
            <a:r>
              <a:rPr lang="cs-CZ" sz="2800" dirty="0" smtClean="0"/>
              <a:t>hněda. </a:t>
            </a: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984648"/>
            <a:ext cx="6494266" cy="4261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1339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476672"/>
            <a:ext cx="8229600" cy="14186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Louky se využívají buď jako pastviny, kdy slouží jako zdroj potravy různým druhům hospodářských zvířat, jež se zde volně </a:t>
            </a:r>
            <a:r>
              <a:rPr lang="cs-CZ" sz="2800" dirty="0" smtClean="0"/>
              <a:t>pasou</a:t>
            </a:r>
            <a:r>
              <a:rPr lang="cs-CZ" sz="2800" dirty="0"/>
              <a:t>.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683568" y="1844824"/>
            <a:ext cx="7776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/>
              <a:t>Jedná se především o krávy, ovce, kozy a </a:t>
            </a:r>
            <a:r>
              <a:rPr lang="cs-CZ" sz="2800" dirty="0" smtClean="0"/>
              <a:t>koně. </a:t>
            </a:r>
            <a:endParaRPr lang="cs-CZ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438249"/>
            <a:ext cx="3240360" cy="2156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64096"/>
            <a:ext cx="2309813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02" y="4580047"/>
            <a:ext cx="3154224" cy="2099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218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311575"/>
            <a:ext cx="3034680" cy="637143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000" dirty="0"/>
              <a:t>Nebo se využívají jako zdroj sena pro krmení </a:t>
            </a:r>
            <a:r>
              <a:rPr lang="cs-CZ" sz="3000" dirty="0" smtClean="0"/>
              <a:t>v </a:t>
            </a:r>
            <a:r>
              <a:rPr lang="cs-CZ" sz="3000" dirty="0"/>
              <a:t>zimním období. </a:t>
            </a:r>
            <a:endParaRPr lang="cs-CZ" sz="3000" dirty="0" smtClean="0"/>
          </a:p>
          <a:p>
            <a:pPr marL="0" indent="0">
              <a:buNone/>
            </a:pPr>
            <a:r>
              <a:rPr lang="cs-CZ" sz="3000" dirty="0" smtClean="0"/>
              <a:t>V </a:t>
            </a:r>
            <a:r>
              <a:rPr lang="cs-CZ" sz="3000" dirty="0"/>
              <a:t>tom případě se tráva nechá vyrůst, </a:t>
            </a:r>
            <a:r>
              <a:rPr lang="cs-CZ" sz="3000" dirty="0" smtClean="0"/>
              <a:t>pokosí se, </a:t>
            </a:r>
            <a:r>
              <a:rPr lang="cs-CZ" sz="3000" dirty="0"/>
              <a:t>usuší se a takto vzniklé seno se pak uskladňuje na zimu, kdy slouží jako základní </a:t>
            </a:r>
            <a:r>
              <a:rPr lang="cs-CZ" sz="3000" dirty="0" smtClean="0"/>
              <a:t>krmivo </a:t>
            </a:r>
            <a:r>
              <a:rPr lang="cs-CZ" sz="3000" dirty="0"/>
              <a:t>pro domácí </a:t>
            </a:r>
            <a:r>
              <a:rPr lang="cs-CZ" sz="3000" dirty="0" smtClean="0"/>
              <a:t>zvířata i </a:t>
            </a:r>
            <a:r>
              <a:rPr lang="cs-CZ" sz="3000" dirty="0"/>
              <a:t>lesní </a:t>
            </a:r>
            <a:r>
              <a:rPr lang="cs-CZ" sz="3000" dirty="0" smtClean="0"/>
              <a:t>zvěř.</a:t>
            </a:r>
            <a:endParaRPr lang="cs-CZ" sz="3000" dirty="0"/>
          </a:p>
          <a:p>
            <a:endParaRPr lang="cs-CZ" dirty="0"/>
          </a:p>
        </p:txBody>
      </p:sp>
      <p:pic>
        <p:nvPicPr>
          <p:cNvPr id="3074" name="Picture 2" descr="C:\Users\Marcela\AppData\Local\Microsoft\Windows\Temporary Internet Files\Content.IE5\KD28546O\MP90040274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150" y="271201"/>
            <a:ext cx="3456384" cy="2303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arcela\AppData\Local\Microsoft\Windows\Temporary Internet Files\Content.IE5\FVEIYRCZ\MP90043379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140968"/>
            <a:ext cx="224028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Marcela\AppData\Local\Microsoft\Windows\Temporary Internet Files\Content.IE5\W3PCQDNN\MP900202229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831069"/>
            <a:ext cx="2420112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2841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82453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</a:t>
            </a:r>
            <a:r>
              <a:rPr lang="cs-CZ" sz="1800" dirty="0" smtClean="0"/>
              <a:t>cs.wikipedia.org/wiki/Louka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http://cs.wikipedia.org/wiki/Soubor:Poa_pratensis.jpg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http://cs.wikipedia.org/wiki/Soubor:Illustration_Dactylis_glomerata0.jpg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http://cs.wikipedia.org/wiki/Soubor:Illustration_Phleum_pratense0.jpg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</a:t>
            </a:r>
            <a:r>
              <a:rPr lang="cs-CZ" sz="1800" i="1" dirty="0"/>
              <a:t>://</a:t>
            </a:r>
            <a:r>
              <a:rPr lang="cs-CZ" sz="1800" dirty="0"/>
              <a:t>commons.wikimedia.org/wiki/File:Festuca_spp_Sturm43.jpg?uselang=cs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http://cs.wikipedia.org/wiki/Soubor:75_Medicago_sativa_L.jpg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http://cs.wikipedia.org/wiki/Soubor:Illustration_Trifolium_pratense0.jpg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http://commons.wikimedia.org/wiki/File:Lychnis_flos-cuculi_%E2%80%94_Flora_Batava_%E2%80%94_Volume_v1.jpg?uselang=cs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http://cs.wikipedia.org/wiki/Soubor:Chrysanthemum_leucanthemum.jpg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http://cs.wikipedia.org/wiki/Soubor:Campanula_rotundifolia_Sturm12057.jpg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http://commons.wikimedia.org/wiki/File:Plantago_lanceolata_Nordens_Flora.jpg?uselang=cs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1800" dirty="0"/>
              <a:t>http://commons.wikimedia.org/wiki/File:Equisetum_arvense_nf.jpg?uselang=cs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0695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764704"/>
            <a:ext cx="8229600" cy="468052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sz="1800" dirty="0"/>
              <a:t>http://cs.wikipedia.org/wiki/Tr%C3%A1va</a:t>
            </a:r>
          </a:p>
          <a:p>
            <a:pPr>
              <a:buFont typeface="Wingdings" pitchFamily="2" charset="2"/>
              <a:buChar char="v"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obrázky </a:t>
            </a:r>
            <a:r>
              <a:rPr lang="cs-CZ" sz="1800" dirty="0"/>
              <a:t>z galerie Office</a:t>
            </a:r>
          </a:p>
          <a:p>
            <a:pPr marL="0" indent="0">
              <a:buNone/>
            </a:pPr>
            <a:endParaRPr lang="cs-CZ" sz="1800" dirty="0"/>
          </a:p>
          <a:p>
            <a:pPr>
              <a:buFont typeface="Wingdings" pitchFamily="2" charset="2"/>
              <a:buChar char="v"/>
            </a:pPr>
            <a:r>
              <a:rPr lang="cs-CZ" sz="1800" dirty="0"/>
              <a:t>[cit. </a:t>
            </a:r>
            <a:r>
              <a:rPr lang="cs-CZ" sz="1800" dirty="0" smtClean="0"/>
              <a:t>2012-03-10].</a:t>
            </a:r>
            <a:endParaRPr lang="cs-CZ" sz="1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643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</TotalTime>
  <Words>319</Words>
  <Application>Microsoft Office PowerPoint</Application>
  <PresentationFormat>Předvádění na obrazovce (4:3)</PresentationFormat>
  <Paragraphs>67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20</cp:revision>
  <dcterms:created xsi:type="dcterms:W3CDTF">2012-08-20T19:24:43Z</dcterms:created>
  <dcterms:modified xsi:type="dcterms:W3CDTF">2013-01-07T21:34:16Z</dcterms:modified>
</cp:coreProperties>
</file>