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2" r:id="rId11"/>
    <p:sldId id="263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2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rgbClr val="EAE242"/>
            </a:gs>
            <a:gs pos="100000">
              <a:schemeClr val="accent2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833382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VY_32_INOVACE_05_EKOSYSTÉMY_NA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428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768611614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pole a seznámení s jeho významem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nejznámějšími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plodinami.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pole pro život člověka a uvede vlastní poznatky a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Obilniny, olejniny, okopaniny, pícniny.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57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36287" y="1837669"/>
            <a:ext cx="3327601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V zemědělské krajině jsou od sebe jednotlivá pole často oddělena mezemi, případně jsou v polích i křovinaté ostrůvky 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několika stromky, tzv. remízky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2" name="Picture 3" descr="C:\Users\Marcela\AppData\Local\Microsoft\Windows\Temporary Internet Files\Content.IE5\KD28546O\MP9004266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377" y="1988840"/>
            <a:ext cx="5725819" cy="381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6159" y="293687"/>
            <a:ext cx="71642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dirty="0">
                <a:latin typeface="Arial" charset="0"/>
                <a:cs typeface="Arial" charset="0"/>
              </a:rPr>
              <a:t>Pole</a:t>
            </a:r>
            <a:r>
              <a:rPr lang="cs-CZ" sz="2800" dirty="0">
                <a:latin typeface="Arial" charset="0"/>
                <a:cs typeface="Arial" charset="0"/>
              </a:rPr>
              <a:t> označuje část půdy určenou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charset="0"/>
                <a:cs typeface="Arial" charset="0"/>
              </a:rPr>
              <a:t>k </a:t>
            </a:r>
            <a:r>
              <a:rPr lang="cs-CZ" sz="2800" dirty="0">
                <a:latin typeface="Arial" charset="0"/>
                <a:cs typeface="Arial" charset="0"/>
              </a:rPr>
              <a:t>pěstování jednoho typu rostliny nejčastěji obilovin, olejnin, okopanin a píce.</a:t>
            </a: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52120" y="1491110"/>
            <a:ext cx="325070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Slouží </a:t>
            </a:r>
            <a:r>
              <a:rPr lang="cs-CZ" sz="2800" dirty="0"/>
              <a:t>především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 </a:t>
            </a:r>
            <a:r>
              <a:rPr lang="cs-CZ" sz="2800" dirty="0"/>
              <a:t>lidské </a:t>
            </a:r>
            <a:r>
              <a:rPr lang="cs-CZ" sz="2800" dirty="0" smtClean="0"/>
              <a:t>výživě. </a:t>
            </a:r>
          </a:p>
          <a:p>
            <a:pPr marL="0" indent="0">
              <a:buNone/>
            </a:pPr>
            <a:r>
              <a:rPr lang="cs-CZ" sz="2800" dirty="0" smtClean="0"/>
              <a:t>Zrna </a:t>
            </a:r>
            <a:r>
              <a:rPr lang="cs-CZ" sz="2800" dirty="0"/>
              <a:t>se také zkrmují a celé rostliny se využívají jako zelená píce. Nadzemní část se silážuje </a:t>
            </a:r>
            <a:r>
              <a:rPr lang="cs-CZ" sz="2800" dirty="0" smtClean="0"/>
              <a:t>zpracovává </a:t>
            </a:r>
            <a:r>
              <a:rPr lang="cs-CZ" sz="2800" dirty="0"/>
              <a:t>jako sláma </a:t>
            </a:r>
            <a:r>
              <a:rPr lang="cs-CZ" sz="2800" dirty="0" smtClean="0"/>
              <a:t>nebo </a:t>
            </a:r>
            <a:r>
              <a:rPr lang="cs-CZ" sz="2800" dirty="0"/>
              <a:t>se z ní vyrábějí rohože, košíky, </a:t>
            </a:r>
            <a:r>
              <a:rPr lang="cs-CZ" sz="2800" dirty="0" smtClean="0"/>
              <a:t>kartáče.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72" y="1844824"/>
            <a:ext cx="5118588" cy="3392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1948" y="332656"/>
            <a:ext cx="83884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Obilniny</a:t>
            </a:r>
            <a:r>
              <a:rPr lang="cs-CZ" sz="2800" dirty="0"/>
              <a:t> (nebo též </a:t>
            </a:r>
            <a:r>
              <a:rPr lang="cs-CZ" sz="2800" b="1" dirty="0"/>
              <a:t>obiloviny</a:t>
            </a:r>
            <a:r>
              <a:rPr lang="cs-CZ" sz="2800" dirty="0"/>
              <a:t>) jsou rostliny využívané, šlechtěné a pěstované pro svá semena (</a:t>
            </a:r>
            <a:r>
              <a:rPr lang="cs-CZ" sz="2800" b="1" dirty="0"/>
              <a:t>zrna</a:t>
            </a:r>
            <a:r>
              <a:rPr lang="cs-CZ" sz="2800" dirty="0"/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193970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423" y="620688"/>
            <a:ext cx="205474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697" y="559412"/>
            <a:ext cx="1908125" cy="3097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5423" y="3749302"/>
            <a:ext cx="2344403" cy="2856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834" y="1036849"/>
            <a:ext cx="2088232" cy="3342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79220"/>
            <a:ext cx="2728443" cy="1821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>
            <a:off x="220382" y="560963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JEČMEN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69826" y="6218694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PŠENICE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991612" y="282499"/>
            <a:ext cx="1712444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KUKUŘICE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389131" y="4197785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OVES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411760" y="4048425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ŽITO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23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620688"/>
            <a:ext cx="712879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Olejniny jsou plodiny obsahující nejčastěji v </a:t>
            </a:r>
            <a:r>
              <a:rPr lang="cs-CZ" sz="2800" dirty="0" smtClean="0"/>
              <a:t>semenech větší </a:t>
            </a:r>
            <a:r>
              <a:rPr lang="cs-CZ" sz="2800" dirty="0"/>
              <a:t>množství </a:t>
            </a:r>
            <a:r>
              <a:rPr lang="cs-CZ" sz="2800" dirty="0" smtClean="0"/>
              <a:t>oleje. Olej </a:t>
            </a:r>
            <a:r>
              <a:rPr lang="cs-CZ" sz="2800" dirty="0"/>
              <a:t>se získává lisováním. </a:t>
            </a:r>
            <a:r>
              <a:rPr lang="cs-CZ" sz="2800" dirty="0" smtClean="0"/>
              <a:t>Používá se </a:t>
            </a:r>
            <a:r>
              <a:rPr lang="cs-CZ" sz="2800" dirty="0"/>
              <a:t>pro výrobu potravin, paliv (biopalivo), </a:t>
            </a:r>
            <a:r>
              <a:rPr lang="cs-CZ" sz="2800" dirty="0" smtClean="0"/>
              <a:t>maziv. </a:t>
            </a:r>
            <a:r>
              <a:rPr lang="cs-CZ" sz="2800" dirty="0"/>
              <a:t>V</a:t>
            </a:r>
            <a:r>
              <a:rPr lang="cs-CZ" sz="2800" dirty="0" smtClean="0"/>
              <a:t>yužívají </a:t>
            </a:r>
            <a:r>
              <a:rPr lang="cs-CZ" sz="2800" dirty="0"/>
              <a:t>se jako složka nátěrových hmot a pro další chemické zpracování.</a:t>
            </a:r>
          </a:p>
        </p:txBody>
      </p:sp>
      <p:pic>
        <p:nvPicPr>
          <p:cNvPr id="3075" name="Picture 3" descr="C:\Users\Marcela\AppData\Local\Microsoft\Windows\Temporary Internet Files\Content.IE5\FVEIYRCZ\MP9004484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737" y="2924944"/>
            <a:ext cx="5328592" cy="355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18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0890"/>
            <a:ext cx="2327664" cy="286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119" y="4280029"/>
            <a:ext cx="3529982" cy="21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448306"/>
            <a:ext cx="2232248" cy="3253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36747" y="380890"/>
            <a:ext cx="2053048" cy="3079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2733521" y="837163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ŘEPKA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23290" y="2420888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LEN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863271" y="3957524"/>
            <a:ext cx="1923830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SLUNEČNICE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275856" y="5009900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MÁK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40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73997"/>
            <a:ext cx="8229600" cy="1944215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3300" b="1" dirty="0">
                <a:latin typeface="Arial" charset="0"/>
                <a:cs typeface="Arial" charset="0"/>
              </a:rPr>
              <a:t>Okopaniny</a:t>
            </a:r>
            <a:r>
              <a:rPr lang="cs-CZ" sz="3300" dirty="0">
                <a:latin typeface="Arial" charset="0"/>
                <a:cs typeface="Arial" charset="0"/>
              </a:rPr>
              <a:t> jsou polní plodiny. Mezi okopaniny se řadí cukrová řepa a lilek brambor. Zpravidla to jsou širokořádkové </a:t>
            </a:r>
            <a:r>
              <a:rPr lang="cs-CZ" sz="3300" dirty="0" smtClean="0">
                <a:latin typeface="Arial" charset="0"/>
                <a:cs typeface="Arial" charset="0"/>
              </a:rPr>
              <a:t>plodiny. Jsou  </a:t>
            </a:r>
            <a:r>
              <a:rPr lang="cs-CZ" sz="3300" dirty="0">
                <a:latin typeface="Arial" charset="0"/>
                <a:cs typeface="Arial" charset="0"/>
              </a:rPr>
              <a:t>dobrou </a:t>
            </a:r>
            <a:r>
              <a:rPr lang="cs-CZ" sz="3300" dirty="0" smtClean="0">
                <a:latin typeface="Arial" charset="0"/>
                <a:cs typeface="Arial" charset="0"/>
              </a:rPr>
              <a:t>předplodinou zejména </a:t>
            </a:r>
            <a:r>
              <a:rPr lang="cs-CZ" sz="3300" dirty="0">
                <a:latin typeface="Arial" charset="0"/>
                <a:cs typeface="Arial" charset="0"/>
              </a:rPr>
              <a:t>pro obilniny. </a:t>
            </a:r>
            <a:r>
              <a:rPr lang="cs-CZ" sz="3300" dirty="0" smtClean="0">
                <a:latin typeface="Arial" charset="0"/>
                <a:cs typeface="Arial" charset="0"/>
              </a:rPr>
              <a:t>Využívána je </a:t>
            </a:r>
            <a:r>
              <a:rPr lang="cs-CZ" sz="3300" dirty="0">
                <a:latin typeface="Arial" charset="0"/>
                <a:cs typeface="Arial" charset="0"/>
              </a:rPr>
              <a:t>hlíza nebo bulva. </a:t>
            </a:r>
          </a:p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52935"/>
            <a:ext cx="5106144" cy="3408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084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3506368"/>
              </p:ext>
            </p:extLst>
          </p:nvPr>
        </p:nvGraphicFramePr>
        <p:xfrm>
          <a:off x="6660232" y="3543141"/>
          <a:ext cx="2026568" cy="365760"/>
        </p:xfrm>
        <a:graphic>
          <a:graphicData uri="http://schemas.openxmlformats.org/drawingml/2006/table">
            <a:tbl>
              <a:tblPr/>
              <a:tblGrid>
                <a:gridCol w="2026568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60144"/>
            <a:ext cx="2880320" cy="4356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288760"/>
            <a:ext cx="3014835" cy="4526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825027" y="403746"/>
            <a:ext cx="2808312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CUKROVÁ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ŘEPA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796136" y="668593"/>
            <a:ext cx="3203848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LILEK BRAMBOR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9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3096344" cy="41659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3000" b="1" dirty="0"/>
              <a:t>Zelená píce</a:t>
            </a:r>
            <a:r>
              <a:rPr lang="cs-CZ" sz="3000" dirty="0"/>
              <a:t> patří mezi objemová krmiva rostlinného původu. Hlavními plodinami této kategorie </a:t>
            </a:r>
            <a:r>
              <a:rPr lang="cs-CZ" sz="3000" dirty="0" smtClean="0"/>
              <a:t>jsou </a:t>
            </a:r>
            <a:r>
              <a:rPr lang="cs-CZ" sz="3000" dirty="0"/>
              <a:t>kukuřice, </a:t>
            </a:r>
            <a:r>
              <a:rPr lang="cs-CZ" sz="3000" dirty="0" smtClean="0"/>
              <a:t>slunečnice, sója, vojtěška, bob obecný, jetel</a:t>
            </a:r>
            <a:endParaRPr lang="cs-CZ" sz="3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044" y="1995233"/>
            <a:ext cx="5465768" cy="4099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8928" y="482289"/>
            <a:ext cx="74894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Pícniny</a:t>
            </a:r>
            <a:r>
              <a:rPr lang="cs-CZ" sz="2800" dirty="0"/>
              <a:t> jsou rostlinné druhy pěstované </a:t>
            </a:r>
            <a:r>
              <a:rPr lang="cs-CZ" sz="2800" dirty="0" smtClean="0"/>
              <a:t>ke krmným </a:t>
            </a:r>
            <a:r>
              <a:rPr lang="cs-CZ" sz="2800" dirty="0"/>
              <a:t>účelům. </a:t>
            </a:r>
          </a:p>
        </p:txBody>
      </p:sp>
    </p:spTree>
    <p:extLst>
      <p:ext uri="{BB962C8B-B14F-4D97-AF65-F5344CB8AC3E}">
        <p14:creationId xmlns:p14="http://schemas.microsoft.com/office/powerpoint/2010/main" val="377307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88" y="930622"/>
            <a:ext cx="3642592" cy="2431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944" y="3579891"/>
            <a:ext cx="3569810" cy="2677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23" y="3579891"/>
            <a:ext cx="1926917" cy="3074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953" y="930622"/>
            <a:ext cx="3497801" cy="1958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2264015" y="4690781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BOB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660154" y="376794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SOJA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78620" y="376794"/>
            <a:ext cx="1704755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VOJTĚŠKA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885696" y="6100930"/>
            <a:ext cx="1395359" cy="55382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JETEL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46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268760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http://cs.wikipedia.org/wiki/Pole_(zem%C4%9Bd%C4%9Blstv%C3%AD)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http://cs.wikipedia.org/wiki/Obiloviny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http://cs.wikipedia.org/wiki/Soubor:Triticum_aestivum_-_K%C3%B6hler%E2%80%93s_Medizinal-Pflanzen-274.jpg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http://cs.wikipedia.org/wiki/Soubor:Zea_Mays_L.jpg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http://cs.wikipedia.org/wiki/Soubor:Illustration_Hordeum_vulgare0.jpg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http://cs.wikipedia.org/wiki/Soubor:Wild_rye.jpg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http://commons.wikimedia.org/wiki/File:Lata.jpg?uselang=cs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http://cs.wikipedia.org/wiki/Olejniny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http://cs.wikipedia.org/wiki/Soubor:Brassica_napus_-_K%C3%B6hler%E2%80%93s_Medizinal-Pflanzen-169.jpg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http://cs.wikipedia.org/wiki/Soubor:Sunflowers.jpg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http://cs.wikipedia.org/wiki/Soubor:Illustration_Papaver_somniferum0.jpg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http://cs.wikipedia.org/wiki/Soubor:Linum_usitatissimum_L_ag1.jpg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0136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http://cs.wikipedia.org/wiki/Okopaniny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http://commons.wikimedia.org/wiki/File:Potato_plants.jpg?uselang=cs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http://cs.wikipedia.org/wiki/Soubor:SugarBeet.jpg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http://commons.wikimedia.org/wiki/File:234_Solanum_tuberosum_L.jpg?uselang=cs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http://cs.wikipedia.org/wiki/Soubor:Lucerne_flowers.jpg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http://commons.wikimedia.org/wiki/File:Trifolium_arvense_Habitus_2009-4-26_SierraMadrona.jpg?uselang=cs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http://cs.wikipedia.org/wiki/Soubor:Illustration_Vicia_faba1.jpg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http://upload.wikimedia.org/wikipedia/commons/5/5a/CDC_edamame.jpg?uselang=cs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http://cs.wikipedia.org/wiki/P%C3%ADcnina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http://cs.wikipedia.org/wiki/Soubor:Cultivo_de_soja.jpg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ostatní </a:t>
            </a:r>
            <a:r>
              <a:rPr lang="cs-CZ" smtClean="0"/>
              <a:t>obrázky </a:t>
            </a:r>
            <a:r>
              <a:rPr lang="cs-CZ" smtClean="0"/>
              <a:t>– www.office.microsoft.com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[cit. </a:t>
            </a:r>
            <a:r>
              <a:rPr lang="cs-CZ" dirty="0" smtClean="0"/>
              <a:t>2012-03-15].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81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413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User</cp:lastModifiedBy>
  <cp:revision>19</cp:revision>
  <dcterms:created xsi:type="dcterms:W3CDTF">2012-08-20T19:24:43Z</dcterms:created>
  <dcterms:modified xsi:type="dcterms:W3CDTF">2013-01-16T17:46:52Z</dcterms:modified>
</cp:coreProperties>
</file>