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62" r:id="rId2"/>
    <p:sldId id="266" r:id="rId3"/>
    <p:sldId id="267" r:id="rId4"/>
    <p:sldId id="275" r:id="rId5"/>
    <p:sldId id="268" r:id="rId6"/>
    <p:sldId id="274" r:id="rId7"/>
    <p:sldId id="270" r:id="rId8"/>
    <p:sldId id="271" r:id="rId9"/>
    <p:sldId id="272" r:id="rId10"/>
    <p:sldId id="269" r:id="rId11"/>
    <p:sldId id="277" r:id="rId12"/>
    <p:sldId id="280" r:id="rId13"/>
    <p:sldId id="281" r:id="rId14"/>
    <p:sldId id="282" r:id="rId15"/>
    <p:sldId id="283" r:id="rId16"/>
    <p:sldId id="284" r:id="rId17"/>
    <p:sldId id="28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82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0784CC-C363-467B-B071-53CE63D804EE}" type="datetimeFigureOut">
              <a:rPr lang="cs-CZ" smtClean="0"/>
              <a:t>14.1.2013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0D828E-70D3-41AD-AD48-2696543AC0F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65090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0D828E-70D3-41AD-AD48-2696543AC0F2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8508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B530-9712-43C9-A7E7-23A25350E6FA}" type="datetimeFigureOut">
              <a:rPr lang="cs-CZ" smtClean="0"/>
              <a:t>14.1.2013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C3DA2-6B53-4C3A-978E-61C6F6B0562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B530-9712-43C9-A7E7-23A25350E6FA}" type="datetimeFigureOut">
              <a:rPr lang="cs-CZ" smtClean="0"/>
              <a:t>14.1.2013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C3DA2-6B53-4C3A-978E-61C6F6B0562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B530-9712-43C9-A7E7-23A25350E6FA}" type="datetimeFigureOut">
              <a:rPr lang="cs-CZ" smtClean="0"/>
              <a:t>14.1.2013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C3DA2-6B53-4C3A-978E-61C6F6B0562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B530-9712-43C9-A7E7-23A25350E6FA}" type="datetimeFigureOut">
              <a:rPr lang="cs-CZ" smtClean="0"/>
              <a:t>14.1.2013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C3DA2-6B53-4C3A-978E-61C6F6B0562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B530-9712-43C9-A7E7-23A25350E6FA}" type="datetimeFigureOut">
              <a:rPr lang="cs-CZ" smtClean="0"/>
              <a:t>14.1.2013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C3DA2-6B53-4C3A-978E-61C6F6B0562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B530-9712-43C9-A7E7-23A25350E6FA}" type="datetimeFigureOut">
              <a:rPr lang="cs-CZ" smtClean="0"/>
              <a:t>14.1.2013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C3DA2-6B53-4C3A-978E-61C6F6B0562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B530-9712-43C9-A7E7-23A25350E6FA}" type="datetimeFigureOut">
              <a:rPr lang="cs-CZ" smtClean="0"/>
              <a:t>14.1.2013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C3DA2-6B53-4C3A-978E-61C6F6B0562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B530-9712-43C9-A7E7-23A25350E6FA}" type="datetimeFigureOut">
              <a:rPr lang="cs-CZ" smtClean="0"/>
              <a:t>14.1.2013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C3DA2-6B53-4C3A-978E-61C6F6B0562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B530-9712-43C9-A7E7-23A25350E6FA}" type="datetimeFigureOut">
              <a:rPr lang="cs-CZ" smtClean="0"/>
              <a:t>14.1.2013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C3DA2-6B53-4C3A-978E-61C6F6B0562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B530-9712-43C9-A7E7-23A25350E6FA}" type="datetimeFigureOut">
              <a:rPr lang="cs-CZ" smtClean="0"/>
              <a:t>14.1.2013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C3DA2-6B53-4C3A-978E-61C6F6B0562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B530-9712-43C9-A7E7-23A25350E6FA}" type="datetimeFigureOut">
              <a:rPr lang="cs-CZ" smtClean="0"/>
              <a:t>14.1.2013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C3DA2-6B53-4C3A-978E-61C6F6B0562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FE3B530-9712-43C9-A7E7-23A25350E6FA}" type="datetimeFigureOut">
              <a:rPr lang="cs-CZ" smtClean="0"/>
              <a:t>14.1.2013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5FC3DA2-6B53-4C3A-978E-61C6F6B05620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9788296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VY_32_INOVACE_20_EKOSYSTÉMY_OCEÁNY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41340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162438450"/>
              </p:ext>
            </p:extLst>
          </p:nvPr>
        </p:nvGraphicFramePr>
        <p:xfrm>
          <a:off x="1431335" y="1594447"/>
          <a:ext cx="6281329" cy="4605676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vymezení pojmu oceán a seznámení s jeho rozsahem, částmi a živočichy.</a:t>
                      </a:r>
                      <a:endParaRPr lang="cs-CZ" sz="1200" dirty="0" smtClean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  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Vyjmenuje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známé oceány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a uvede příklady výskytu některých mořských živočichů.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Tichý oceán, Atlantský oceán,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Indický oceán, živočichové.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7425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614307"/>
            <a:ext cx="7620000" cy="3876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83568" y="367538"/>
            <a:ext cx="7488832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Oceán</a:t>
            </a:r>
            <a:r>
              <a:rPr lang="cs-CZ" sz="2800" dirty="0"/>
              <a:t> je velká masa vody </a:t>
            </a:r>
            <a:r>
              <a:rPr lang="cs-CZ" sz="2800" dirty="0" smtClean="0"/>
              <a:t>nalézající </a:t>
            </a:r>
            <a:r>
              <a:rPr lang="cs-CZ" sz="2800" dirty="0"/>
              <a:t>se na povrchu vesmírného tělesa, či pod některou z jeho vrstev (například ledem). Na Zemi tvoří oceány jedno těleso, které se nazývá Světový oceán a které pokrývají většinu povrchu.</a:t>
            </a:r>
          </a:p>
        </p:txBody>
      </p:sp>
    </p:spTree>
    <p:extLst>
      <p:ext uri="{BB962C8B-B14F-4D97-AF65-F5344CB8AC3E}">
        <p14:creationId xmlns:p14="http://schemas.microsoft.com/office/powerpoint/2010/main" val="1287589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110078"/>
            <a:ext cx="230425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Tichý oceán</a:t>
            </a:r>
            <a:r>
              <a:rPr lang="cs-CZ" sz="2800" dirty="0"/>
              <a:t> (známý též jako </a:t>
            </a:r>
            <a:r>
              <a:rPr lang="cs-CZ" sz="2800" b="1" dirty="0"/>
              <a:t>Pacifický oceán</a:t>
            </a:r>
            <a:r>
              <a:rPr lang="cs-CZ" sz="2800" dirty="0"/>
              <a:t> nebo </a:t>
            </a:r>
            <a:r>
              <a:rPr lang="cs-CZ" sz="2800" b="1" dirty="0"/>
              <a:t>Pacifik</a:t>
            </a:r>
            <a:r>
              <a:rPr lang="cs-CZ" sz="2800" dirty="0"/>
              <a:t>) je největší oceán na Zemi.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8992" y="834971"/>
            <a:ext cx="5348925" cy="5337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0875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39269"/>
            <a:ext cx="5539272" cy="3690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64542"/>
            <a:ext cx="2432050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083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714424"/>
            <a:ext cx="5082392" cy="5071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85784" y="329429"/>
            <a:ext cx="804232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Atlantský oceán</a:t>
            </a:r>
            <a:r>
              <a:rPr lang="cs-CZ" sz="2800" dirty="0"/>
              <a:t> nebo </a:t>
            </a:r>
            <a:r>
              <a:rPr lang="cs-CZ" sz="2800" b="1" dirty="0"/>
              <a:t>Atlantický oceán</a:t>
            </a:r>
            <a:r>
              <a:rPr lang="cs-CZ" sz="2800" dirty="0"/>
              <a:t> (jednoslovně </a:t>
            </a:r>
            <a:r>
              <a:rPr lang="cs-CZ" sz="2800" b="1" dirty="0"/>
              <a:t>Atlantik</a:t>
            </a:r>
            <a:r>
              <a:rPr lang="cs-CZ" sz="2800" dirty="0"/>
              <a:t>), je vodní plocha mezi Afrikou, Evropou, a </a:t>
            </a:r>
            <a:r>
              <a:rPr lang="cs-CZ" sz="2800" dirty="0" smtClean="0"/>
              <a:t>Amerikou.</a:t>
            </a:r>
            <a:endParaRPr lang="cs-CZ" sz="2800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52757" y="2564904"/>
            <a:ext cx="2491051" cy="33843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2800" dirty="0" smtClean="0"/>
              <a:t>Jeho celková rozloha zaujímá přibližně pětinu zemského povrchu.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09966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098" y="692696"/>
            <a:ext cx="4331382" cy="3937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 descr="C:\Users\Marcela\AppData\Local\Microsoft\Windows\Temporary Internet Files\Content.IE5\W3PCQDNN\MP90025551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76672"/>
            <a:ext cx="240792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Marcela\AppData\Local\Microsoft\Windows\Temporary Internet Files\Content.IE5\PV4X9H4I\MP90025552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293096"/>
            <a:ext cx="3657600" cy="243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0556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702662"/>
            <a:ext cx="2808312" cy="5433784"/>
          </a:xfr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2800" b="1" dirty="0"/>
              <a:t>Indický oceán</a:t>
            </a:r>
            <a:r>
              <a:rPr lang="cs-CZ" sz="2800" dirty="0"/>
              <a:t> je třetí největší oceán na Zemi, nachází se mezi východním pobřežím Afriky, jižní částí Asie, západním pobřežím Austrálie a Antarktidou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904439"/>
            <a:ext cx="5040560" cy="5030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4181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059019"/>
            <a:ext cx="4248316" cy="2846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005064"/>
            <a:ext cx="3730749" cy="2699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6228184" y="3743454"/>
            <a:ext cx="2590774" cy="523220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Dugong indický</a:t>
            </a:r>
          </a:p>
        </p:txBody>
      </p:sp>
      <p:pic>
        <p:nvPicPr>
          <p:cNvPr id="7172" name="Picture 4" descr="C:\Users\Marcela\AppData\Local\Microsoft\Windows\Temporary Internet Files\Content.IE5\FVEIYRCZ\MP90025550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1433" y="548680"/>
            <a:ext cx="4026644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3645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140" y="1189018"/>
            <a:ext cx="3526820" cy="23528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0960" y="3867523"/>
            <a:ext cx="3672408" cy="2752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aoblený obdélník 9"/>
          <p:cNvSpPr/>
          <p:nvPr/>
        </p:nvSpPr>
        <p:spPr>
          <a:xfrm>
            <a:off x="397750" y="386247"/>
            <a:ext cx="6118465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Pojmenuješ všechny obyvatele oceánu?</a:t>
            </a:r>
            <a:endParaRPr lang="cs-CZ" sz="24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2497550" y="4125883"/>
            <a:ext cx="1415598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KORÁLI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610473" y="628914"/>
            <a:ext cx="2444750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7428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465" y="692696"/>
            <a:ext cx="4216125" cy="27525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789040"/>
            <a:ext cx="4176464" cy="2763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aoblený obdélník 7"/>
          <p:cNvSpPr/>
          <p:nvPr/>
        </p:nvSpPr>
        <p:spPr>
          <a:xfrm>
            <a:off x="5004048" y="2707170"/>
            <a:ext cx="1415598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VELRYBY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2558634" y="5877272"/>
            <a:ext cx="1415598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TULEŇ</a:t>
            </a:r>
            <a:endParaRPr lang="cs-CZ" dirty="0"/>
          </a:p>
        </p:txBody>
      </p:sp>
      <p:pic>
        <p:nvPicPr>
          <p:cNvPr id="10244" name="Picture 4" descr="C:\Users\Marcela\AppData\Local\Microsoft\Windows\Temporary Internet Files\Content.IE5\KD28546O\MP90042299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889" y="3645024"/>
            <a:ext cx="2511724" cy="1667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Marcela\AppData\Local\Microsoft\Windows\Temporary Internet Files\Content.IE5\FVEIYRCZ\MP900262827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76672"/>
            <a:ext cx="2968647" cy="199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0855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400" y="260648"/>
            <a:ext cx="4231776" cy="28194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7639" y="3795921"/>
            <a:ext cx="4606693" cy="30410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aoblený obdélník 9"/>
          <p:cNvSpPr/>
          <p:nvPr/>
        </p:nvSpPr>
        <p:spPr>
          <a:xfrm>
            <a:off x="4513827" y="3072567"/>
            <a:ext cx="1415598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ŽRALOCI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2419495" y="5902424"/>
            <a:ext cx="1415598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DELFÍN</a:t>
            </a:r>
            <a:endParaRPr lang="cs-CZ" dirty="0"/>
          </a:p>
        </p:txBody>
      </p:sp>
      <p:pic>
        <p:nvPicPr>
          <p:cNvPr id="13318" name="Picture 6" descr="C:\Users\Marcela\AppData\Local\Microsoft\Windows\Temporary Internet Files\Content.IE5\KD28546O\MP90043176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1626" y="332871"/>
            <a:ext cx="3197204" cy="2739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6383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9638" y="1325334"/>
            <a:ext cx="3287332" cy="43831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102" y="453503"/>
            <a:ext cx="4090435" cy="3067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Zaoblený obdélník 11"/>
          <p:cNvSpPr/>
          <p:nvPr/>
        </p:nvSpPr>
        <p:spPr>
          <a:xfrm>
            <a:off x="6334186" y="519760"/>
            <a:ext cx="1415598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MEDÚZY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2753544" y="4313692"/>
            <a:ext cx="1415598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SASANKY</a:t>
            </a:r>
            <a:endParaRPr lang="cs-CZ" dirty="0"/>
          </a:p>
        </p:txBody>
      </p:sp>
      <p:pic>
        <p:nvPicPr>
          <p:cNvPr id="14342" name="Picture 6" descr="C:\Users\Marcela\AppData\Local\Microsoft\Windows\Temporary Internet Files\Content.IE5\KD28546O\MP90018252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645484"/>
            <a:ext cx="2053640" cy="3072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9467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764704"/>
            <a:ext cx="3305175" cy="500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0547" y="1566236"/>
            <a:ext cx="4530080" cy="3397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Zaoblený obdélník 6"/>
          <p:cNvSpPr/>
          <p:nvPr/>
        </p:nvSpPr>
        <p:spPr>
          <a:xfrm>
            <a:off x="1547664" y="5770242"/>
            <a:ext cx="1415598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SÉPIE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6177788" y="779853"/>
            <a:ext cx="1415598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ROPUŠNICE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9895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Users\Marcela\AppData\Local\Microsoft\Windows\Temporary Internet Files\Content.IE5\FVEIYRCZ\MP90042310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080334"/>
            <a:ext cx="5868650" cy="3910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5868144" y="5013176"/>
            <a:ext cx="1872208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CHOBOTNICE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2750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412776"/>
            <a:ext cx="8229600" cy="5112568"/>
          </a:xfrm>
          <a:prstGeom prst="rect">
            <a:avLst/>
          </a:prstGeo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</a:t>
            </a:r>
            <a:r>
              <a:rPr lang="cs-CZ" sz="1800" dirty="0" smtClean="0"/>
              <a:t>cs.wikipedia.org/wiki/Oce%C3%A1ny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http://cs.wikipedia.org/wiki/Soubor:LocationOceans.png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http://cs.wikipedia.org/wiki/Tich%C3%BD_oce%C3%A1n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http://commons.wikimedia.org/wiki/File:Orthographic_projection_centred_on_Kanton_Island.png?uselang=cs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http://commons.wikimedia.org/wiki/File:Balloon_crash_Hawaii.jpg?uselang=cs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http://cs.wikipedia.org/wiki/Atlantsk%C3%BD_oce%C3%A1n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http://commons.wikimedia.org/wiki/File:Orthographic_projection_centred_over_South_Georgia_Island.png?uselang=cs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http://commons.wikimedia.org/wiki/File:Diadema_Snapper_Ledge_FL.jpg?uselang=cs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</a:t>
            </a:r>
            <a:r>
              <a:rPr lang="cs-CZ" sz="1800" dirty="0" smtClean="0"/>
              <a:t>cs.wikipedia.org/wiki/Indick%C3%BD_oce%C3%A1n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http://commons.wikimedia.org/wiki/File:Orthographic_projection_over_Diego_Garcia.png?uselang=cs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 marL="45720" indent="0">
              <a:buNone/>
            </a:pPr>
            <a:endParaRPr lang="cs-CZ" sz="1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12720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88640"/>
            <a:ext cx="8229600" cy="5544616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 smtClean="0"/>
              <a:t>http://cs.wikipedia.org/wiki/Soubor:Dugong.jpg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http://cs.wikipedia.org/wiki/Soubor:405-Maldives.jpg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http://commons.wikimedia.org/wiki/File:BlackSmoker.jpg?uselang=cs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http://commons.wikimedia.org/wiki/File:Acropora_coral_ffs.jpg?uselang=cs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http://commons.wikimedia.org/wiki/File:Bowheads42.jpg?uselang=cs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http://commons.wikimedia.org/wiki/File:Harbour_seal.jpg?uselang=cs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http://cs.wikipedia.org/wiki/Soubor:Bottlenose_Dolphin_KSC04pd0178.jpg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http://commons.wikimedia.org/wiki/File:Two_Oceans_Aquarium03.jpg?uselang=cs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http://commons.wikimedia.org/wiki/File:Ocean_Park_79,_Hong_Kong,_Mar_06.JPG?uselang=cs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http://commons.wikimedia.org/wiki/File:Sepia_apama_2_by_John_James_Wild.jpg?uselang=cs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http://cs.wikipedia.org/wiki/Soubor:Scorpaena_porcus.jpg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r>
              <a:rPr lang="cs-CZ" sz="1800" dirty="0" smtClean="0">
                <a:solidFill>
                  <a:schemeClr val="tx1"/>
                </a:solidFill>
              </a:rPr>
              <a:t>obrázky z galerie Office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>
                <a:solidFill>
                  <a:schemeClr val="tx1"/>
                </a:solidFill>
              </a:rPr>
              <a:t>[cit. 2012-09-12].</a:t>
            </a:r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643899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384</TotalTime>
  <Words>311</Words>
  <Application>Microsoft Office PowerPoint</Application>
  <PresentationFormat>Předvádění na obrazovce (4:3)</PresentationFormat>
  <Paragraphs>71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53</cp:revision>
  <dcterms:created xsi:type="dcterms:W3CDTF">2012-04-08T20:26:09Z</dcterms:created>
  <dcterms:modified xsi:type="dcterms:W3CDTF">2013-01-14T21:27:59Z</dcterms:modified>
</cp:coreProperties>
</file>