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72" r:id="rId3"/>
    <p:sldId id="262" r:id="rId4"/>
    <p:sldId id="256" r:id="rId5"/>
    <p:sldId id="258" r:id="rId6"/>
    <p:sldId id="261" r:id="rId7"/>
    <p:sldId id="257" r:id="rId8"/>
    <p:sldId id="259" r:id="rId9"/>
    <p:sldId id="263" r:id="rId10"/>
    <p:sldId id="260" r:id="rId11"/>
    <p:sldId id="266" r:id="rId12"/>
    <p:sldId id="267" r:id="rId13"/>
    <p:sldId id="268" r:id="rId14"/>
    <p:sldId id="264" r:id="rId15"/>
    <p:sldId id="269" r:id="rId16"/>
    <p:sldId id="265" r:id="rId17"/>
    <p:sldId id="270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DB1"/>
    <a:srgbClr val="FFDA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3250" autoAdjust="0"/>
  </p:normalViewPr>
  <p:slideViewPr>
    <p:cSldViewPr>
      <p:cViewPr varScale="1">
        <p:scale>
          <a:sx n="69" d="100"/>
          <a:sy n="69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3648A5-2B81-42CC-B2B2-7ED3E6B582C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D7103-EB39-4A74-8A0C-E107F6DD591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0762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D7103-EB39-4A74-8A0C-E107F6DD5919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0906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3203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252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14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196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835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606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5929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0591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24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758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4250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3000">
              <a:srgbClr val="E4EDB1"/>
            </a:gs>
            <a:gs pos="52000">
              <a:srgbClr val="FFDA65"/>
            </a:gs>
            <a:gs pos="89000">
              <a:srgbClr val="FBA97D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A7697-30A9-4A65-BB5F-BA23A11A02EE}" type="datetimeFigureOut">
              <a:rPr lang="cs-CZ" smtClean="0"/>
              <a:t>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4BC3F-3C0B-40A4-88FF-388760DDC3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861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939782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VY_32_INOVACE_12_EKOSYSTÉMY_SAVANA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993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123860076"/>
              </p:ext>
            </p:extLst>
          </p:nvPr>
        </p:nvGraphicFramePr>
        <p:xfrm>
          <a:off x="1431335" y="1628800"/>
          <a:ext cx="6281329" cy="4530684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57864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savana a seznámení s jejími druhy, vegetací a živočichy.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Popíše </a:t>
                      </a: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život savany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 zařadí ji do podnebného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pásma.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Baobab, akácie, termiti, pakůň, buvol, pes hyenovitý, hadilov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písař, čáp marabu, jelínek pudu, vlk hřivnatý,  mravencojed, pes dingo …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 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19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584326" cy="1512168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/>
              <a:t>Savana</a:t>
            </a:r>
            <a:r>
              <a:rPr lang="cs-CZ" sz="3200" dirty="0"/>
              <a:t> je označení pro travnaté </a:t>
            </a:r>
            <a:r>
              <a:rPr lang="cs-CZ" sz="3200" dirty="0" smtClean="0"/>
              <a:t>oblasti tropických </a:t>
            </a:r>
            <a:r>
              <a:rPr lang="cs-CZ" sz="3200" dirty="0"/>
              <a:t>a subtropických </a:t>
            </a:r>
            <a:r>
              <a:rPr lang="cs-CZ" sz="3200" dirty="0" smtClean="0"/>
              <a:t>oblastí.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52" y="3645024"/>
            <a:ext cx="7620000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55576" y="1556792"/>
            <a:ext cx="7043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Traviny </a:t>
            </a:r>
            <a:r>
              <a:rPr lang="cs-CZ" sz="3200" dirty="0" smtClean="0"/>
              <a:t>a </a:t>
            </a:r>
            <a:r>
              <a:rPr lang="cs-CZ" sz="3200" dirty="0"/>
              <a:t>dřeviny mají odlišné ekologické nároky, vzájemně se potlačují a tím vytvářejí podstatu savany.</a:t>
            </a:r>
          </a:p>
        </p:txBody>
      </p:sp>
    </p:spTree>
    <p:extLst>
      <p:ext uri="{BB962C8B-B14F-4D97-AF65-F5344CB8AC3E}">
        <p14:creationId xmlns:p14="http://schemas.microsoft.com/office/powerpoint/2010/main" val="7493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75814"/>
            <a:ext cx="6768752" cy="5076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899592" y="598596"/>
            <a:ext cx="6408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Během roku je zde vyhraněné období dešťů a období sucha. </a:t>
            </a:r>
          </a:p>
        </p:txBody>
      </p:sp>
    </p:spTree>
    <p:extLst>
      <p:ext uri="{BB962C8B-B14F-4D97-AF65-F5344CB8AC3E}">
        <p14:creationId xmlns:p14="http://schemas.microsoft.com/office/powerpoint/2010/main" val="186069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000" b="1" dirty="0" smtClean="0"/>
              <a:t>Vlhké savany</a:t>
            </a:r>
          </a:p>
          <a:p>
            <a:pPr marL="0" indent="0">
              <a:buNone/>
            </a:pPr>
            <a:r>
              <a:rPr lang="cs-CZ" sz="3000" dirty="0" smtClean="0"/>
              <a:t>Savany </a:t>
            </a:r>
            <a:r>
              <a:rPr lang="cs-CZ" sz="3000" dirty="0"/>
              <a:t>tohoto typu vznikly v důsledku opakovaného kácení a vypalování tropických lesů. Převládající vegetační formací jsou 2–4 metry vysoké </a:t>
            </a:r>
            <a:r>
              <a:rPr lang="cs-CZ" sz="3000" dirty="0" smtClean="0"/>
              <a:t>traviny, </a:t>
            </a:r>
            <a:r>
              <a:rPr lang="cs-CZ" sz="3000" dirty="0"/>
              <a:t>ve kterých se vyskytují ojedinělé stromy. 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b="1" dirty="0" smtClean="0"/>
              <a:t>Zaplavované </a:t>
            </a:r>
            <a:r>
              <a:rPr lang="cs-CZ" sz="3000" b="1" dirty="0"/>
              <a:t>savany </a:t>
            </a:r>
            <a:r>
              <a:rPr lang="cs-CZ" sz="3000" dirty="0"/>
              <a:t>vznikají v důsledku stagnace srážkové vody na nepropustném podloží. </a:t>
            </a:r>
            <a:r>
              <a:rPr lang="cs-CZ" sz="3000" dirty="0" smtClean="0"/>
              <a:t>V </a:t>
            </a:r>
            <a:r>
              <a:rPr lang="cs-CZ" sz="3000" dirty="0"/>
              <a:t>zimě je toto území suché, během letního období dešťů je zcela zaplavené a má bažinatý charakter. Savany jsou velké a suché.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1244" y="692696"/>
            <a:ext cx="37445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/>
              <a:t>Rozdělení savan</a:t>
            </a:r>
          </a:p>
        </p:txBody>
      </p:sp>
    </p:spTree>
    <p:extLst>
      <p:ext uri="{BB962C8B-B14F-4D97-AF65-F5344CB8AC3E}">
        <p14:creationId xmlns:p14="http://schemas.microsoft.com/office/powerpoint/2010/main" val="382465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7763"/>
            <a:ext cx="7620000" cy="456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5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600" y="2933577"/>
            <a:ext cx="5145360" cy="3859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55576" y="260648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Suché savany</a:t>
            </a:r>
          </a:p>
          <a:p>
            <a:r>
              <a:rPr lang="cs-CZ" sz="2800" dirty="0"/>
              <a:t>Rozkládají se v Africe. Jejich podstatu tvoří 1–2 metry vysoké traviny a roztroušeně se vyskytující stromy, které dosahují výšky maximálně 10 metrů. Typickým stromem je </a:t>
            </a:r>
            <a:r>
              <a:rPr lang="cs-CZ" sz="2800" b="1" dirty="0"/>
              <a:t>baobab</a:t>
            </a:r>
            <a:r>
              <a:rPr lang="cs-CZ" sz="2800" dirty="0"/>
              <a:t>. Africké suché savany se využívají pro pastvu dobytka.</a:t>
            </a:r>
          </a:p>
        </p:txBody>
      </p:sp>
    </p:spTree>
    <p:extLst>
      <p:ext uri="{BB962C8B-B14F-4D97-AF65-F5344CB8AC3E}">
        <p14:creationId xmlns:p14="http://schemas.microsoft.com/office/powerpoint/2010/main" val="380427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25236" y="188640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Trnité </a:t>
            </a:r>
            <a:r>
              <a:rPr lang="cs-CZ" sz="2800" b="1" dirty="0"/>
              <a:t>savany</a:t>
            </a:r>
          </a:p>
          <a:p>
            <a:r>
              <a:rPr lang="cs-CZ" sz="2800" dirty="0"/>
              <a:t>Vyskytují se v </a:t>
            </a:r>
            <a:r>
              <a:rPr lang="cs-CZ" sz="2800" dirty="0" smtClean="0"/>
              <a:t>oblastech</a:t>
            </a:r>
            <a:r>
              <a:rPr lang="cs-CZ" sz="2800" dirty="0"/>
              <a:t> </a:t>
            </a:r>
            <a:r>
              <a:rPr lang="cs-CZ" sz="2800" dirty="0" smtClean="0"/>
              <a:t>střídavě </a:t>
            </a:r>
            <a:r>
              <a:rPr lang="cs-CZ" sz="2800" dirty="0"/>
              <a:t>vlhkých tropů s množstvím srážek 300–400 mm za rok</a:t>
            </a:r>
            <a:r>
              <a:rPr lang="cs-CZ" sz="2800" dirty="0" smtClean="0"/>
              <a:t>. </a:t>
            </a:r>
            <a:r>
              <a:rPr lang="cs-CZ" sz="2800" dirty="0"/>
              <a:t>Dřeviny mohou v trnité savaně zcela chybět, někde se mohou vyskytovat</a:t>
            </a:r>
            <a:r>
              <a:rPr lang="cs-CZ" sz="2800" b="1" dirty="0"/>
              <a:t> akácie</a:t>
            </a:r>
            <a:r>
              <a:rPr lang="cs-CZ" sz="2800" dirty="0"/>
              <a:t>. Dominující vegetační formací jsou prořídlé 30–50 cm vysoké traviny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043585"/>
            <a:ext cx="2565113" cy="3420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47893"/>
            <a:ext cx="2533309" cy="377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07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456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Fauna savany</a:t>
            </a:r>
          </a:p>
          <a:p>
            <a:pPr marL="0" indent="0">
              <a:buNone/>
            </a:pPr>
            <a:r>
              <a:rPr lang="cs-CZ" sz="2800" dirty="0"/>
              <a:t>V savanách nacházejí optimální životní prostředí býložravci. Jsou to zvířata schopná rychlého běhu, díky čemuž mohou unikat před predátory. Zbarvení srsti se obvykle přizpůsobuje prostředí</a:t>
            </a:r>
            <a:r>
              <a:rPr lang="cs-CZ" sz="2800" dirty="0" smtClean="0"/>
              <a:t>. </a:t>
            </a:r>
            <a:r>
              <a:rPr lang="cs-CZ" sz="2800" dirty="0"/>
              <a:t>Dalším typem fauny je zvířena hrabavá a množství různého hmyzu (</a:t>
            </a:r>
            <a:r>
              <a:rPr lang="cs-CZ" sz="2800" b="1" dirty="0"/>
              <a:t>mravenci, termiti).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334" y="3308085"/>
            <a:ext cx="2506656" cy="3420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9" y="3752165"/>
            <a:ext cx="3623733" cy="2532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44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32657"/>
            <a:ext cx="8229600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Africké savany</a:t>
            </a:r>
          </a:p>
          <a:p>
            <a:pPr marL="0" indent="0">
              <a:buNone/>
            </a:pPr>
            <a:r>
              <a:rPr lang="cs-CZ" sz="2800" dirty="0"/>
              <a:t>Žijí zde </a:t>
            </a:r>
            <a:r>
              <a:rPr lang="cs-CZ" sz="2800" b="1" dirty="0"/>
              <a:t>zebry</a:t>
            </a:r>
            <a:r>
              <a:rPr lang="cs-CZ" sz="2800" dirty="0" smtClean="0"/>
              <a:t>, </a:t>
            </a:r>
            <a:r>
              <a:rPr lang="cs-CZ" sz="2800" b="1" dirty="0" smtClean="0"/>
              <a:t>žirafy</a:t>
            </a:r>
            <a:r>
              <a:rPr lang="cs-CZ" sz="2800" dirty="0"/>
              <a:t>, </a:t>
            </a:r>
            <a:r>
              <a:rPr lang="cs-CZ" sz="2800" b="1" dirty="0" smtClean="0"/>
              <a:t>antilopy</a:t>
            </a:r>
            <a:r>
              <a:rPr lang="cs-CZ" sz="2800" dirty="0" smtClean="0"/>
              <a:t>,…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9273"/>
            <a:ext cx="3364178" cy="2241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632" y="1263749"/>
            <a:ext cx="3714990" cy="24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257" y="4117208"/>
            <a:ext cx="3555426" cy="26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446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1" y="1146265"/>
            <a:ext cx="3083202" cy="2371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40" y="3960780"/>
            <a:ext cx="3577407" cy="249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154" y="1092695"/>
            <a:ext cx="3566484" cy="232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24" y="3873762"/>
            <a:ext cx="3450414" cy="258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652648" y="468435"/>
            <a:ext cx="7390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…</a:t>
            </a:r>
            <a:r>
              <a:rPr lang="cs-CZ" sz="2800" b="1" dirty="0" smtClean="0"/>
              <a:t>pakůň</a:t>
            </a:r>
            <a:r>
              <a:rPr lang="cs-CZ" sz="2800" b="1" dirty="0"/>
              <a:t>, nosorožec, slon africký, buvol kaferský</a:t>
            </a:r>
            <a:r>
              <a:rPr lang="cs-CZ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0408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13" y="1329400"/>
            <a:ext cx="3228528" cy="2421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06" y="1116735"/>
            <a:ext cx="3248031" cy="2436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32203"/>
            <a:ext cx="3279997" cy="24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532" y="3932197"/>
            <a:ext cx="3687556" cy="2461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11560" y="404664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Ze šelem to jsou </a:t>
            </a:r>
            <a:r>
              <a:rPr lang="cs-CZ" sz="2800" b="1" dirty="0"/>
              <a:t>lev, levhart, gepard, pes hyenovitý</a:t>
            </a:r>
            <a:r>
              <a:rPr lang="cs-CZ" sz="28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06781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80" y="1208162"/>
            <a:ext cx="2675337" cy="2137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90243"/>
            <a:ext cx="3775312" cy="53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3952875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856880" y="332656"/>
            <a:ext cx="698477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z ptáků: </a:t>
            </a:r>
            <a:r>
              <a:rPr lang="cs-CZ" sz="2800" b="1" dirty="0"/>
              <a:t>hadilov písař, čáp marabu nebo pštros</a:t>
            </a:r>
            <a:r>
              <a:rPr lang="cs-CZ" dirty="0"/>
              <a:t>.</a:t>
            </a:r>
          </a:p>
          <a:p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827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487685"/>
            <a:ext cx="6858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Jižní Amerika</a:t>
            </a:r>
          </a:p>
          <a:p>
            <a:r>
              <a:rPr lang="cs-CZ" sz="2800" dirty="0"/>
              <a:t>Vyskytuje se zde </a:t>
            </a:r>
            <a:r>
              <a:rPr lang="cs-CZ" sz="2800" b="1" dirty="0"/>
              <a:t>mravenečník</a:t>
            </a:r>
            <a:r>
              <a:rPr lang="cs-CZ" sz="2800" dirty="0"/>
              <a:t> nebo </a:t>
            </a:r>
            <a:r>
              <a:rPr lang="cs-CZ" sz="2800" b="1" dirty="0"/>
              <a:t>pásovec</a:t>
            </a:r>
            <a:r>
              <a:rPr lang="cs-CZ" sz="2800" dirty="0"/>
              <a:t>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78837"/>
            <a:ext cx="4306421" cy="2088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85" y="4149080"/>
            <a:ext cx="4094931" cy="2400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68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3"/>
            <a:ext cx="5842992" cy="23780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Velcí kopytníci zde chybějí, z malých zde žije pouze pudu jižní (</a:t>
            </a:r>
            <a:r>
              <a:rPr lang="cs-CZ" sz="2800" b="1" dirty="0"/>
              <a:t>jelínek</a:t>
            </a:r>
            <a:r>
              <a:rPr lang="cs-CZ" sz="2800" dirty="0"/>
              <a:t> </a:t>
            </a:r>
            <a:r>
              <a:rPr lang="cs-CZ" sz="2800" b="1" dirty="0"/>
              <a:t>pudu</a:t>
            </a:r>
            <a:r>
              <a:rPr lang="cs-CZ" sz="2800" dirty="0"/>
              <a:t>). Z šelem zde působí </a:t>
            </a:r>
            <a:r>
              <a:rPr lang="cs-CZ" sz="2800" b="1" dirty="0"/>
              <a:t>puma</a:t>
            </a:r>
            <a:r>
              <a:rPr lang="cs-CZ" sz="2800" dirty="0"/>
              <a:t>, </a:t>
            </a:r>
            <a:r>
              <a:rPr lang="cs-CZ" sz="2800" b="1" dirty="0"/>
              <a:t>jaguár </a:t>
            </a:r>
            <a:r>
              <a:rPr lang="cs-CZ" sz="2800" dirty="0"/>
              <a:t>a </a:t>
            </a:r>
            <a:r>
              <a:rPr lang="cs-CZ" sz="2800" b="1" dirty="0"/>
              <a:t>vlk hřivnatý</a:t>
            </a:r>
            <a:r>
              <a:rPr lang="cs-CZ" sz="2800" dirty="0"/>
              <a:t>.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077" y="538742"/>
            <a:ext cx="2376264" cy="3002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89" y="2276872"/>
            <a:ext cx="2179648" cy="2529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529" y="3541658"/>
            <a:ext cx="3033432" cy="202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40" y="4054728"/>
            <a:ext cx="3021138" cy="2227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76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548680"/>
            <a:ext cx="7110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Austrálie</a:t>
            </a:r>
          </a:p>
          <a:p>
            <a:r>
              <a:rPr lang="cs-CZ" sz="2800" dirty="0"/>
              <a:t>V savanách na tomto kontinentě žije </a:t>
            </a:r>
            <a:r>
              <a:rPr lang="cs-CZ" sz="2800" b="1" dirty="0"/>
              <a:t>klokan, koala,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655" y="1734165"/>
            <a:ext cx="3024336" cy="453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21767"/>
            <a:ext cx="3386659" cy="4515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28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77492" cy="1143000"/>
          </a:xfrm>
        </p:spPr>
        <p:txBody>
          <a:bodyPr>
            <a:normAutofit/>
          </a:bodyPr>
          <a:lstStyle/>
          <a:p>
            <a:r>
              <a:rPr lang="cs-CZ" sz="2800" b="1" dirty="0"/>
              <a:t>mravencojed, pes dingo </a:t>
            </a:r>
            <a:r>
              <a:rPr lang="cs-CZ" sz="2800" dirty="0"/>
              <a:t>nebo</a:t>
            </a:r>
            <a:r>
              <a:rPr lang="cs-CZ" sz="2800" b="1" dirty="0"/>
              <a:t> emu </a:t>
            </a:r>
            <a:r>
              <a:rPr lang="cs-CZ" sz="2800" b="1" dirty="0" smtClean="0"/>
              <a:t>hnědý.</a:t>
            </a:r>
            <a:endParaRPr lang="cs-CZ" sz="28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16" y="1844824"/>
            <a:ext cx="3991482" cy="267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75149"/>
            <a:ext cx="3762797" cy="290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420" y="1171184"/>
            <a:ext cx="3449960" cy="2302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339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268760"/>
            <a:ext cx="8229600" cy="54726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commons.wikimedia.org/wiki/File:Mara-skyline.jpg?uselang=cs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://cs.wikipedia.org/wiki/Soubor:Tarangire-Natpark800600.jpg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http://cs.wikipedia.org/wiki/Savana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http://commons.wikimedia.org/wiki/File:Savannah_near_Kuruman.JPG?uselang=cs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http://commons.wikimedia.org/wiki/File:Thi%C3%A8s.JPG?uselang=cs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http://commons.wikimedia.org/wiki/File:Acaciaauriculiformis1web.jpg?uselang=cs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http://commons.wikimedia.org/wiki/File:Acacia_maidenii.jpg?uselang=cs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http://cs.wikipedia.org/wiki/Soubor:K8085-6.jpg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http://cs.wikipedia.org/wiki/Soubor:Fire_ants02.jpg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http://commons.wikimedia.org/wiki/File:Zebras_Termite_Mound.jpg?uselang=cs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http://commons.wikimedia.org/wiki/File:Giraffe_Sweetwater_Nat_Park_Kenia.jpg?uselang=cs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http://cs.wikipedia.org/wiki/Soubor:Gacelas_saltarinas.JPG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http://cs.wikipedia.org/wiki/Soubor:Rhinoceros_in_South_Africa_adjusted.jpg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http://cs.wikipedia.org/wiki/Soubor:Gnou_Thoiry_19803.jpg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469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797877"/>
            <a:ext cx="813690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http://cs.wikipedia.org/wiki/Soubor:African_Elephants_in_Sweetwater_National_Parks_Kenya.jpg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http://commons.wikimedia.org/wiki/File:Kaapse_Buffel_in_Sweetwater_Nat_Park_Kenya.jpg?uselang=cs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http://commons.wikimedia.org/wiki/File:Lion_in_masai_mara.jpg?uselang=cs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http://cs.wikipedia.org/wiki/Soubor:SriLankaLeopard-ZOO-Jihlava.jpg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http://commons.wikimedia.org/wiki/File:African_wild_dog_-_melbourne_zoo.jpg?uselang=cs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http://commons.wikimedia.org/wiki/File:Herberstein_Gepard_048.jpg?uselang=cs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http://commons.wikimedia.org/wiki/File:Sagittarius_serpentariusEYP03CA.jpg?uselang=cs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http://cs.wikipedia.org/wiki/Soubor:Ostriches_cape_point_cropped.jpg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http://commons.wikimedia.org/wiki/File:Marabu_Berlin_Zoo_img01.jpg?uselang=cs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http://cs.wikipedia.org/wiki/Soubor:Myrmecophaga_tridactyla_-_Phoenix_Zoo.jpg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http://commons.wikimedia.org/wiki/File:Piche_Patagonico_1b.jpg?uselang=cs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http://commons.wikimedia.org/wiki/File:PumaNov06.jpg?uselang=cs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http://cs.wikipedia.org/wiki/Soubor:Bristol.zoo.southern.pudu.arp.jpg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http://cs.wikipedia.org/wiki/Soubor:Jaguar_tier_2.jpg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40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797877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http://cs.wikipedia.org/wiki/Soubor:ZooManedWolf.jpg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http://cs.wikipedia.org/wiki/Soubor:Kangaroo_and_joey03.jpg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http://commons.wikimedia.org/wiki/File:Joli_Koala.jpg?uselang=cs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http://commons.wikimedia.org/wiki/File:Myrmecobius_fasciatus_Gould.jpg?uselang=cs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http://cs.wikipedia.org/wiki/Soubor:Dingo_Australia_Zoo_QLD.jpg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http://commons.wikimedia.org/wiki/File:Emu_-_melbourne_zoo.jpg?uselang=cs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[</a:t>
            </a:r>
            <a:r>
              <a:rPr lang="cs-CZ" dirty="0"/>
              <a:t>cit. </a:t>
            </a:r>
            <a:r>
              <a:rPr lang="cs-CZ" dirty="0" smtClean="0"/>
              <a:t>2012-09-02].</a:t>
            </a: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687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574</Words>
  <Application>Microsoft Office PowerPoint</Application>
  <PresentationFormat>Předvádění na obrazovce (4:3)</PresentationFormat>
  <Paragraphs>91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Prezentace aplikace PowerPoint</vt:lpstr>
      <vt:lpstr>Savana je označení pro travnaté oblasti tropických a subtropických oblastí.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mravencojed, pes dingo nebo emu hnědý.</vt:lpstr>
      <vt:lpstr>Použité zdroje: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31</cp:revision>
  <dcterms:created xsi:type="dcterms:W3CDTF">2012-05-02T21:53:14Z</dcterms:created>
  <dcterms:modified xsi:type="dcterms:W3CDTF">2013-01-07T22:05:05Z</dcterms:modified>
</cp:coreProperties>
</file>