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9" r:id="rId3"/>
    <p:sldId id="257" r:id="rId4"/>
    <p:sldId id="258" r:id="rId5"/>
    <p:sldId id="259" r:id="rId6"/>
    <p:sldId id="256" r:id="rId7"/>
    <p:sldId id="262" r:id="rId8"/>
    <p:sldId id="260" r:id="rId9"/>
    <p:sldId id="263" r:id="rId10"/>
    <p:sldId id="265" r:id="rId11"/>
    <p:sldId id="266" r:id="rId12"/>
    <p:sldId id="267" r:id="rId13"/>
    <p:sldId id="272" r:id="rId14"/>
    <p:sldId id="270" r:id="rId15"/>
    <p:sldId id="271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DF80"/>
    <a:srgbClr val="E9E959"/>
    <a:srgbClr val="F68A1E"/>
    <a:srgbClr val="FC99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2480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0295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2635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1465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168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2552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4374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7307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2960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2827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0409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6027">
              <a:srgbClr val="E4DF80"/>
            </a:gs>
            <a:gs pos="39000">
              <a:srgbClr val="E9E959"/>
            </a:gs>
            <a:gs pos="39000">
              <a:srgbClr val="FFC000"/>
            </a:gs>
            <a:gs pos="0">
              <a:srgbClr val="F68A1E"/>
            </a:gs>
            <a:gs pos="100000">
              <a:schemeClr val="accent3">
                <a:lumMod val="7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3F1E41-664B-424E-8068-E35DCB5B82F0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0E745-C2EF-470D-BD2A-ACD7C76A3F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7944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885" y="866923"/>
            <a:ext cx="4975225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9451376"/>
              </p:ext>
            </p:extLst>
          </p:nvPr>
        </p:nvGraphicFramePr>
        <p:xfrm>
          <a:off x="1410097" y="2636912"/>
          <a:ext cx="6546279" cy="3117576"/>
        </p:xfrm>
        <a:graphic>
          <a:graphicData uri="http://schemas.openxmlformats.org/drawingml/2006/table">
            <a:tbl>
              <a:tblPr/>
              <a:tblGrid>
                <a:gridCol w="1214128"/>
                <a:gridCol w="5332151"/>
              </a:tblGrid>
              <a:tr h="12695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ŠKOLA TIŠICE, okres MĚLNÍK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53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Marcela Lazáková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670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VY_32_INOVACE_16_EKOSYSTÉMY_SMÍŠENÉ</a:t>
                      </a:r>
                      <a:r>
                        <a:rPr lang="cs-CZ" sz="1300" kern="1200" baseline="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A LIST</a:t>
                      </a:r>
                      <a:r>
                        <a:rPr lang="cs-CZ" sz="1300" kern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NATÉ LESY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53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CZ.1.07/1.4.00/21.3130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42093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441923307"/>
              </p:ext>
            </p:extLst>
          </p:nvPr>
        </p:nvGraphicFramePr>
        <p:xfrm>
          <a:off x="1259632" y="1628800"/>
          <a:ext cx="6453032" cy="4500240"/>
        </p:xfrm>
        <a:graphic>
          <a:graphicData uri="http://schemas.openxmlformats.org/drawingml/2006/table">
            <a:tbl>
              <a:tblPr/>
              <a:tblGrid>
                <a:gridCol w="1789334"/>
                <a:gridCol w="4663698"/>
              </a:tblGrid>
              <a:tr h="57864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Prezentace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vede k vymezení pojmů smíšené a listnaté  lesy a seznámení s jejich využitím.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839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JAZYK: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Čeština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99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OČEKÁVANÝ VÝSTUP: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Zhodnotí 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význam lesů pro člověka a zařadí je do podnebného pásma.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16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KLÍČOVÁ SLOVA: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Monokultura, složení lesů, historie a současnost 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INTERAKTIVITY: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Kombinace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97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CÍLOVÁ SKUPINA: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Žák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STUPEŇ A TYP VZDĚLÁNÍ: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vzdělávání – první stupeň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TYPICKÁ VĚKOVÁ SKUPINA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9 - 12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let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676" descr="Obrázek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76672"/>
            <a:ext cx="4968875" cy="96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338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3" y="1196752"/>
            <a:ext cx="3168352" cy="35283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Smíšený </a:t>
            </a:r>
            <a:r>
              <a:rPr lang="cs-CZ" b="1" dirty="0"/>
              <a:t>les</a:t>
            </a:r>
            <a:r>
              <a:rPr lang="cs-CZ" dirty="0"/>
              <a:t> je lesní porost se zastoupením dvou nebo více druhů dřevin, zejména stromů. 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1034" name="Picture 10" descr="C:\Users\Marcela\AppData\Local\Microsoft\Windows\Temporary Internet Files\Content.IE5\PV4X9H4I\MP90040689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4710" y="620688"/>
            <a:ext cx="4646200" cy="580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9302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908720"/>
            <a:ext cx="3816424" cy="5088566"/>
          </a:xfrm>
        </p:spPr>
      </p:pic>
      <p:sp>
        <p:nvSpPr>
          <p:cNvPr id="7" name="Obdélník 6"/>
          <p:cNvSpPr/>
          <p:nvPr/>
        </p:nvSpPr>
        <p:spPr>
          <a:xfrm>
            <a:off x="683568" y="908720"/>
            <a:ext cx="331236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/>
              <a:t>Smíšené lesy tvoří více </a:t>
            </a:r>
            <a:r>
              <a:rPr lang="cs-CZ" sz="3200" dirty="0" smtClean="0"/>
              <a:t>než </a:t>
            </a:r>
            <a:r>
              <a:rPr lang="cs-CZ" sz="3200" dirty="0"/>
              <a:t>80 % celkové plochy našich lesů.</a:t>
            </a:r>
          </a:p>
          <a:p>
            <a:r>
              <a:rPr lang="cs-CZ" sz="3200" dirty="0"/>
              <a:t>Za uplynulých padesát let se v našich lesích téměř zdvojnásobil podíl listnatých dřevin .</a:t>
            </a:r>
          </a:p>
        </p:txBody>
      </p:sp>
    </p:spTree>
    <p:extLst>
      <p:ext uri="{BB962C8B-B14F-4D97-AF65-F5344CB8AC3E}">
        <p14:creationId xmlns:p14="http://schemas.microsoft.com/office/powerpoint/2010/main" val="872138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76673"/>
            <a:ext cx="8229600" cy="18722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/>
              <a:t>Listnatý les</a:t>
            </a:r>
            <a:r>
              <a:rPr lang="cs-CZ" dirty="0"/>
              <a:t> je obvykle les, ve kterém množství převážně opadavých listnatých stromů přesahuje 75 %. Zbytek tvoří stromy jehličnaté.</a:t>
            </a:r>
          </a:p>
        </p:txBody>
      </p:sp>
      <p:pic>
        <p:nvPicPr>
          <p:cNvPr id="2050" name="Picture 2" descr="C:\Users\Marcela\AppData\Local\Microsoft\Windows\Temporary Internet Files\Content.IE5\W3PCQDNN\MP900145137[2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206" y="2564904"/>
            <a:ext cx="4896544" cy="3231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Marcela\AppData\Local\Microsoft\Windows\Temporary Internet Files\Content.IE5\PV4X9H4I\MP900145305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5834" y="2139023"/>
            <a:ext cx="2359152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170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39552" y="620688"/>
            <a:ext cx="403244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/>
              <a:t>Rostou </a:t>
            </a:r>
            <a:r>
              <a:rPr lang="cs-CZ" sz="3200" dirty="0"/>
              <a:t>v oblastech </a:t>
            </a:r>
            <a:endParaRPr lang="cs-CZ" sz="3200" dirty="0" smtClean="0"/>
          </a:p>
          <a:p>
            <a:r>
              <a:rPr lang="cs-CZ" sz="3200" dirty="0" smtClean="0"/>
              <a:t>s </a:t>
            </a:r>
            <a:r>
              <a:rPr lang="cs-CZ" sz="3200" dirty="0"/>
              <a:t>mírným podnebím, kde se střídají 4 roční </a:t>
            </a:r>
            <a:r>
              <a:rPr lang="cs-CZ" sz="3200" dirty="0" smtClean="0"/>
              <a:t>období.</a:t>
            </a:r>
            <a:endParaRPr lang="cs-CZ" sz="3200" baseline="30000" dirty="0"/>
          </a:p>
        </p:txBody>
      </p:sp>
      <p:pic>
        <p:nvPicPr>
          <p:cNvPr id="3074" name="Picture 2" descr="C:\Users\Marcela\AppData\Local\Microsoft\Windows\Temporary Internet Files\Content.IE5\KD28546O\MP900144254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855" y="3638493"/>
            <a:ext cx="4258994" cy="2796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Marcela\AppData\Local\Microsoft\Windows\Temporary Internet Files\Content.IE5\FVEIYRCZ\MP900202227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3773" y="1007008"/>
            <a:ext cx="3947228" cy="2631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4050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60648"/>
            <a:ext cx="8331403" cy="244827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dirty="0"/>
              <a:t>Listnaté lesy tvořily ve střední Evropě do poloviny 18. století převážnou část. Od počátku 18. století však roste potřeba dříví a </a:t>
            </a:r>
            <a:r>
              <a:rPr lang="cs-CZ" dirty="0" smtClean="0"/>
              <a:t>postupně začínají </a:t>
            </a:r>
            <a:r>
              <a:rPr lang="cs-CZ" dirty="0"/>
              <a:t>vznikat první jehličnaté monokultury a důležitost listnatých lesů se dostává do pozadí. </a:t>
            </a:r>
          </a:p>
          <a:p>
            <a:endParaRPr lang="cs-CZ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0057" y="2989136"/>
            <a:ext cx="4772512" cy="3579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277982" y="3009113"/>
            <a:ext cx="393397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/>
              <a:t>T</a:t>
            </a:r>
            <a:r>
              <a:rPr lang="cs-CZ" sz="3200" dirty="0" smtClean="0"/>
              <a:t>o </a:t>
            </a:r>
            <a:r>
              <a:rPr lang="cs-CZ" sz="3200" dirty="0"/>
              <a:t>souvisí i s vývojem zemědělství a chovu </a:t>
            </a:r>
            <a:r>
              <a:rPr lang="cs-CZ" sz="3200" dirty="0" smtClean="0"/>
              <a:t>dobytka. Dochází </a:t>
            </a:r>
          </a:p>
          <a:p>
            <a:r>
              <a:rPr lang="cs-CZ" sz="3200" dirty="0" smtClean="0"/>
              <a:t>k </a:t>
            </a:r>
            <a:r>
              <a:rPr lang="cs-CZ" sz="3200" dirty="0"/>
              <a:t>omezení pastvy </a:t>
            </a:r>
            <a:endParaRPr lang="cs-CZ" sz="3200" dirty="0" smtClean="0"/>
          </a:p>
          <a:p>
            <a:r>
              <a:rPr lang="cs-CZ" sz="3200" dirty="0" smtClean="0"/>
              <a:t>v </a:t>
            </a:r>
            <a:r>
              <a:rPr lang="cs-CZ" sz="3200" dirty="0"/>
              <a:t>listnatých lesích </a:t>
            </a:r>
            <a:endParaRPr lang="cs-CZ" sz="3200" dirty="0" smtClean="0"/>
          </a:p>
          <a:p>
            <a:r>
              <a:rPr lang="cs-CZ" sz="3200" dirty="0" smtClean="0"/>
              <a:t>a ustájení </a:t>
            </a:r>
            <a:r>
              <a:rPr lang="cs-CZ" sz="3200" dirty="0"/>
              <a:t>zvířat ve </a:t>
            </a:r>
            <a:endParaRPr lang="cs-CZ" sz="3200" dirty="0" smtClean="0"/>
          </a:p>
          <a:p>
            <a:r>
              <a:rPr lang="cs-CZ" sz="3200" dirty="0" smtClean="0"/>
              <a:t>stájích </a:t>
            </a:r>
            <a:r>
              <a:rPr lang="cs-CZ" sz="3200" dirty="0"/>
              <a:t>a chlévech.</a:t>
            </a:r>
          </a:p>
        </p:txBody>
      </p:sp>
    </p:spTree>
    <p:extLst>
      <p:ext uri="{BB962C8B-B14F-4D97-AF65-F5344CB8AC3E}">
        <p14:creationId xmlns:p14="http://schemas.microsoft.com/office/powerpoint/2010/main" val="3320902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12241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Typickou </a:t>
            </a:r>
            <a:r>
              <a:rPr lang="cs-CZ" dirty="0"/>
              <a:t>skladbu středověkých lesů ve střední Evropě zahrnují </a:t>
            </a:r>
            <a:r>
              <a:rPr lang="cs-CZ" b="1" dirty="0"/>
              <a:t>dub </a:t>
            </a:r>
            <a:r>
              <a:rPr lang="cs-CZ" b="1" dirty="0" smtClean="0"/>
              <a:t>letní</a:t>
            </a:r>
            <a:r>
              <a:rPr lang="cs-CZ" dirty="0" smtClean="0"/>
              <a:t>, </a:t>
            </a:r>
            <a:r>
              <a:rPr lang="cs-CZ" b="1" dirty="0" smtClean="0"/>
              <a:t>jasan,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880827"/>
            <a:ext cx="2868665" cy="4606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5345" y="1880827"/>
            <a:ext cx="3521869" cy="4517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3388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530816"/>
            <a:ext cx="3768338" cy="50244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072564" y="647589"/>
            <a:ext cx="18722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/>
              <a:t>jilm, habr, </a:t>
            </a:r>
            <a:endParaRPr lang="cs-CZ" sz="3200" dirty="0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979" y="1530816"/>
            <a:ext cx="3212550" cy="49852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2752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012" y="1052736"/>
            <a:ext cx="3475743" cy="5028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772816"/>
            <a:ext cx="3104797" cy="3886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259632" y="332656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200" dirty="0"/>
              <a:t>l</a:t>
            </a:r>
            <a:r>
              <a:rPr lang="cs-CZ" sz="3200" dirty="0" smtClean="0"/>
              <a:t>ípa, javor, 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792392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007" y="1339193"/>
            <a:ext cx="3682990" cy="491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1115616" y="642453"/>
            <a:ext cx="23762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/>
              <a:t>t</a:t>
            </a:r>
            <a:r>
              <a:rPr lang="cs-CZ" sz="2800" dirty="0" smtClean="0"/>
              <a:t>opol</a:t>
            </a:r>
            <a:r>
              <a:rPr lang="cs-CZ" dirty="0" smtClean="0"/>
              <a:t>, </a:t>
            </a:r>
            <a:r>
              <a:rPr lang="cs-CZ" sz="2800" dirty="0" smtClean="0"/>
              <a:t>vrba</a:t>
            </a:r>
            <a:r>
              <a:rPr lang="cs-CZ" dirty="0" smtClean="0"/>
              <a:t>, </a:t>
            </a:r>
            <a:endParaRPr lang="cs-CZ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0659" y="644801"/>
            <a:ext cx="3330079" cy="5501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5596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6272" y="518327"/>
            <a:ext cx="2837935" cy="4649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6316" y="518327"/>
            <a:ext cx="2828132" cy="45661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373234" y="461865"/>
            <a:ext cx="19543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/>
              <a:t>olše a </a:t>
            </a:r>
            <a:r>
              <a:rPr lang="cs-CZ" sz="3200" dirty="0"/>
              <a:t>buk </a:t>
            </a:r>
          </a:p>
        </p:txBody>
      </p:sp>
      <p:sp>
        <p:nvSpPr>
          <p:cNvPr id="8" name="Obdélník 7"/>
          <p:cNvSpPr/>
          <p:nvPr/>
        </p:nvSpPr>
        <p:spPr>
          <a:xfrm>
            <a:off x="323528" y="5415200"/>
            <a:ext cx="82809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/>
              <a:t>V současné době jsou tedy listnaté lesy na území ČR spíše raritou</a:t>
            </a:r>
            <a:r>
              <a:rPr lang="cs-CZ" sz="3200" dirty="0" smtClean="0"/>
              <a:t>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661235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690864" cy="114300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Pojmenuj obyvatele lesa</a:t>
            </a:r>
            <a:endParaRPr lang="cs-CZ" sz="3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564" y="2182573"/>
            <a:ext cx="2597234" cy="1233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0735" y="1747476"/>
            <a:ext cx="2081808" cy="1561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190838"/>
            <a:ext cx="1862336" cy="1647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7411" y="2767616"/>
            <a:ext cx="1800023" cy="1549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6179" y="4196643"/>
            <a:ext cx="1522472" cy="2338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8496" y="4097970"/>
            <a:ext cx="1471626" cy="2176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932" y="5014703"/>
            <a:ext cx="2294971" cy="15634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7361" y="608533"/>
            <a:ext cx="1895872" cy="14219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Zaoblený obdélník 12"/>
          <p:cNvSpPr/>
          <p:nvPr/>
        </p:nvSpPr>
        <p:spPr>
          <a:xfrm>
            <a:off x="3756324" y="1181689"/>
            <a:ext cx="1800200" cy="59274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JELEN LESNÍ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2975095" y="3598091"/>
            <a:ext cx="2031428" cy="59274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VEVERKA OBECNÁ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0" y="5850695"/>
            <a:ext cx="1800200" cy="59274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JEZEVEC LESNÍ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4607872" y="6147068"/>
            <a:ext cx="1800200" cy="59274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KÁNĚ LESNÍ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7168656" y="4368086"/>
            <a:ext cx="1800200" cy="59274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LIŠKA OBECNÁ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6" name="Zaoblený obdélník 25"/>
          <p:cNvSpPr/>
          <p:nvPr/>
        </p:nvSpPr>
        <p:spPr>
          <a:xfrm>
            <a:off x="6948264" y="2174869"/>
            <a:ext cx="1800200" cy="59274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ZAJÍC POLNÍ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7279938" y="74642"/>
            <a:ext cx="1800200" cy="59274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SOJKA OBECNÁ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666302" y="1589826"/>
            <a:ext cx="1800200" cy="59274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SRNEC LESNÍ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9788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dirty="0" smtClean="0"/>
              <a:t>Použité zdroje: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628800"/>
            <a:ext cx="8229600" cy="504056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1800" dirty="0" smtClean="0"/>
              <a:t>http</a:t>
            </a:r>
            <a:r>
              <a:rPr lang="cs-CZ" sz="1800" dirty="0"/>
              <a:t>://cs.wikipedia.org/wiki/Sm%C3%AD%C5%A1en%C3%BD_les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http://cs.wikipedia.org/wiki/Soubor:Wood_Jizera_Mountains.JPG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http://cs.wikipedia.org/wiki/Soubor:Illustration_Quercus_robur0.jpg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http://commons.wikimedia.org/wiki/File:Fraxinus_angustifolia_A.JPG?uselang=cs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http://cs.wikipedia.org/wiki/Soubor:Illustration_Ulmus_carpinifolia0.jpg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http://commons.wikimedia.org/wiki/File:Hornbeam_Barnet_Gate_Wood_3.JPG?uselang=cs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http://cs.wikipedia.org/wiki/Soubor:Tilia_x_vulgaris_parklind.jpg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http://commons.wikimedia.org/wiki/File:Populus_alba5.jpg?uselang=cs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http://cs.wikipedia.org/wiki/Soubor:Illustration_Salix_alba0.jpg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http://commons.wikimedia.org/wiki/File:Illustration_Alnus_glutinosa0.jpg?uselang=cs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http://cs.wikipedia.org/wiki/Listnat%C3%BD_les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http://commons.wikimedia.org/wiki/File:Sarny-rezerwatBia%C5%82owie%C5%BCa.jpg?uselang=cs</a:t>
            </a:r>
          </a:p>
          <a:p>
            <a:pPr>
              <a:buFont typeface="Wingdings" pitchFamily="2" charset="2"/>
              <a:buChar char="v"/>
            </a:pPr>
            <a:endParaRPr lang="cs-CZ" sz="1800" dirty="0" smtClean="0"/>
          </a:p>
          <a:p>
            <a:pPr>
              <a:buFont typeface="Wingdings" pitchFamily="2" charset="2"/>
              <a:buChar char="v"/>
            </a:pPr>
            <a:endParaRPr lang="cs-CZ" sz="18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173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11560" y="908720"/>
            <a:ext cx="763284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http</a:t>
            </a:r>
            <a:r>
              <a:rPr lang="cs-CZ" dirty="0"/>
              <a:t>://commons.wikimedia.org/wiki/File:Rothirsch.jpg?uselang=cs</a:t>
            </a:r>
          </a:p>
          <a:p>
            <a:pPr>
              <a:buFont typeface="Wingdings" pitchFamily="2" charset="2"/>
              <a:buChar char="v"/>
            </a:pPr>
            <a:r>
              <a:rPr lang="cs-CZ" dirty="0"/>
              <a:t>http://commons.wikimedia.org/wiki/File:Kekstas.jpeg?uselang=cs</a:t>
            </a:r>
          </a:p>
          <a:p>
            <a:pPr>
              <a:buFont typeface="Wingdings" pitchFamily="2" charset="2"/>
              <a:buChar char="v"/>
            </a:pPr>
            <a:r>
              <a:rPr lang="cs-CZ" dirty="0"/>
              <a:t>http://commons.wikimedia.org/wiki/File:Feldhase_Schiermonnikoog.JPG?uselang=cs</a:t>
            </a:r>
          </a:p>
          <a:p>
            <a:pPr>
              <a:buFont typeface="Wingdings" pitchFamily="2" charset="2"/>
              <a:buChar char="v"/>
            </a:pPr>
            <a:r>
              <a:rPr lang="cs-CZ" dirty="0"/>
              <a:t>http://commons.wikimedia.org/wiki/File:Brehms_Het_Leven_der_Dieren_Zoogdieren_Orde_4_Das_(Melus_taxus).jpg?uselang=cs</a:t>
            </a:r>
          </a:p>
          <a:p>
            <a:pPr>
              <a:buFont typeface="Wingdings" pitchFamily="2" charset="2"/>
              <a:buChar char="v"/>
            </a:pPr>
            <a:r>
              <a:rPr lang="cs-CZ" dirty="0"/>
              <a:t>http://cs.wikipedia.org/wiki/Soubor:Kurre5.jpg</a:t>
            </a:r>
          </a:p>
          <a:p>
            <a:pPr>
              <a:buFont typeface="Wingdings" pitchFamily="2" charset="2"/>
              <a:buChar char="v"/>
            </a:pPr>
            <a:r>
              <a:rPr lang="cs-CZ" dirty="0"/>
              <a:t>http://commons.wikimedia.org/wiki/File:Poster_Buteo_buteo.jpg?uselang=cs</a:t>
            </a:r>
          </a:p>
          <a:p>
            <a:pPr>
              <a:buFont typeface="Wingdings" pitchFamily="2" charset="2"/>
              <a:buChar char="v"/>
            </a:pPr>
            <a:r>
              <a:rPr lang="cs-CZ" dirty="0"/>
              <a:t>http://cs.wikipedia.org/wiki/Soubor:Vulpes_vulpes_standing_in_snow.jpg</a:t>
            </a:r>
          </a:p>
          <a:p>
            <a:pPr>
              <a:buFont typeface="Wingdings" pitchFamily="2" charset="2"/>
              <a:buChar char="v"/>
            </a:pPr>
            <a:r>
              <a:rPr lang="cs-CZ" dirty="0"/>
              <a:t>http://cs.wikipedia.org/wiki/Soubor:Illustration_Fagus_sylvatica0.jpg</a:t>
            </a:r>
          </a:p>
          <a:p>
            <a:pPr>
              <a:buFont typeface="Wingdings" pitchFamily="2" charset="2"/>
              <a:buChar char="v"/>
            </a:pPr>
            <a:endParaRPr lang="cs-CZ" dirty="0" smtClean="0"/>
          </a:p>
          <a:p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vlastní </a:t>
            </a:r>
            <a:r>
              <a:rPr lang="cs-CZ" dirty="0"/>
              <a:t>fotografie</a:t>
            </a:r>
          </a:p>
          <a:p>
            <a:pPr>
              <a:buFont typeface="Wingdings" pitchFamily="2" charset="2"/>
              <a:buChar char="v"/>
            </a:pPr>
            <a:r>
              <a:rPr lang="cs-CZ" dirty="0"/>
              <a:t>ostatní obrázky jsou z galerie Office </a:t>
            </a:r>
            <a:endParaRPr lang="cs-CZ" dirty="0" smtClean="0"/>
          </a:p>
          <a:p>
            <a:pPr>
              <a:buFont typeface="Wingdings" pitchFamily="2" charset="2"/>
              <a:buChar char="v"/>
            </a:pPr>
            <a:endParaRPr lang="cs-CZ" dirty="0"/>
          </a:p>
          <a:p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/>
              <a:t>[cit. </a:t>
            </a:r>
            <a:r>
              <a:rPr lang="cs-CZ" dirty="0" smtClean="0"/>
              <a:t>2012-09-11].</a:t>
            </a:r>
            <a:endParaRPr lang="cs-CZ" dirty="0"/>
          </a:p>
          <a:p>
            <a:pPr>
              <a:buFont typeface="Wingdings" pitchFamily="2" charset="2"/>
              <a:buChar char="v"/>
            </a:pPr>
            <a:endParaRPr lang="cs-CZ" dirty="0" smtClean="0">
              <a:solidFill>
                <a:schemeClr val="accent3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9956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</TotalTime>
  <Words>380</Words>
  <Application>Microsoft Office PowerPoint</Application>
  <PresentationFormat>Předvádění na obrazovce (4:3)</PresentationFormat>
  <Paragraphs>80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Pojmenuj obyvatele lesa</vt:lpstr>
      <vt:lpstr>Použité zdroje: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Marcela</dc:creator>
  <cp:lastModifiedBy>Učitel</cp:lastModifiedBy>
  <cp:revision>23</cp:revision>
  <dcterms:created xsi:type="dcterms:W3CDTF">2012-08-20T19:24:43Z</dcterms:created>
  <dcterms:modified xsi:type="dcterms:W3CDTF">2013-01-16T07:59:23Z</dcterms:modified>
</cp:coreProperties>
</file>