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63" r:id="rId5"/>
    <p:sldId id="265" r:id="rId6"/>
    <p:sldId id="260" r:id="rId7"/>
    <p:sldId id="266" r:id="rId8"/>
    <p:sldId id="257" r:id="rId9"/>
    <p:sldId id="259" r:id="rId10"/>
    <p:sldId id="267" r:id="rId11"/>
    <p:sldId id="262" r:id="rId12"/>
    <p:sldId id="268" r:id="rId13"/>
    <p:sldId id="261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B7953"/>
    <a:srgbClr val="C2CF45"/>
    <a:srgbClr val="AFD143"/>
    <a:srgbClr val="C7D1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60"/>
  </p:normalViewPr>
  <p:slideViewPr>
    <p:cSldViewPr>
      <p:cViewPr varScale="1">
        <p:scale>
          <a:sx n="69" d="100"/>
          <a:sy n="69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2500">
              <a:srgbClr val="CBD35F"/>
            </a:gs>
            <a:gs pos="47000">
              <a:srgbClr val="D9D886"/>
            </a:gs>
            <a:gs pos="0">
              <a:srgbClr val="E6DCAC"/>
            </a:gs>
            <a:gs pos="77000">
              <a:srgbClr val="C7D143"/>
            </a:gs>
            <a:gs pos="100000">
              <a:srgbClr val="9B795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7138227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VY_32_INOVACE_17_EKOSYSTÉMY_STEP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539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77429662"/>
              </p:ext>
            </p:extLst>
          </p:nvPr>
        </p:nvGraphicFramePr>
        <p:xfrm>
          <a:off x="1431335" y="1628800"/>
          <a:ext cx="6281329" cy="453068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step a seznámení s jejími formami  a živočichy.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Popíše život stepi a zařadí ji do podnebného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pásma.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Step, celina, pampa,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prérie, sajga, karakal, bizon, vidloroh, kojot, psoun,  mara, pudu, nandu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 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77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62964"/>
            <a:ext cx="835292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Step</a:t>
            </a:r>
            <a:r>
              <a:rPr lang="cs-CZ" sz="2800" dirty="0"/>
              <a:t> je označení pro travnaté oblasti mírného pásu. </a:t>
            </a:r>
            <a:r>
              <a:rPr lang="cs-CZ" sz="2800" dirty="0" smtClean="0"/>
              <a:t>Zdejší </a:t>
            </a:r>
            <a:r>
              <a:rPr lang="cs-CZ" sz="2800" dirty="0"/>
              <a:t>klima se vyznačuje horkými léty a chladnými zimami. Celoročně je zde nedostatek srážek pro růst dřevin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67544" y="2893586"/>
            <a:ext cx="223224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Vegetační období netrvá déle než čtyři měsíce. Stepní půdy bývají velmi </a:t>
            </a:r>
            <a:r>
              <a:rPr lang="cs-CZ" sz="2800" dirty="0" smtClean="0"/>
              <a:t>úrodné.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010" y="2308012"/>
            <a:ext cx="5081053" cy="3810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779" y="2564904"/>
            <a:ext cx="5034136" cy="3775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476672"/>
            <a:ext cx="835292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Východoevropské stepi</a:t>
            </a:r>
          </a:p>
          <a:p>
            <a:r>
              <a:rPr lang="cs-CZ" sz="2800" dirty="0"/>
              <a:t>Období vegetačního klidu je zde v zimě a v létě. Období vegetačního rozkvětu na jaře a na podzim. Léto bývá velmi suché a mnohé organismy ho přečkávají v klidových stádiích .</a:t>
            </a:r>
          </a:p>
        </p:txBody>
      </p:sp>
    </p:spTree>
    <p:extLst>
      <p:ext uri="{BB962C8B-B14F-4D97-AF65-F5344CB8AC3E}">
        <p14:creationId xmlns:p14="http://schemas.microsoft.com/office/powerpoint/2010/main" val="290671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0" y="587802"/>
            <a:ext cx="3635896" cy="593754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dirty="0"/>
              <a:t>Zaujímají značné plochy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 </a:t>
            </a:r>
            <a:r>
              <a:rPr lang="cs-CZ" sz="2800" dirty="0"/>
              <a:t>Kazachstánu a sahají až do Mongolska. Zdejší klima je extrémně kontinentální a období vegetačního klidu zde panuje od září až do května. V zimě sněhová pokrývka může chybět a tak je půda na jaře suchá a k vegetačnímu rozvoji dochází až v pozdním létě. </a:t>
            </a:r>
          </a:p>
          <a:p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21" y="1556792"/>
            <a:ext cx="4727020" cy="3453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68974" y="409902"/>
            <a:ext cx="41297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Středoasijské stepi (</a:t>
            </a:r>
            <a:r>
              <a:rPr lang="cs-CZ" sz="2800" b="1" dirty="0" smtClean="0"/>
              <a:t>celiny)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0039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1754" y="476672"/>
            <a:ext cx="3816424" cy="5895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Severoamerické stepi (prérie)</a:t>
            </a:r>
          </a:p>
          <a:p>
            <a:pPr marL="0" indent="0">
              <a:buNone/>
            </a:pPr>
            <a:r>
              <a:rPr lang="cs-CZ" sz="2800" dirty="0" smtClean="0"/>
              <a:t>Průměrné roční úhrny srážek se pohybují od 500 mm až k 1000 mm. Teplot zde ubývá od jihu k severu a srážek ubývá od východu k západu. To způsobilo zákonité rozčlenění severoamerických stepí na čtyři pásy probíhající severojižním směrem.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0289" y="476672"/>
            <a:ext cx="4349155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211960" y="4177823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/>
              <a:t>Od východu k západu se zde vyskytují: lesostep, dlouhostébelnatá prérie, smíšená prérie a krátkostébelnatá prérie. </a:t>
            </a:r>
          </a:p>
        </p:txBody>
      </p:sp>
    </p:spTree>
    <p:extLst>
      <p:ext uri="{BB962C8B-B14F-4D97-AF65-F5344CB8AC3E}">
        <p14:creationId xmlns:p14="http://schemas.microsoft.com/office/powerpoint/2010/main" val="2472028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34563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Jihoamerické stepi (pampy)</a:t>
            </a:r>
          </a:p>
          <a:p>
            <a:pPr marL="0" indent="0">
              <a:buNone/>
            </a:pPr>
            <a:r>
              <a:rPr lang="cs-CZ" sz="2800" dirty="0"/>
              <a:t>Pampa se rozkládá ve východní Argentině. V porovnání se stepmi severní polokoule zde panují příznivější klimatické podmínky. V zimě se zde prakticky nevyskytují mrazy. Srážky jsou rovněž relativně vysoké 800-1000 mm. </a:t>
            </a:r>
          </a:p>
          <a:p>
            <a:endParaRPr lang="cs-CZ" sz="28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51948"/>
            <a:ext cx="5178078" cy="3881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1094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93126"/>
            <a:ext cx="5883074" cy="4416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985518"/>
            <a:ext cx="2736303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Stepní fauna</a:t>
            </a:r>
          </a:p>
          <a:p>
            <a:r>
              <a:rPr lang="cs-CZ" sz="2800" dirty="0"/>
              <a:t>Významnou skupinu představují dobře pohybliví kopytníci. Další skupinu tvoří drobní hlodavci. Poslední skupinu tvoří šelmy a draví ptáci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27256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4238" y="782519"/>
            <a:ext cx="8229600" cy="16435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 </a:t>
            </a:r>
            <a:r>
              <a:rPr lang="cs-CZ" sz="2800" dirty="0"/>
              <a:t>býložravců zde žije </a:t>
            </a:r>
            <a:r>
              <a:rPr lang="cs-CZ" sz="2800" b="1" dirty="0"/>
              <a:t>sajga tatarská</a:t>
            </a:r>
            <a:r>
              <a:rPr lang="cs-CZ" sz="2800" dirty="0"/>
              <a:t>, osel kulan,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 </a:t>
            </a:r>
            <a:r>
              <a:rPr lang="cs-CZ" sz="2800" dirty="0"/>
              <a:t>minulosti </a:t>
            </a:r>
            <a:r>
              <a:rPr lang="cs-CZ" sz="2800" b="1" dirty="0"/>
              <a:t>kůň Przewalského</a:t>
            </a:r>
            <a:r>
              <a:rPr lang="cs-CZ" sz="2800" dirty="0"/>
              <a:t>; dále </a:t>
            </a:r>
            <a:r>
              <a:rPr lang="cs-CZ" sz="2800" dirty="0" smtClean="0"/>
              <a:t>sysel</a:t>
            </a:r>
            <a:r>
              <a:rPr lang="cs-CZ" sz="2800" dirty="0"/>
              <a:t>, </a:t>
            </a:r>
            <a:r>
              <a:rPr lang="cs-CZ" sz="2800" dirty="0" smtClean="0"/>
              <a:t>křeček</a:t>
            </a:r>
            <a:r>
              <a:rPr lang="cs-CZ" sz="2800" dirty="0"/>
              <a:t>,</a:t>
            </a:r>
            <a:r>
              <a:rPr lang="cs-CZ" sz="2800" dirty="0" smtClean="0"/>
              <a:t> </a:t>
            </a:r>
            <a:r>
              <a:rPr lang="cs-CZ" sz="2800" dirty="0"/>
              <a:t>zajíc, krtek, vlk, </a:t>
            </a:r>
            <a:r>
              <a:rPr lang="cs-CZ" sz="2800" b="1" dirty="0"/>
              <a:t>kočka </a:t>
            </a:r>
            <a:r>
              <a:rPr lang="cs-CZ" sz="2800" b="1" dirty="0" smtClean="0"/>
              <a:t>stepní, rys </a:t>
            </a:r>
            <a:r>
              <a:rPr lang="cs-CZ" sz="2800" b="1" dirty="0"/>
              <a:t>karakal</a:t>
            </a:r>
            <a:r>
              <a:rPr lang="cs-CZ" sz="2800" dirty="0"/>
              <a:t>, 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52" y="3097278"/>
            <a:ext cx="2049016" cy="3165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276098"/>
            <a:ext cx="24620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Eurasijské stepi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479" y="2029981"/>
            <a:ext cx="2902600" cy="217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724" y="4445598"/>
            <a:ext cx="3078355" cy="216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3099519"/>
            <a:ext cx="2549649" cy="3122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858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83" y="2708596"/>
            <a:ext cx="2307807" cy="2564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61706" y="631776"/>
            <a:ext cx="47818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orel stepní, sup</a:t>
            </a:r>
            <a:r>
              <a:rPr lang="cs-CZ" sz="2800" dirty="0"/>
              <a:t>, bažant a</a:t>
            </a:r>
            <a:r>
              <a:rPr lang="cs-CZ" sz="2800" b="1" dirty="0"/>
              <a:t> jeřáb</a:t>
            </a:r>
            <a:r>
              <a:rPr lang="cs-CZ" sz="2800" dirty="0"/>
              <a:t>.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762" y="1892920"/>
            <a:ext cx="2381250" cy="347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92896"/>
            <a:ext cx="3220814" cy="2996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857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5"/>
            <a:ext cx="8229600" cy="2592288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/>
              <a:t>Severoamerické prérie</a:t>
            </a:r>
          </a:p>
          <a:p>
            <a:pPr marL="0" indent="0">
              <a:buNone/>
            </a:pPr>
            <a:r>
              <a:rPr lang="cs-CZ" sz="2800" dirty="0"/>
              <a:t>V minulosti zde žila ohromné stáda </a:t>
            </a:r>
            <a:r>
              <a:rPr lang="cs-CZ" sz="2800" b="1" dirty="0"/>
              <a:t>bizonů</a:t>
            </a:r>
            <a:r>
              <a:rPr lang="cs-CZ" sz="2800" dirty="0"/>
              <a:t>, dnes přežívají v rezervacích. Dále je pro toto prostředí typický </a:t>
            </a:r>
            <a:r>
              <a:rPr lang="cs-CZ" sz="2800" b="1" dirty="0"/>
              <a:t>vidloroh americký, </a:t>
            </a:r>
            <a:endParaRPr lang="cs-CZ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2876513"/>
            <a:ext cx="4272608" cy="2787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76513"/>
            <a:ext cx="4224334" cy="2835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13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16" y="1704570"/>
            <a:ext cx="3312368" cy="443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620688"/>
            <a:ext cx="727280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kojot prériový, psoun prériový, </a:t>
            </a:r>
            <a:r>
              <a:rPr lang="cs-CZ" sz="2800" dirty="0" smtClean="0"/>
              <a:t>tetřívek prérijní </a:t>
            </a:r>
            <a:r>
              <a:rPr lang="cs-CZ" sz="2800" dirty="0"/>
              <a:t>a sova </a:t>
            </a:r>
            <a:r>
              <a:rPr lang="cs-CZ" sz="2800" dirty="0" smtClean="0"/>
              <a:t>zemní.</a:t>
            </a:r>
            <a:endParaRPr lang="cs-CZ" sz="2800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980" y="2204864"/>
            <a:ext cx="4098032" cy="3073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1281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39552" y="332656"/>
            <a:ext cx="813690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Jihoamerické </a:t>
            </a:r>
            <a:r>
              <a:rPr lang="cs-CZ" sz="2800" b="1" dirty="0"/>
              <a:t>pampy</a:t>
            </a:r>
          </a:p>
          <a:p>
            <a:r>
              <a:rPr lang="cs-CZ" sz="2800" dirty="0"/>
              <a:t>Žijí zde </a:t>
            </a:r>
            <a:r>
              <a:rPr lang="cs-CZ" sz="2800" b="1" dirty="0"/>
              <a:t>mara </a:t>
            </a:r>
            <a:r>
              <a:rPr lang="cs-CZ" sz="2800" b="1" dirty="0" smtClean="0"/>
              <a:t>stepní, pudu jižní, </a:t>
            </a:r>
            <a:r>
              <a:rPr lang="cs-CZ" sz="2800" b="1" dirty="0"/>
              <a:t>nandu pampový, </a:t>
            </a:r>
            <a:r>
              <a:rPr lang="cs-CZ" sz="2800" dirty="0"/>
              <a:t>nandu stepní a </a:t>
            </a:r>
            <a:r>
              <a:rPr lang="cs-CZ" sz="2800" b="1" dirty="0"/>
              <a:t>lama guanako</a:t>
            </a:r>
            <a:r>
              <a:rPr lang="cs-CZ" sz="2800" dirty="0"/>
              <a:t>.</a:t>
            </a:r>
          </a:p>
          <a:p>
            <a:endParaRPr lang="cs-CZ" sz="28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590" y="1977667"/>
            <a:ext cx="2607185" cy="1955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762" y="1782247"/>
            <a:ext cx="2248649" cy="2841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3331" y="1766058"/>
            <a:ext cx="21431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77072"/>
            <a:ext cx="2439071" cy="2443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6951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268760"/>
            <a:ext cx="8229600" cy="5472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://cs.wikipedia.org/wiki/Step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http://commons.wikimedia.org/wiki/File:Puszta1.JPG?uselang=cs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http://commons.wikimedia.org/wiki/File:Puszta.jpg?uselang=cs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http://commons.wikimedia.org/wiki/File:Barabinsk_steppe.jpg?uselang=cs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http://commons.wikimedia.org/wiki/File:Abakan16.jpg?uselang=cs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http://commons.wikimedia.org/wiki/File:Step.JPG?uselang=cs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http://commons.wikimedia.org/wiki/File:Steppenvegetation_in_der_Walachei.JPG?uselang=cs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http://cs.wikipedia.org/wiki/Soubor:Saiga.jpg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http://commons.wikimedia.org/wiki/File:Przewalskifohlen1.jpg?uselang=cs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http://cs.wikipedia.org/wiki/Soubor:Manul1a.jpg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http://cs.wikipedia.org/wiki/Soubor:Caracal.jpg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http://commons.wikimedia.org/wiki/File:Eagle_1.jpg?uselang=cs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http://commons.wikimedia.org/wiki/File:Grus_japonensis_Furen_lake.jpg?uselang=cs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http://commons.wikimedia.org/wiki/File:RupellsGriffonVultureImage.jpg?uselang=cs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60066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797877"/>
            <a:ext cx="813690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http</a:t>
            </a:r>
            <a:r>
              <a:rPr lang="cs-CZ" dirty="0"/>
              <a:t>://commons.wikimedia.org/wiki/File:Japanese_Red_Crowned_Crane_Image_010.jpg?uselang=cs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http://cs.wikipedia.org/wiki/Soubor:American_bison_k5680-1.jpg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http://cs.wikipedia.org/wiki/Soubor:Gabelbock_fws_1b.jpg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http://cs.wikipedia.org/wiki/Soubor:Coyote_in_Grand_Teton_NP-NPS.jpg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http://commons.wikimedia.org/wiki/File:Black-tailed_prairie_dogs,_Hershey_PA.jpg?uselang=cs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http://cs.wikipedia.org/wiki/Soubor:Two_Dolichotis_patagonum_hamburg.JPG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http://cs.wikipedia.org/wiki/Soubor:Bristol.zoo.southern.pudu.arp.jpg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http://commons.wikimedia.org/wiki/File:Amneville_Nandou_27082010_3.jpg?uselang=cs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http://commons.wikimedia.org/wiki/File:Guanaco_09.24.jpg?uselang=cs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2012-09-18].</a:t>
            </a: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6558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551</Words>
  <Application>Microsoft Office PowerPoint</Application>
  <PresentationFormat>Předvádění na obrazovce (4:3)</PresentationFormat>
  <Paragraphs>77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23</cp:revision>
  <dcterms:created xsi:type="dcterms:W3CDTF">2012-08-20T19:24:43Z</dcterms:created>
  <dcterms:modified xsi:type="dcterms:W3CDTF">2013-01-12T22:56:11Z</dcterms:modified>
</cp:coreProperties>
</file>