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57" r:id="rId4"/>
    <p:sldId id="258" r:id="rId5"/>
    <p:sldId id="259" r:id="rId6"/>
    <p:sldId id="261" r:id="rId7"/>
    <p:sldId id="260" r:id="rId8"/>
    <p:sldId id="256" r:id="rId9"/>
    <p:sldId id="263" r:id="rId10"/>
    <p:sldId id="262" r:id="rId11"/>
    <p:sldId id="264" r:id="rId12"/>
    <p:sldId id="266" r:id="rId13"/>
    <p:sldId id="265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2480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0295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2635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1465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2168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2552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74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7307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2960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2827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0409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6000">
              <a:schemeClr val="accent3">
                <a:lumMod val="60000"/>
                <a:lumOff val="40000"/>
              </a:schemeClr>
            </a:gs>
            <a:gs pos="10000">
              <a:schemeClr val="accent2">
                <a:lumMod val="60000"/>
                <a:lumOff val="40000"/>
              </a:schemeClr>
            </a:gs>
            <a:gs pos="39000">
              <a:schemeClr val="accent3">
                <a:lumMod val="60000"/>
                <a:lumOff val="40000"/>
              </a:schemeClr>
            </a:gs>
            <a:gs pos="84000">
              <a:schemeClr val="accent2">
                <a:lumMod val="75000"/>
              </a:schemeClr>
            </a:gs>
          </a:gsLst>
          <a:path path="circle">
            <a:fillToRect r="100000" b="100000"/>
          </a:path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3F1E41-664B-424E-8068-E35DCB5B82F0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7944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7" Type="http://schemas.openxmlformats.org/officeDocument/2006/relationships/image" Target="../media/image16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.jpeg"/><Relationship Id="rId4" Type="http://schemas.openxmlformats.org/officeDocument/2006/relationships/image" Target="../media/image3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jpeg"/><Relationship Id="rId5" Type="http://schemas.openxmlformats.org/officeDocument/2006/relationships/image" Target="../media/image37.jpeg"/><Relationship Id="rId4" Type="http://schemas.openxmlformats.org/officeDocument/2006/relationships/image" Target="../media/image3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2.jpeg"/><Relationship Id="rId4" Type="http://schemas.openxmlformats.org/officeDocument/2006/relationships/image" Target="../media/image4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7.png"/><Relationship Id="rId5" Type="http://schemas.openxmlformats.org/officeDocument/2006/relationships/image" Target="../media/image46.png"/><Relationship Id="rId4" Type="http://schemas.openxmlformats.org/officeDocument/2006/relationships/image" Target="../media/image4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1.png"/><Relationship Id="rId4" Type="http://schemas.openxmlformats.org/officeDocument/2006/relationships/image" Target="../media/image50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45066300"/>
              </p:ext>
            </p:extLst>
          </p:nvPr>
        </p:nvGraphicFramePr>
        <p:xfrm>
          <a:off x="1259632" y="2636912"/>
          <a:ext cx="6400799" cy="3117576"/>
        </p:xfrm>
        <a:graphic>
          <a:graphicData uri="http://schemas.openxmlformats.org/drawingml/2006/table">
            <a:tbl>
              <a:tblPr/>
              <a:tblGrid>
                <a:gridCol w="1187146"/>
                <a:gridCol w="5213653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VY_32_INOVACE_03_EKOSYSTÉMY_U</a:t>
                      </a:r>
                      <a:r>
                        <a:rPr lang="cs-CZ" sz="13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LIDSKÝCH OBYDLÍ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42506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864815846"/>
              </p:ext>
            </p:extLst>
          </p:nvPr>
        </p:nvGraphicFramePr>
        <p:xfrm>
          <a:off x="1431335" y="1628800"/>
          <a:ext cx="6281329" cy="4530684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57864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vede poznávání rostlin a živočichů, které se vyskytují v blízkosti lidských obydlí.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Čeština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Pojmenuje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 známé rostliny a živočichy v souvislosti s vlastními zkušenostmi.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Dřeviny, byliny, okrasné květiny, domácí a hospodářská zvířata, hmyz, ptáci, škůdci.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Kombinace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99857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404664"/>
            <a:ext cx="8229600" cy="362395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Kolem lidských obydlí nalezneme pestré společenstvo rostlin a živočichů. Lidé si k nim soustřeďují:</a:t>
            </a:r>
          </a:p>
          <a:p>
            <a:r>
              <a:rPr lang="cs-CZ" dirty="0" smtClean="0"/>
              <a:t>hospodářské plodiny </a:t>
            </a:r>
          </a:p>
          <a:p>
            <a:r>
              <a:rPr lang="cs-CZ" dirty="0"/>
              <a:t>o</a:t>
            </a:r>
            <a:r>
              <a:rPr lang="cs-CZ" dirty="0" smtClean="0"/>
              <a:t>vocné dřeviny</a:t>
            </a:r>
          </a:p>
          <a:p>
            <a:r>
              <a:rPr lang="cs-CZ" dirty="0"/>
              <a:t>o</a:t>
            </a:r>
            <a:r>
              <a:rPr lang="cs-CZ" dirty="0" smtClean="0"/>
              <a:t>krasné rostliny</a:t>
            </a:r>
            <a:endParaRPr lang="cs-CZ" dirty="0"/>
          </a:p>
        </p:txBody>
      </p:sp>
      <p:pic>
        <p:nvPicPr>
          <p:cNvPr id="1026" name="Picture 2" descr="C:\Users\Marcela\AppData\Local\Microsoft\Windows\Temporary Internet Files\Content.IE5\W3PCQDNN\MP90028905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028615"/>
            <a:ext cx="2891945" cy="1903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1649" y="3473895"/>
            <a:ext cx="2088232" cy="278430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3914119"/>
            <a:ext cx="2843808" cy="21328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2520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332657"/>
            <a:ext cx="8229600" cy="187220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Lidská obydlí se </a:t>
            </a:r>
            <a:r>
              <a:rPr lang="cs-CZ" dirty="0" smtClean="0"/>
              <a:t>stala </a:t>
            </a:r>
            <a:r>
              <a:rPr lang="cs-CZ" dirty="0" smtClean="0"/>
              <a:t>vhodným prostředím pro některé volně žijící živočichy, kteří zde nacházejí potravu i ochranu.</a:t>
            </a:r>
            <a:endParaRPr lang="cs-CZ" dirty="0"/>
          </a:p>
        </p:txBody>
      </p:sp>
      <p:pic>
        <p:nvPicPr>
          <p:cNvPr id="2050" name="Picture 2" descr="C:\Users\Marcela\AppData\Local\Microsoft\Windows\Temporary Internet Files\Content.IE5\W3PCQDNN\MP9004392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850" y="4544475"/>
            <a:ext cx="2592288" cy="1728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Marcela\AppData\Local\Microsoft\Windows\Temporary Internet Files\Content.IE5\FVEIYRCZ\MP90022767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6114" y="4523378"/>
            <a:ext cx="2498703" cy="1657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5" descr="C:\Users\Marcela\AppData\Local\Microsoft\Windows\Temporary Internet Files\Content.IE5\FVEIYRCZ\MP900182543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420888"/>
            <a:ext cx="2516574" cy="1677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Marcela\AppData\Local\Microsoft\Windows\Temporary Internet Files\Content.IE5\FVEIYRCZ\MP90040648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5466" y="1916832"/>
            <a:ext cx="2267744" cy="1511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861048"/>
            <a:ext cx="2246017" cy="17157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52746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62825"/>
            <a:ext cx="8229600" cy="197408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Některé živočichy si člověk chová: </a:t>
            </a:r>
          </a:p>
          <a:p>
            <a:r>
              <a:rPr lang="cs-CZ" dirty="0" smtClean="0"/>
              <a:t>pro potěchu</a:t>
            </a:r>
          </a:p>
          <a:p>
            <a:r>
              <a:rPr lang="cs-CZ" dirty="0" smtClean="0"/>
              <a:t>pro užitek </a:t>
            </a:r>
            <a:endParaRPr lang="cs-CZ" dirty="0"/>
          </a:p>
        </p:txBody>
      </p:sp>
      <p:pic>
        <p:nvPicPr>
          <p:cNvPr id="3075" name="Picture 3" descr="C:\Users\Marcela\AppData\Local\Microsoft\Windows\Temporary Internet Files\Content.IE5\KD28546O\MP90040244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0087" y="2409271"/>
            <a:ext cx="1910440" cy="191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Marcela\AppData\Local\Microsoft\Windows\Temporary Internet Files\Content.IE5\W3PCQDNN\MP90040193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252" y="2996952"/>
            <a:ext cx="1937698" cy="2905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35061" y="428694"/>
            <a:ext cx="2106037" cy="1579528"/>
          </a:xfrm>
          <a:prstGeom prst="rect">
            <a:avLst/>
          </a:prstGeom>
        </p:spPr>
      </p:pic>
      <p:pic>
        <p:nvPicPr>
          <p:cNvPr id="3079" name="Picture 7" descr="C:\Users\Marcela\AppData\Local\Microsoft\Windows\Temporary Internet Files\Content.IE5\FVEIYRCZ\MP900180494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3965" y="4712736"/>
            <a:ext cx="2602685" cy="1709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Marcela\AppData\Local\Microsoft\Windows\Temporary Internet Files\Content.IE5\KD28546O\MP90040666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645024"/>
            <a:ext cx="1944216" cy="2914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Marcela\AppData\Local\Microsoft\Windows\Temporary Internet Files\Content.IE5\FVEIYRCZ\MP90043315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292457"/>
            <a:ext cx="1904256" cy="19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7518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233285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Vyskytuje se tu také mnoho škůdců, kteří:</a:t>
            </a:r>
          </a:p>
          <a:p>
            <a:r>
              <a:rPr lang="cs-CZ" dirty="0"/>
              <a:t>u</a:t>
            </a:r>
            <a:r>
              <a:rPr lang="cs-CZ" dirty="0" smtClean="0"/>
              <a:t>žírají zásoby</a:t>
            </a:r>
          </a:p>
          <a:p>
            <a:r>
              <a:rPr lang="cs-CZ" dirty="0"/>
              <a:t>p</a:t>
            </a:r>
            <a:r>
              <a:rPr lang="cs-CZ" dirty="0" smtClean="0"/>
              <a:t>oškozují rostliny i stavby</a:t>
            </a:r>
          </a:p>
          <a:p>
            <a:r>
              <a:rPr lang="cs-CZ" dirty="0" smtClean="0"/>
              <a:t>přenášení nemoci 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8859" y="1360836"/>
            <a:ext cx="1965449" cy="15721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 descr="C:\Users\Marcela\AppData\Local\Microsoft\Windows\Temporary Internet Files\Content.IE5\PV4X9H4I\MP90026227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25300"/>
            <a:ext cx="2592288" cy="1693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Marcela\AppData\Local\Microsoft\Windows\Temporary Internet Files\Content.IE5\W3PCQDNN\MP90017547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4091" y="2708920"/>
            <a:ext cx="2302795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Marcela\AppData\Local\Microsoft\Windows\Temporary Internet Files\Content.IE5\W3PCQDNN\MP90043282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621799"/>
            <a:ext cx="1878807" cy="2794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C:\Users\Marcela\AppData\Local\Microsoft\Windows\Temporary Internet Files\Content.IE5\W3PCQDNN\MP90040734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3941" y="4781260"/>
            <a:ext cx="2432945" cy="1621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9520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476672"/>
            <a:ext cx="8229600" cy="110872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Některé živočichy si člověk vyšlechtil pro užitek: </a:t>
            </a:r>
          </a:p>
          <a:p>
            <a:r>
              <a:rPr lang="cs-CZ" dirty="0" smtClean="0"/>
              <a:t>hospodářská zvířata</a:t>
            </a:r>
            <a:endParaRPr lang="cs-CZ" dirty="0"/>
          </a:p>
        </p:txBody>
      </p:sp>
      <p:pic>
        <p:nvPicPr>
          <p:cNvPr id="4099" name="Picture 3" descr="C:\Users\Marcela\AppData\Local\Microsoft\Windows\Temporary Internet Files\Content.IE5\KD28546O\MP90017865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990297"/>
            <a:ext cx="270030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Marcela\AppData\Local\Microsoft\Windows\Temporary Internet Files\Content.IE5\W3PCQDNN\MP90022753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276872"/>
            <a:ext cx="2462784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Marcela\AppData\Local\Microsoft\Windows\Temporary Internet Files\Content.IE5\PV4X9H4I\MP900178904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967136"/>
            <a:ext cx="2548880" cy="1686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Marcela\AppData\Local\Microsoft\Windows\Temporary Internet Files\Content.IE5\PV4X9H4I\MP90040379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365104"/>
            <a:ext cx="2766427" cy="1826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Marcela\AppData\Local\Microsoft\Windows\Temporary Internet Files\Content.IE5\W3PCQDNN\MP90040652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924" y="4444720"/>
            <a:ext cx="2501539" cy="1667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4627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59024" y="408267"/>
            <a:ext cx="8280920" cy="1470025"/>
          </a:xfrm>
        </p:spPr>
        <p:txBody>
          <a:bodyPr>
            <a:noAutofit/>
          </a:bodyPr>
          <a:lstStyle/>
          <a:p>
            <a:pPr algn="l"/>
            <a:r>
              <a:rPr lang="cs-CZ" sz="3200" dirty="0" smtClean="0"/>
              <a:t>Pojmenujte rostliny a živočichy, kteří se vyskytují kolem lidských obydlí a řekněte spolužákům </a:t>
            </a:r>
            <a:br>
              <a:rPr lang="cs-CZ" sz="3200" dirty="0" smtClean="0"/>
            </a:br>
            <a:r>
              <a:rPr lang="cs-CZ" sz="3200" dirty="0" smtClean="0"/>
              <a:t>kde je mohou pozorovat.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723545"/>
            <a:ext cx="2235191" cy="298025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8449" y="3524856"/>
            <a:ext cx="2159035" cy="2878713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5297" y="2058250"/>
            <a:ext cx="2873896" cy="21554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876256" y="4428324"/>
            <a:ext cx="1296144" cy="535888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TRNOVNÍK AKÁT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865059" y="5867681"/>
            <a:ext cx="1296144" cy="535888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LÍPA SRDČITÁ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097225" y="6021288"/>
            <a:ext cx="1296144" cy="535888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BŘÍZA BĚLOKORÁ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4050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11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476672"/>
            <a:ext cx="2773951" cy="3698602"/>
          </a:xfrm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32656"/>
            <a:ext cx="3157537" cy="2371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470" y="3376466"/>
            <a:ext cx="2444303" cy="3021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 descr="C:\Users\Marcela\AppData\Local\Microsoft\Windows\Temporary Internet Files\Content.IE5\FVEIYRCZ\MP900145125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1411" y="4293096"/>
            <a:ext cx="3657600" cy="2414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3995936" y="3372452"/>
            <a:ext cx="1929408" cy="535888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ZLATICE PROSTŘEDNÍ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454341" y="6269873"/>
            <a:ext cx="1296144" cy="535888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BEZ ČERNÝ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711396" y="6001929"/>
            <a:ext cx="1296144" cy="535888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RŮŽE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184239" y="2757601"/>
            <a:ext cx="1296144" cy="535888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ŠEŘÍK OBECNÝ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9922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257838"/>
            <a:ext cx="2157974" cy="28764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 descr="C:\Users\Marcela\AppData\Local\Microsoft\Windows\Temporary Internet Files\Content.IE5\W3PCQDNN\MP90039961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0997" y="3234747"/>
            <a:ext cx="2421925" cy="3028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Marcela\AppData\Local\Microsoft\Windows\Temporary Internet Files\Content.IE5\PV4X9H4I\MP90040725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199" y="3215448"/>
            <a:ext cx="2168866" cy="2961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Marcela\AppData\Local\Microsoft\Windows\Temporary Internet Files\Content.IE5\3FLWODYQ\MP900201586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6399" y="418737"/>
            <a:ext cx="3291338" cy="2183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227912"/>
            <a:ext cx="1923678" cy="2564904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7769665" y="6176674"/>
            <a:ext cx="1296144" cy="535888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NARCIS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211960" y="6242468"/>
            <a:ext cx="1296144" cy="535888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TULIPÁN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721383" y="2646049"/>
            <a:ext cx="1423392" cy="535888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MODŘENEC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047921" y="6279641"/>
            <a:ext cx="1296144" cy="535888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HYACINT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11560" y="1916832"/>
            <a:ext cx="1296144" cy="535888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PRIMULE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9769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7260" y="506847"/>
            <a:ext cx="3124067" cy="23460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534359"/>
            <a:ext cx="2947433" cy="2210575"/>
          </a:xfrm>
          <a:prstGeom prst="rect">
            <a:avLst/>
          </a:prstGeom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676466"/>
            <a:ext cx="3089920" cy="2317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9063" y="3537279"/>
            <a:ext cx="2834464" cy="23360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5292078" y="6021287"/>
            <a:ext cx="1584177" cy="535888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HLUCHAVKA NACHOVÁ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832484" y="6104447"/>
            <a:ext cx="1296144" cy="535888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KOPŘIVA ŽAHAVKA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082292" y="2720704"/>
            <a:ext cx="1681131" cy="535888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SEDMIKRÁSKA CHUDOBKA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11560" y="2852936"/>
            <a:ext cx="1528731" cy="535888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SMETANKA LÉKAŘSKÁ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1535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10350"/>
            <a:ext cx="2921561" cy="20743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 descr="C:\Users\Marcela\AppData\Local\Microsoft\Windows\Temporary Internet Files\Content.IE5\KD28546O\MP90043413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3856" y="3726406"/>
            <a:ext cx="2924944" cy="2194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5022" y="1058222"/>
            <a:ext cx="2457450" cy="1704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585717"/>
            <a:ext cx="2723480" cy="20834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2507" y="2518592"/>
            <a:ext cx="2480153" cy="24156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Obdélník 15"/>
          <p:cNvSpPr/>
          <p:nvPr/>
        </p:nvSpPr>
        <p:spPr>
          <a:xfrm>
            <a:off x="4427984" y="1848770"/>
            <a:ext cx="1296144" cy="535888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ŠPAČEK OBECNÝ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248334" y="6254036"/>
            <a:ext cx="1431776" cy="535888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VLAŠTOVKA OBECNÁ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376328" y="6004056"/>
            <a:ext cx="1296144" cy="535888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HOLUB DOMÁCÍ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7676728" y="299797"/>
            <a:ext cx="1296144" cy="535888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MYŠ DOMÁCÍ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40909" y="2495253"/>
            <a:ext cx="1296144" cy="535888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KRTEK OBECNÝ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0714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C:\Users\Marcela\AppData\Local\Microsoft\Windows\Temporary Internet Files\Content.IE5\FVEIYRCZ\MP90031687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51912"/>
            <a:ext cx="2432304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Marcela\AppData\Local\Microsoft\Windows\Temporary Internet Files\Content.IE5\3FLWODYQ\MP90043853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04664"/>
            <a:ext cx="2840360" cy="2077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7632" y="2780928"/>
            <a:ext cx="2208260" cy="22766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4509120"/>
            <a:ext cx="2657872" cy="1920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7421095" y="5201332"/>
            <a:ext cx="1296144" cy="535888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VOSA OBECNÁ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96961" y="4384338"/>
            <a:ext cx="1647800" cy="535888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VČELA MEDONOSNÁ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264828" y="1443424"/>
            <a:ext cx="1567408" cy="535888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SLUNÉČKO SEDMITEČNÉ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128084" y="6051039"/>
            <a:ext cx="1296144" cy="535888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BĚLÁSEK ZELNÝ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0240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6" grpId="0" animBg="1"/>
      <p:bldP spid="17" grpId="0" animBg="1"/>
      <p:bldP spid="1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229600" cy="5184576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 smtClean="0"/>
              <a:t>http</a:t>
            </a:r>
            <a:r>
              <a:rPr lang="cs-CZ" sz="1800" dirty="0"/>
              <a:t>://commons.wikimedia.org/wiki/File:Robinia_Priverno.JPG?uselang=cs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http://commons.wikimedia.org/wiki/File:Sambucus_nigra_-_</a:t>
            </a:r>
            <a:r>
              <a:rPr lang="cs-CZ" sz="1800" dirty="0" smtClean="0"/>
              <a:t>K%C3%B6hler%E2%80%93s_Medizinal-Pflanzen-127.jpg?uselang=cs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http://commons.wikimedia.org/wiki/File:Urtica_urens_0.0_R.jpg?uselang=cs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http://cs.wikipedia.org/wiki/Soubor:Lamium_purpureum_east_Bohemia.jpg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http://commons.wikimedia.org/wiki/File:Talpa_europea_k%C3%B6z%C3%B6ns%C3%A9ges_vakond.jpg?uselang=cs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http://commons.wikimedia.org/wiki/File:Sturnus_vulgaris_m.jpg?uselang=cs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http://cs.wikipedia.org/wiki/My%C5%A1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http://commons.wikimedia.org/wiki/File:Pieris_brassicae_femelle_par_Nemos.jpg?uselang=cs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http://commons.wikimedia.org/wiki/File:Hirundo_rustica2.jpg?uselang=cs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http://commons.wikimedia.org/wiki/File:Vosa_Jiz_hory_CR.JPG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obrázky z galerie Office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vlastní fotografie</a:t>
            </a:r>
          </a:p>
          <a:p>
            <a:pPr marL="0" indent="0">
              <a:buNone/>
            </a:pPr>
            <a:endParaRPr lang="cs-CZ" sz="1800" dirty="0"/>
          </a:p>
          <a:p>
            <a:pPr>
              <a:buFont typeface="Wingdings" pitchFamily="2" charset="2"/>
              <a:buChar char="v"/>
            </a:pPr>
            <a:r>
              <a:rPr lang="cs-CZ" sz="1800" dirty="0"/>
              <a:t>[cit. </a:t>
            </a:r>
            <a:r>
              <a:rPr lang="cs-CZ" sz="1800" dirty="0" smtClean="0"/>
              <a:t>2011-10-15].</a:t>
            </a:r>
            <a:endParaRPr lang="cs-CZ" sz="1800" dirty="0"/>
          </a:p>
          <a:p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75035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407</TotalTime>
  <Words>291</Words>
  <Application>Microsoft Office PowerPoint</Application>
  <PresentationFormat>Předvádění na obrazovce (4:3)</PresentationFormat>
  <Paragraphs>81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Pojmenujte rostliny a živočichy, kteří se vyskytují kolem lidských obydlí a řekněte spolužákům  kde je mohou pozorovat.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27</cp:revision>
  <dcterms:created xsi:type="dcterms:W3CDTF">2012-08-20T19:24:43Z</dcterms:created>
  <dcterms:modified xsi:type="dcterms:W3CDTF">2013-01-14T20:36:10Z</dcterms:modified>
</cp:coreProperties>
</file>