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58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5">
                <a:lumMod val="60000"/>
                <a:lumOff val="40000"/>
              </a:schemeClr>
            </a:gs>
            <a:gs pos="47000">
              <a:schemeClr val="accent3">
                <a:lumMod val="60000"/>
                <a:lumOff val="40000"/>
              </a:schemeClr>
            </a:gs>
            <a:gs pos="100000">
              <a:schemeClr val="tx2">
                <a:lumMod val="40000"/>
                <a:lumOff val="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://commons.wikimedia.org/wiki/File:Ixobrychus_minutus_3_(Marek_Szczepanek).jpg?uselang=cs" TargetMode="External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Soubor:Gallinago_gallinago_1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tvice_plovouc%C3%AD" TargetMode="External"/><Relationship Id="rId7" Type="http://schemas.openxmlformats.org/officeDocument/2006/relationships/image" Target="../media/image15.png"/><Relationship Id="rId2" Type="http://schemas.openxmlformats.org/officeDocument/2006/relationships/hyperlink" Target="http://cs.wikipedia.org/wiki/Soubor:Bufo_viridis_female_quadr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909755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VY_32_INOVACE_08_EKOSYSTÉMY_U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VODY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630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36055776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rybník a seznámení s jeho významem a využitím.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rybníků pro člověka a uvede příklady vodních rostlin a živočichů  z vlastní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Rybník, hráz, rybniční soustava, ekosystém rybníků.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671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888" y="1958194"/>
            <a:ext cx="5826224" cy="4369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21972" y="573199"/>
            <a:ext cx="70567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Rybník</a:t>
            </a:r>
            <a:r>
              <a:rPr lang="cs-CZ" sz="2800" dirty="0"/>
              <a:t> je uměle vytvořené vodohospodářské dílo </a:t>
            </a:r>
            <a:r>
              <a:rPr lang="cs-CZ" sz="2800" dirty="0" smtClean="0"/>
              <a:t>určené </a:t>
            </a:r>
            <a:r>
              <a:rPr lang="cs-CZ" sz="2800" dirty="0"/>
              <a:t>především k chovu ryb, dále pak k chovu vodní </a:t>
            </a:r>
            <a:r>
              <a:rPr lang="cs-CZ" sz="2800" dirty="0" smtClean="0"/>
              <a:t>drůbeže.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25488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Rybník má přírodní dno a technickou vybavenost nutnou k regulaci vodní hladiny. J</a:t>
            </a:r>
            <a:r>
              <a:rPr lang="cs-CZ" dirty="0" smtClean="0"/>
              <a:t>e </a:t>
            </a:r>
            <a:r>
              <a:rPr lang="cs-CZ" dirty="0"/>
              <a:t>tvořen </a:t>
            </a:r>
            <a:r>
              <a:rPr lang="cs-CZ" dirty="0" smtClean="0"/>
              <a:t>hrází, přítokovou </a:t>
            </a:r>
            <a:r>
              <a:rPr lang="cs-CZ" dirty="0"/>
              <a:t>částí, odpadem, zatopenými pozemky na úroveň hladiny </a:t>
            </a:r>
            <a:r>
              <a:rPr lang="cs-CZ" dirty="0" smtClean="0"/>
              <a:t>vody, </a:t>
            </a:r>
            <a:r>
              <a:rPr lang="cs-CZ" dirty="0"/>
              <a:t>popřípadě obvodovou stokou.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231" y="2996952"/>
            <a:ext cx="4876087" cy="3657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11760" y="5668928"/>
            <a:ext cx="1242520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ROŽMBERK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35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498" y="804610"/>
            <a:ext cx="4320480" cy="60533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/>
              <a:t>Rybniční </a:t>
            </a:r>
            <a:r>
              <a:rPr lang="cs-CZ" sz="2800" b="1" dirty="0" smtClean="0"/>
              <a:t>soustava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je </a:t>
            </a:r>
            <a:r>
              <a:rPr lang="cs-CZ" sz="2800" dirty="0"/>
              <a:t>seskupení více rybníků v určité oblasti nebo povodí. Často bývají navzájem propojeny umělými kanály nebo přírodními vodními toky. Od středověku byly tyto oblasti na území </a:t>
            </a:r>
            <a:r>
              <a:rPr lang="cs-CZ" sz="2800" dirty="0" smtClean="0"/>
              <a:t>ČR zakládány </a:t>
            </a:r>
            <a:r>
              <a:rPr lang="cs-CZ" sz="2800" dirty="0"/>
              <a:t>za účelem umělého chovu ryb a hospodaření s vodou, zejména jako protipovodňová opatření nebo zdroje </a:t>
            </a:r>
            <a:r>
              <a:rPr lang="cs-CZ" sz="2800" dirty="0" smtClean="0"/>
              <a:t>závlah.</a:t>
            </a:r>
          </a:p>
          <a:p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3498" y="287070"/>
            <a:ext cx="58519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Skupiny rybníků tvoří rybniční soustavy</a:t>
            </a:r>
          </a:p>
        </p:txBody>
      </p:sp>
      <p:pic>
        <p:nvPicPr>
          <p:cNvPr id="6148" name="Picture 4" descr="C:\Users\Marcela\AppData\Local\Microsoft\Windows\Temporary Internet Files\Content.IE5\PV4X9H4I\MP900182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3384376" cy="508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18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92" y="2185303"/>
            <a:ext cx="7620000" cy="313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404664"/>
            <a:ext cx="79208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Jednou z nejznámějších rybničních oblastí v Česku je</a:t>
            </a:r>
          </a:p>
          <a:p>
            <a:r>
              <a:rPr lang="cs-CZ" sz="2800" dirty="0"/>
              <a:t>Třeboňská rybniční soustava (zvaná také Rožmberská) - rybníky </a:t>
            </a:r>
            <a:r>
              <a:rPr lang="cs-CZ" sz="2800" b="1" dirty="0"/>
              <a:t>Rožmberk</a:t>
            </a:r>
            <a:r>
              <a:rPr lang="cs-CZ" sz="2800" dirty="0"/>
              <a:t>, </a:t>
            </a:r>
            <a:r>
              <a:rPr lang="cs-CZ" sz="2800" b="1" dirty="0"/>
              <a:t>Svět</a:t>
            </a:r>
            <a:r>
              <a:rPr lang="cs-CZ" sz="2800" dirty="0"/>
              <a:t>, Velký Tisý a další</a:t>
            </a:r>
          </a:p>
        </p:txBody>
      </p:sp>
    </p:spTree>
    <p:extLst>
      <p:ext uri="{BB962C8B-B14F-4D97-AF65-F5344CB8AC3E}">
        <p14:creationId xmlns:p14="http://schemas.microsoft.com/office/powerpoint/2010/main" val="271735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60648"/>
            <a:ext cx="79928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Ekosystém rybníků</a:t>
            </a:r>
          </a:p>
          <a:p>
            <a:r>
              <a:rPr lang="cs-CZ" sz="2800" dirty="0"/>
              <a:t>Rybníky mají po stránce biologické, krajinářské i estetické mimořádný význam </a:t>
            </a:r>
            <a:r>
              <a:rPr lang="cs-CZ" sz="2800" dirty="0" smtClean="0"/>
              <a:t>.Bývají </a:t>
            </a:r>
            <a:r>
              <a:rPr lang="cs-CZ" sz="2800" dirty="0"/>
              <a:t>významným hnízdištěm vodního ptactva a důležitou zastávkou tažných ptáků. V jejich okolí se vyskytuje mnoho významných chráněných druhů, např. </a:t>
            </a:r>
            <a:r>
              <a:rPr lang="cs-CZ" sz="2800" dirty="0">
                <a:hlinkClick r:id="rId2"/>
              </a:rPr>
              <a:t>bekasina otavní</a:t>
            </a:r>
            <a:r>
              <a:rPr lang="cs-CZ" sz="2800" dirty="0"/>
              <a:t>, </a:t>
            </a:r>
            <a:r>
              <a:rPr lang="cs-CZ" sz="2800" dirty="0">
                <a:hlinkClick r:id="rId3"/>
              </a:rPr>
              <a:t>bukáček malý</a:t>
            </a:r>
            <a:r>
              <a:rPr lang="cs-CZ" sz="2800" dirty="0"/>
              <a:t>, </a:t>
            </a:r>
            <a:r>
              <a:rPr lang="cs-CZ" sz="2800" b="1" dirty="0"/>
              <a:t>čáp černý </a:t>
            </a:r>
            <a:r>
              <a:rPr lang="cs-CZ" sz="2800" dirty="0"/>
              <a:t>a </a:t>
            </a:r>
            <a:r>
              <a:rPr lang="cs-CZ" sz="2800" b="1" dirty="0"/>
              <a:t>čáp bílý</a:t>
            </a:r>
            <a:r>
              <a:rPr lang="cs-CZ" sz="2800" dirty="0" smtClean="0"/>
              <a:t>, </a:t>
            </a:r>
            <a:r>
              <a:rPr lang="cs-CZ" sz="2800" b="1" dirty="0" smtClean="0"/>
              <a:t>volavka popelavá</a:t>
            </a:r>
            <a:r>
              <a:rPr lang="cs-CZ" sz="2800" dirty="0" smtClean="0"/>
              <a:t>, </a:t>
            </a:r>
            <a:r>
              <a:rPr lang="cs-CZ" sz="2800" b="1" dirty="0"/>
              <a:t>chřástal vodní</a:t>
            </a:r>
            <a:r>
              <a:rPr lang="cs-CZ" sz="2800" dirty="0"/>
              <a:t>, </a:t>
            </a:r>
            <a:r>
              <a:rPr lang="cs-CZ" sz="2800" b="1" dirty="0"/>
              <a:t>orlovec </a:t>
            </a:r>
            <a:r>
              <a:rPr lang="cs-CZ" sz="2800" b="1" dirty="0" smtClean="0"/>
              <a:t>říční </a:t>
            </a:r>
            <a:r>
              <a:rPr lang="cs-CZ" sz="2800" dirty="0" smtClean="0"/>
              <a:t>a </a:t>
            </a:r>
            <a:r>
              <a:rPr lang="cs-CZ" sz="2800" dirty="0"/>
              <a:t>mnoho druhů kachen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31480"/>
            <a:ext cx="1230254" cy="176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72606"/>
            <a:ext cx="1896410" cy="1550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75" y="4046644"/>
            <a:ext cx="1351037" cy="1801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589" y="4684112"/>
            <a:ext cx="1375990" cy="1939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02768"/>
            <a:ext cx="1948672" cy="148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92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211683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Najdeme zde i </a:t>
            </a:r>
            <a:r>
              <a:rPr lang="cs-CZ" b="1" dirty="0"/>
              <a:t>raka říčního</a:t>
            </a:r>
            <a:r>
              <a:rPr lang="cs-CZ" dirty="0"/>
              <a:t>, </a:t>
            </a:r>
            <a:r>
              <a:rPr lang="cs-CZ" b="1" dirty="0"/>
              <a:t>čolka horského</a:t>
            </a:r>
            <a:r>
              <a:rPr lang="cs-CZ" dirty="0"/>
              <a:t>, </a:t>
            </a:r>
            <a:r>
              <a:rPr lang="cs-CZ" b="1" dirty="0"/>
              <a:t>ropuchu obecnou </a:t>
            </a:r>
            <a:r>
              <a:rPr lang="cs-CZ" dirty="0"/>
              <a:t>i </a:t>
            </a:r>
            <a:r>
              <a:rPr lang="cs-CZ" dirty="0">
                <a:hlinkClick r:id="rId2"/>
              </a:rPr>
              <a:t>ropuchu zelenou</a:t>
            </a:r>
            <a:r>
              <a:rPr lang="cs-CZ" dirty="0"/>
              <a:t>,</a:t>
            </a:r>
            <a:r>
              <a:rPr lang="cs-CZ" b="1" dirty="0"/>
              <a:t> rosničku zelenou </a:t>
            </a:r>
            <a:r>
              <a:rPr lang="cs-CZ" dirty="0"/>
              <a:t>a další druhy obojživelníků. Z rostlin také např. </a:t>
            </a:r>
            <a:r>
              <a:rPr lang="cs-CZ" dirty="0">
                <a:hlinkClick r:id="rId3" action="ppaction://hlinkfile" tooltip="Kotvice plovoucí"/>
              </a:rPr>
              <a:t>kotvice plovoucí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3967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6" y="2698502"/>
            <a:ext cx="3902369" cy="151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74258"/>
            <a:ext cx="2622546" cy="196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150" y="4544611"/>
            <a:ext cx="2662076" cy="1996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584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582067"/>
            <a:ext cx="76328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Rybník je velice rozmanitý ekosystém, v jehož čele stojí konzumenti jako </a:t>
            </a:r>
            <a:r>
              <a:rPr lang="cs-CZ" sz="2800" b="1" dirty="0"/>
              <a:t>štika</a:t>
            </a:r>
            <a:r>
              <a:rPr lang="cs-CZ" sz="2800" dirty="0"/>
              <a:t>, a dole v pomyslné pyramidě jsou řasy, </a:t>
            </a:r>
            <a:r>
              <a:rPr lang="cs-CZ" sz="2800" dirty="0" smtClean="0"/>
              <a:t>plankton.</a:t>
            </a:r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76872"/>
            <a:ext cx="6322620" cy="2971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180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5"/>
            <a:ext cx="8229600" cy="3024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Protože je rybník dílem člověka, nemá zdaleka tak vyrovnaný ekosystém jako horské říčky či přírodní jezera, a proto se také velmi často stává, že jsou některé rybníky zarostlé rákosím či obsazené sinicemi, jelikož jim chybí přirozený konzument. Proto je třeba o rybníky na rozdíl od jezer pečovat, čistit je a provádět výlovy ryb.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90851"/>
            <a:ext cx="4522154" cy="2958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96952"/>
            <a:ext cx="2413252" cy="3651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157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24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cs.wikipedia.org/wiki/Louka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http://cs.wikipedia.org/wiki/Soubor:Jordan_Pond_in_Tabor_CZ.JPG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http://cs.wikipedia.org/wiki/Rybn%C3%ADk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http://cs.wikipedia.org/wiki/Soubor:Bezdrev_in_October.jpg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http://cs.wikipedia.org/wiki/Rybni%C4%8Dn%C3%AD_soustava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http://cs.wikipedia.org/wiki/Soubor:Pond_Svet_Panorama.jpg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http://commons.wikimedia.org/wiki/File:Schwarzst%C3%B6rche_Naumann.jpg?uselang=cs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http://commons.wikimedia.org/wiki/File:WhiteStorkImage.jpg?uselang=cs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http://commons.wikimedia.org/wiki/File:Reiger.JPG?uselang=cs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http://commons.wikimedia.org/wiki/File:Rallus_aquaticus.jpg?uselang=cs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http://cs.wikipedia.org/wiki/Soubor:OspreyNASA.jpg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http://cs.wikipedia.org/wiki/Soubor:Potamobius_astacus.jpg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http://commons.wikimedia.org/wiki/File:Salamandervisje.jpg?uselang=cs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222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://commons.wikimedia.org/wiki/File:Hyla03_ST_10.jpg?uselang=cs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http://commons.wikimedia.org/wiki/File:Common_toad.jpg?uselang=cs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http://commons.wikimedia.org/wiki/File:Kotewka_orzech_wodny.JPG?uselang=cs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http://cs.wikipedia.org/wiki/Soubor:Esox_lucius_Prague_Vltava_1.jpg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http://commons.wikimedia.org/wiki/File:Potomac_river_eutro.jpg?uselang=cs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http://cs.wikipedia.org/wiki/Soubor:Delta_Pride_Catfish_farm_harvest.jpg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http://cs.wikipedia.org/wiki/Rybn%C3%ADk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</a:t>
            </a:r>
            <a:r>
              <a:rPr lang="cs-CZ" sz="1800" dirty="0"/>
              <a:t>z galerie Office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2012-04-25].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93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486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21</cp:revision>
  <dcterms:created xsi:type="dcterms:W3CDTF">2012-08-20T19:24:43Z</dcterms:created>
  <dcterms:modified xsi:type="dcterms:W3CDTF">2013-01-14T20:16:37Z</dcterms:modified>
</cp:coreProperties>
</file>