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2" r:id="rId3"/>
    <p:sldId id="257" r:id="rId4"/>
    <p:sldId id="259" r:id="rId5"/>
    <p:sldId id="256" r:id="rId6"/>
    <p:sldId id="267" r:id="rId7"/>
    <p:sldId id="262" r:id="rId8"/>
    <p:sldId id="263" r:id="rId9"/>
    <p:sldId id="268" r:id="rId10"/>
    <p:sldId id="260" r:id="rId11"/>
    <p:sldId id="261" r:id="rId12"/>
    <p:sldId id="269" r:id="rId13"/>
    <p:sldId id="265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7E87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838" autoAdjust="0"/>
    <p:restoredTop sz="94660"/>
  </p:normalViewPr>
  <p:slideViewPr>
    <p:cSldViewPr>
      <p:cViewPr varScale="1">
        <p:scale>
          <a:sx n="69" d="100"/>
          <a:sy n="69" d="100"/>
        </p:scale>
        <p:origin x="-136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97B47-BE43-498B-924D-1B024ABE1A98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5A718-138B-48BB-AF3A-ED412F56CE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3152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97B47-BE43-498B-924D-1B024ABE1A98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5A718-138B-48BB-AF3A-ED412F56CE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11215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97B47-BE43-498B-924D-1B024ABE1A98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5A718-138B-48BB-AF3A-ED412F56CE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6265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97B47-BE43-498B-924D-1B024ABE1A98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5A718-138B-48BB-AF3A-ED412F56CE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59870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97B47-BE43-498B-924D-1B024ABE1A98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5A718-138B-48BB-AF3A-ED412F56CE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15037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97B47-BE43-498B-924D-1B024ABE1A98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5A718-138B-48BB-AF3A-ED412F56CE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13020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97B47-BE43-498B-924D-1B024ABE1A98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5A718-138B-48BB-AF3A-ED412F56CE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06876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97B47-BE43-498B-924D-1B024ABE1A98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5A718-138B-48BB-AF3A-ED412F56CE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08772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97B47-BE43-498B-924D-1B024ABE1A98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5A718-138B-48BB-AF3A-ED412F56CE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55913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97B47-BE43-498B-924D-1B024ABE1A98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5A718-138B-48BB-AF3A-ED412F56CE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5489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97B47-BE43-498B-924D-1B024ABE1A98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5A718-138B-48BB-AF3A-ED412F56CE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3280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2000">
              <a:srgbClr val="F7E87D"/>
            </a:gs>
            <a:gs pos="63000">
              <a:schemeClr val="accent3">
                <a:lumMod val="60000"/>
                <a:lumOff val="40000"/>
              </a:schemeClr>
            </a:gs>
            <a:gs pos="100000">
              <a:schemeClr val="accent2">
                <a:lumMod val="75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697B47-BE43-498B-924D-1B024ABE1A98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15A718-138B-48BB-AF3A-ED412F56CE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653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Clepsis_consimilana-pjt.jpg?uselang=cs" TargetMode="External"/><Relationship Id="rId2" Type="http://schemas.openxmlformats.org/officeDocument/2006/relationships/hyperlink" Target="http://cs.wikipedia.org/wiki/Soubor:Lymantria_monacha02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1787255"/>
              </p:ext>
            </p:extLst>
          </p:nvPr>
        </p:nvGraphicFramePr>
        <p:xfrm>
          <a:off x="1259632" y="2636912"/>
          <a:ext cx="6400799" cy="3117576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VY_32_INOVACE_01_EKOSYSTÉMY_V</a:t>
                      </a:r>
                      <a:r>
                        <a:rPr lang="cs-CZ" sz="13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LESE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13071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180428665"/>
              </p:ext>
            </p:extLst>
          </p:nvPr>
        </p:nvGraphicFramePr>
        <p:xfrm>
          <a:off x="1431335" y="1628800"/>
          <a:ext cx="6281329" cy="4503117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57864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vede k vymezení pojmu les a seznámení s jeho obyvateli a významem.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Zhodnotí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význam lesů pro život člověka a uvede vlastní poznatky a zkušenosti.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Lesní dřeviny, živočichové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význam lesa, ohrožení, škůdci.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2548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39552" y="836711"/>
            <a:ext cx="3384376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/>
              <a:t>Les</a:t>
            </a:r>
            <a:r>
              <a:rPr lang="cs-CZ" sz="3200" dirty="0" smtClean="0"/>
              <a:t> je porost dřevin, v němž je vyvinuto stromové patro. Je to velmi složitý lesní ekosystém, tvořený rostlinami, živočichy a prostředím (biotopem).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6908" y="582593"/>
            <a:ext cx="4395316" cy="58585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63681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8828" y="1626390"/>
            <a:ext cx="6621524" cy="49661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827584" y="548680"/>
            <a:ext cx="7776864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Za les se považuje porost, v němž stromy dosahují výšky alespoň 5 m. </a:t>
            </a:r>
          </a:p>
        </p:txBody>
      </p:sp>
    </p:spTree>
    <p:extLst>
      <p:ext uri="{BB962C8B-B14F-4D97-AF65-F5344CB8AC3E}">
        <p14:creationId xmlns:p14="http://schemas.microsoft.com/office/powerpoint/2010/main" val="185433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476672"/>
            <a:ext cx="792088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V České republice jsou nejvýznamnějšími lesními dřevinami podle porostní plochy: </a:t>
            </a:r>
          </a:p>
          <a:p>
            <a:r>
              <a:rPr lang="cs-CZ" sz="3200" b="1" dirty="0" smtClean="0"/>
              <a:t>smrk ztepilý </a:t>
            </a:r>
            <a:r>
              <a:rPr lang="cs-CZ" sz="3200" dirty="0" smtClean="0"/>
              <a:t>(52,4%), </a:t>
            </a:r>
            <a:r>
              <a:rPr lang="cs-CZ" sz="3200" b="1" dirty="0" smtClean="0"/>
              <a:t>borovice lesní </a:t>
            </a:r>
            <a:r>
              <a:rPr lang="cs-CZ" sz="3200" dirty="0" smtClean="0"/>
              <a:t>(17%), 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203844"/>
            <a:ext cx="3556155" cy="44412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1152" y="2542704"/>
            <a:ext cx="4414508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59708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657" y="953089"/>
            <a:ext cx="3614331" cy="27107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1309" y="1022328"/>
            <a:ext cx="2838670" cy="37848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1259632" y="332656"/>
            <a:ext cx="705678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/>
              <a:t>buk lesní </a:t>
            </a:r>
            <a:r>
              <a:rPr lang="cs-CZ" sz="3200" dirty="0"/>
              <a:t>(7%), </a:t>
            </a:r>
            <a:r>
              <a:rPr lang="cs-CZ" sz="3200" dirty="0" smtClean="0"/>
              <a:t>                       </a:t>
            </a:r>
            <a:r>
              <a:rPr lang="cs-CZ" sz="3200" b="1" dirty="0" smtClean="0"/>
              <a:t>duby</a:t>
            </a:r>
            <a:r>
              <a:rPr lang="cs-CZ" sz="3200" dirty="0" smtClean="0"/>
              <a:t> </a:t>
            </a:r>
            <a:r>
              <a:rPr lang="cs-CZ" sz="3200" dirty="0"/>
              <a:t>(6,8%), </a:t>
            </a:r>
          </a:p>
        </p:txBody>
      </p:sp>
      <p:sp>
        <p:nvSpPr>
          <p:cNvPr id="8" name="Obdélník 7"/>
          <p:cNvSpPr/>
          <p:nvPr/>
        </p:nvSpPr>
        <p:spPr>
          <a:xfrm>
            <a:off x="611560" y="4365104"/>
            <a:ext cx="1727139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modřín </a:t>
            </a:r>
            <a:endParaRPr lang="cs-CZ" sz="3200" b="1" dirty="0" smtClean="0"/>
          </a:p>
          <a:p>
            <a:r>
              <a:rPr lang="cs-CZ" sz="3200" b="1" dirty="0" smtClean="0"/>
              <a:t>opadavý </a:t>
            </a:r>
          </a:p>
          <a:p>
            <a:r>
              <a:rPr lang="cs-CZ" sz="3200" dirty="0" smtClean="0"/>
              <a:t>(</a:t>
            </a:r>
            <a:r>
              <a:rPr lang="cs-CZ" sz="3200" dirty="0"/>
              <a:t>3,9%), </a:t>
            </a: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600" y="3687733"/>
            <a:ext cx="2243137" cy="299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86546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556792"/>
            <a:ext cx="2727534" cy="3639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040" y="2204864"/>
            <a:ext cx="4464496" cy="3346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800698" y="688340"/>
            <a:ext cx="760496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bříza bělokorá </a:t>
            </a:r>
            <a:r>
              <a:rPr lang="cs-CZ" sz="3200" dirty="0"/>
              <a:t>(2,8%) a </a:t>
            </a:r>
            <a:r>
              <a:rPr lang="cs-CZ" sz="3200" b="1" dirty="0"/>
              <a:t>jedle bělokorá </a:t>
            </a:r>
            <a:r>
              <a:rPr lang="cs-CZ" sz="3200" dirty="0"/>
              <a:t>(1</a:t>
            </a:r>
            <a:r>
              <a:rPr lang="cs-CZ" sz="3200" dirty="0" smtClean="0"/>
              <a:t>%).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242533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7421" y="3592253"/>
            <a:ext cx="2286352" cy="30484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0430" y="3562464"/>
            <a:ext cx="2304256" cy="30723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8637" y="1436964"/>
            <a:ext cx="2911063" cy="20996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75957"/>
            <a:ext cx="2067461" cy="27566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62692" y="434355"/>
            <a:ext cx="8013764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Ostatní listnáče </a:t>
            </a:r>
            <a:r>
              <a:rPr lang="cs-CZ" sz="3200" b="1" dirty="0"/>
              <a:t>(javory</a:t>
            </a:r>
            <a:r>
              <a:rPr lang="cs-CZ" sz="3200" dirty="0"/>
              <a:t>, </a:t>
            </a:r>
            <a:r>
              <a:rPr lang="cs-CZ" sz="3200" b="1" dirty="0"/>
              <a:t>jeřáby</a:t>
            </a:r>
            <a:r>
              <a:rPr lang="cs-CZ" sz="3200" dirty="0"/>
              <a:t>, </a:t>
            </a:r>
            <a:r>
              <a:rPr lang="cs-CZ" sz="3200" b="1" dirty="0"/>
              <a:t>jasany, jilmy</a:t>
            </a:r>
            <a:r>
              <a:rPr lang="cs-CZ" sz="3200" dirty="0"/>
              <a:t>...) potom zaujímají 7,9% plochy.</a:t>
            </a:r>
          </a:p>
        </p:txBody>
      </p:sp>
    </p:spTree>
    <p:extLst>
      <p:ext uri="{BB962C8B-B14F-4D97-AF65-F5344CB8AC3E}">
        <p14:creationId xmlns:p14="http://schemas.microsoft.com/office/powerpoint/2010/main" val="297871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52736"/>
            <a:ext cx="8229600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Význam lesa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Zlepšuje ovzduší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Je zásobárnou vody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Ochraňuje půdu před erozí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Podílí se na tvorbě půdy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Poskytuje útulek a ochranu zvěři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Přináší člověku užitek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548680"/>
            <a:ext cx="2160240" cy="28817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0660" y="2780928"/>
            <a:ext cx="2443669" cy="3258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25661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 tmFilter="0,0; .5, 1; 1, 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 tmFilter="0,0; .5, 1; 1, 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 tmFilter="0,0; .5, 1; 1, 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 tmFilter="0,0; .5, 1; 1, 1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 tmFilter="0,0; .5, 1; 1, 1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6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692961"/>
            <a:ext cx="6762328" cy="50717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112404" y="332656"/>
            <a:ext cx="720080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V </a:t>
            </a:r>
            <a:r>
              <a:rPr lang="cs-CZ" sz="3200" dirty="0"/>
              <a:t>Česku hlavní ohrožení pro lesní porosty představují kyselé </a:t>
            </a:r>
            <a:r>
              <a:rPr lang="cs-CZ" sz="3200" dirty="0" smtClean="0"/>
              <a:t>deště.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422775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72078" y="1130817"/>
            <a:ext cx="3672408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Mezi nejvýznamnější škůdce lesů v České republice patří </a:t>
            </a:r>
            <a:r>
              <a:rPr lang="cs-CZ" sz="3200" dirty="0" smtClean="0">
                <a:hlinkClick r:id="rId2"/>
              </a:rPr>
              <a:t>bekyně mniška</a:t>
            </a:r>
            <a:r>
              <a:rPr lang="cs-CZ" sz="3200" dirty="0" smtClean="0"/>
              <a:t>, bekyně velkohlavá, </a:t>
            </a:r>
            <a:r>
              <a:rPr lang="cs-CZ" sz="3200" dirty="0" smtClean="0">
                <a:hlinkClick r:id="rId3"/>
              </a:rPr>
              <a:t>obaleči </a:t>
            </a:r>
            <a:r>
              <a:rPr lang="cs-CZ" sz="3200" dirty="0" smtClean="0"/>
              <a:t>a kůrovcovití brouci (především </a:t>
            </a:r>
            <a:r>
              <a:rPr lang="cs-CZ" sz="3200" b="1" dirty="0" smtClean="0"/>
              <a:t>lýkožrout smrkový).</a:t>
            </a:r>
            <a:endParaRPr lang="cs-CZ" sz="32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4486" y="3267587"/>
            <a:ext cx="4818168" cy="30234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03111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75792"/>
            <a:ext cx="8229600" cy="561662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500" b="1" dirty="0" smtClean="0"/>
              <a:t>Co patří do lesa</a:t>
            </a:r>
          </a:p>
          <a:p>
            <a:pPr marL="0" indent="0">
              <a:buNone/>
            </a:pPr>
            <a:r>
              <a:rPr lang="cs-CZ" sz="2400" dirty="0" smtClean="0"/>
              <a:t>Objevíš na každém řádku chybný údaj?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3500" dirty="0"/>
              <a:t>s</a:t>
            </a:r>
            <a:r>
              <a:rPr lang="cs-CZ" sz="3500" dirty="0" smtClean="0"/>
              <a:t>rnec – lasička – liška – divočák – pes – veverka</a:t>
            </a:r>
          </a:p>
          <a:p>
            <a:pPr marL="0" indent="0">
              <a:buNone/>
            </a:pPr>
            <a:r>
              <a:rPr lang="cs-CZ" sz="3500" dirty="0"/>
              <a:t>k</a:t>
            </a:r>
            <a:r>
              <a:rPr lang="cs-CZ" sz="3500" dirty="0" smtClean="0"/>
              <a:t>onvalinka – vřes – borůvka – sasanka- leknín</a:t>
            </a:r>
          </a:p>
          <a:p>
            <a:pPr marL="0" indent="0">
              <a:buNone/>
            </a:pPr>
            <a:r>
              <a:rPr lang="cs-CZ" sz="3500" dirty="0"/>
              <a:t>d</a:t>
            </a:r>
            <a:r>
              <a:rPr lang="cs-CZ" sz="3500" dirty="0" smtClean="0"/>
              <a:t>ub – borovice – meruňka – modřín – bříza </a:t>
            </a:r>
          </a:p>
          <a:p>
            <a:pPr marL="0" indent="0">
              <a:buNone/>
            </a:pPr>
            <a:r>
              <a:rPr lang="cs-CZ" sz="3500" dirty="0"/>
              <a:t>d</a:t>
            </a:r>
            <a:r>
              <a:rPr lang="cs-CZ" sz="3500" dirty="0" smtClean="0"/>
              <a:t>atel – slepice – kukačka – sojka – sýkorka </a:t>
            </a:r>
          </a:p>
          <a:p>
            <a:pPr marL="0" indent="0">
              <a:buNone/>
            </a:pPr>
            <a:r>
              <a:rPr lang="cs-CZ" sz="3500" dirty="0"/>
              <a:t>z</a:t>
            </a:r>
            <a:r>
              <a:rPr lang="cs-CZ" sz="3500" dirty="0" smtClean="0"/>
              <a:t>mije – užovka – ještěrka – štika – slepýš</a:t>
            </a:r>
          </a:p>
          <a:p>
            <a:pPr marL="0" indent="0">
              <a:buNone/>
            </a:pPr>
            <a:r>
              <a:rPr lang="cs-CZ" sz="3500" dirty="0"/>
              <a:t>m</a:t>
            </a:r>
            <a:r>
              <a:rPr lang="cs-CZ" sz="3500" dirty="0" smtClean="0"/>
              <a:t>ravenec – lýkožrout – mandelinka – chroust</a:t>
            </a:r>
          </a:p>
          <a:p>
            <a:pPr marL="0" indent="0">
              <a:buNone/>
            </a:pPr>
            <a:r>
              <a:rPr lang="cs-CZ" sz="3500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4409047" y="5013176"/>
            <a:ext cx="1915941" cy="3622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mandelinka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974615" y="4509120"/>
            <a:ext cx="914400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štika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691680" y="3953036"/>
            <a:ext cx="115212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slepice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347864" y="3429000"/>
            <a:ext cx="1482735" cy="3520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meruňka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901113" y="2924944"/>
            <a:ext cx="1055261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leknín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867788" y="2420888"/>
            <a:ext cx="914400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7949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http://cs.wikipedia.org/wiki/Les#Druhov.C3.A9_slo.C5.BEen.C3.AD_les.C5.AF_v_.C4.8CR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http://cs.wikipedia.org/wiki/Soubor:Wood_Jizera_Mountains.JPG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http://commons.wikimedia.org/wiki/File:GemeineFichte.jpg?uselang=cs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http://commons.wikimedia.org/wiki/File:Krausnicker-Berge-06-VI-2007-214.jpg?uselang=cs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http://commons.wikimedia.org/wiki/File:Woodland_English_Autumn_Sunlit.JPG?uselang=cs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http://commons.wikimedia.org/wiki/File:Hammundeseiche,2.jpg?uselang=cs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http://commons.wikimedia.org/wiki/File:Betula_aetnensis02.jpg?uselang=cs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http://commons.wikimedia.org/wiki/File:Krivoklatsko_javor.jpg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http://commons.wikimedia.org/wiki/File:Sorbus_milensis_W.jpg</a:t>
            </a:r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470700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797877"/>
            <a:ext cx="8136904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http</a:t>
            </a:r>
            <a:r>
              <a:rPr lang="cs-CZ" dirty="0"/>
              <a:t>://</a:t>
            </a:r>
            <a:r>
              <a:rPr lang="cs-CZ" dirty="0" smtClean="0"/>
              <a:t>commons.wikimedia.org/wiki/File:Jasan_u_Star%C3%A9ho_Byd%C5%BEova.jpg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http://</a:t>
            </a:r>
            <a:r>
              <a:rPr lang="cs-CZ" dirty="0" smtClean="0"/>
              <a:t>commons.wikimedia.org/wiki/File:Jilm_drsn%C3%BD_Star%C3%BD_Tele%C4%8Dkov.JPG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http://cs.wikipedia.org/wiki/Soubor:Acid_rain_woods1.JPG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http://</a:t>
            </a:r>
            <a:r>
              <a:rPr lang="cs-CZ" dirty="0" smtClean="0"/>
              <a:t>cs.wikipedia.org/wiki/Soubor:Ips_typographicus_1_meyers_1888_v16_p352.jpg</a:t>
            </a:r>
            <a:endParaRPr lang="cs-CZ" dirty="0"/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dirty="0"/>
              <a:t>vlastní fotografie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ostatní obrázky jsou z galerie Office </a:t>
            </a:r>
            <a:endParaRPr lang="cs-CZ" dirty="0" smtClean="0"/>
          </a:p>
          <a:p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/>
              <a:t>[cit. </a:t>
            </a:r>
            <a:r>
              <a:rPr lang="cs-CZ" dirty="0" smtClean="0"/>
              <a:t>2011-08-27].</a:t>
            </a:r>
            <a:endParaRPr lang="cs-CZ" dirty="0"/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1133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364</TotalTime>
  <Words>395</Words>
  <Application>Microsoft Office PowerPoint</Application>
  <PresentationFormat>Předvádění na obrazovce (4:3)</PresentationFormat>
  <Paragraphs>83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42</cp:revision>
  <dcterms:created xsi:type="dcterms:W3CDTF">2012-07-26T21:59:15Z</dcterms:created>
  <dcterms:modified xsi:type="dcterms:W3CDTF">2013-01-06T11:30:01Z</dcterms:modified>
</cp:coreProperties>
</file>