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68" r:id="rId2"/>
    <p:sldId id="269" r:id="rId3"/>
    <p:sldId id="256" r:id="rId4"/>
    <p:sldId id="260" r:id="rId5"/>
    <p:sldId id="258" r:id="rId6"/>
    <p:sldId id="261" r:id="rId7"/>
    <p:sldId id="262" r:id="rId8"/>
    <p:sldId id="265" r:id="rId9"/>
    <p:sldId id="263" r:id="rId10"/>
    <p:sldId id="264" r:id="rId11"/>
    <p:sldId id="257" r:id="rId12"/>
    <p:sldId id="259" r:id="rId13"/>
    <p:sldId id="266" r:id="rId14"/>
    <p:sldId id="267" r:id="rId15"/>
    <p:sldId id="270" r:id="rId16"/>
    <p:sldId id="271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3F1E41-664B-424E-8068-E35DCB5B82F0}" type="datetimeFigureOut">
              <a:rPr lang="cs-CZ" smtClean="0"/>
              <a:t>13.1.2013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A0E745-C2EF-470D-BD2A-ACD7C76A3FC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2693774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3F1E41-664B-424E-8068-E35DCB5B82F0}" type="datetimeFigureOut">
              <a:rPr lang="cs-CZ" smtClean="0"/>
              <a:t>13.1.2013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A0E745-C2EF-470D-BD2A-ACD7C76A3FC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646804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3F1E41-664B-424E-8068-E35DCB5B82F0}" type="datetimeFigureOut">
              <a:rPr lang="cs-CZ" smtClean="0"/>
              <a:t>13.1.2013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A0E745-C2EF-470D-BD2A-ACD7C76A3FC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2043074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3F1E41-664B-424E-8068-E35DCB5B82F0}" type="datetimeFigureOut">
              <a:rPr lang="cs-CZ" smtClean="0"/>
              <a:t>13.1.2013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A0E745-C2EF-470D-BD2A-ACD7C76A3FC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4980048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3F1E41-664B-424E-8068-E35DCB5B82F0}" type="datetimeFigureOut">
              <a:rPr lang="cs-CZ" smtClean="0"/>
              <a:t>13.1.2013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A0E745-C2EF-470D-BD2A-ACD7C76A3FC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9443585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3F1E41-664B-424E-8068-E35DCB5B82F0}" type="datetimeFigureOut">
              <a:rPr lang="cs-CZ" smtClean="0"/>
              <a:t>13.1.2013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A0E745-C2EF-470D-BD2A-ACD7C76A3FC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0935494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3F1E41-664B-424E-8068-E35DCB5B82F0}" type="datetimeFigureOut">
              <a:rPr lang="cs-CZ" smtClean="0"/>
              <a:t>13.1.2013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A0E745-C2EF-470D-BD2A-ACD7C76A3FC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0709389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3F1E41-664B-424E-8068-E35DCB5B82F0}" type="datetimeFigureOut">
              <a:rPr lang="cs-CZ" smtClean="0"/>
              <a:t>13.1.2013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A0E745-C2EF-470D-BD2A-ACD7C76A3FC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6763685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3F1E41-664B-424E-8068-E35DCB5B82F0}" type="datetimeFigureOut">
              <a:rPr lang="cs-CZ" smtClean="0"/>
              <a:t>13.1.2013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A0E745-C2EF-470D-BD2A-ACD7C76A3FC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9694510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3F1E41-664B-424E-8068-E35DCB5B82F0}" type="datetimeFigureOut">
              <a:rPr lang="cs-CZ" smtClean="0"/>
              <a:t>13.1.2013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A0E745-C2EF-470D-BD2A-ACD7C76A3FC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1551664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3F1E41-664B-424E-8068-E35DCB5B82F0}" type="datetimeFigureOut">
              <a:rPr lang="cs-CZ" smtClean="0"/>
              <a:t>13.1.2013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A0E745-C2EF-470D-BD2A-ACD7C76A3FC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6268851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2">
                <a:lumMod val="20000"/>
                <a:lumOff val="80000"/>
              </a:schemeClr>
            </a:gs>
            <a:gs pos="24000">
              <a:schemeClr val="accent2">
                <a:lumMod val="40000"/>
                <a:lumOff val="60000"/>
              </a:schemeClr>
            </a:gs>
            <a:gs pos="53000">
              <a:schemeClr val="accent2">
                <a:lumMod val="60000"/>
                <a:lumOff val="40000"/>
              </a:schemeClr>
            </a:gs>
            <a:gs pos="100000">
              <a:schemeClr val="accent3">
                <a:lumMod val="75000"/>
              </a:schemeClr>
            </a:gs>
          </a:gsLst>
          <a:lin ang="27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C3F1E41-664B-424E-8068-E35DCB5B82F0}" type="datetimeFigureOut">
              <a:rPr lang="cs-CZ" smtClean="0"/>
              <a:t>13.1.2013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2A0E745-C2EF-470D-BD2A-ACD7C76A3FC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9681470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hyperlink" Target="http://cs.wikipedia.org/wiki/Soubor:Zahorska_lowland_01.jpg" TargetMode="Externa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4.pn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5.jpeg"/><Relationship Id="rId5" Type="http://schemas.openxmlformats.org/officeDocument/2006/relationships/image" Target="../media/image14.png"/><Relationship Id="rId4" Type="http://schemas.openxmlformats.org/officeDocument/2006/relationships/image" Target="../media/image13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8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2.jpeg"/><Relationship Id="rId4" Type="http://schemas.openxmlformats.org/officeDocument/2006/relationships/image" Target="../media/image21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eg"/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5.png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9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jpeg"/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2.jpeg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2885" y="866923"/>
            <a:ext cx="4975225" cy="9636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978237554"/>
              </p:ext>
            </p:extLst>
          </p:nvPr>
        </p:nvGraphicFramePr>
        <p:xfrm>
          <a:off x="1259632" y="2636912"/>
          <a:ext cx="6400799" cy="3102908"/>
        </p:xfrm>
        <a:graphic>
          <a:graphicData uri="http://schemas.openxmlformats.org/drawingml/2006/table">
            <a:tbl>
              <a:tblPr/>
              <a:tblGrid>
                <a:gridCol w="1187146"/>
                <a:gridCol w="5213653"/>
              </a:tblGrid>
              <a:tr h="126951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3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NÁZEV ŠKOLY: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88118" marR="88118" marT="44059" marB="44059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3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ZÁKLADNÍ ŠKOLA TIŠICE, okres MĚLNÍK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88118" marR="88118" marT="44059" marB="44059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858539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4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AUTOR: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88118" marR="88118" marT="44059" marB="44059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Mgr.</a:t>
                      </a:r>
                      <a:r>
                        <a:rPr lang="cs-CZ" sz="1400" baseline="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 Marcela Lazáková</a:t>
                      </a:r>
                      <a:endParaRPr lang="cs-CZ" sz="1400" dirty="0"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88118" marR="88118" marT="44059" marB="44059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856704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3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NÁZEV: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88118" marR="88118" marT="44059" marB="44059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300" kern="1200" dirty="0" smtClean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VY_32_INOVACE_09_EKOSYSTÉMY_V</a:t>
                      </a:r>
                      <a:r>
                        <a:rPr lang="cs-CZ" sz="1300" kern="1200" baseline="0" dirty="0" smtClean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 NÍŽINĚ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88118" marR="88118" marT="44059" marB="44059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858539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3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ČÍSLO PROJEKTU: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88118" marR="88118" marT="44059" marB="44059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3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CZ.1.07/1.4.00/21.3130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88118" marR="88118" marT="44059" marB="44059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2042013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108373749"/>
              </p:ext>
            </p:extLst>
          </p:nvPr>
        </p:nvGraphicFramePr>
        <p:xfrm>
          <a:off x="1431335" y="1628800"/>
          <a:ext cx="6281329" cy="4491609"/>
        </p:xfrm>
        <a:graphic>
          <a:graphicData uri="http://schemas.openxmlformats.org/drawingml/2006/table">
            <a:tbl>
              <a:tblPr/>
              <a:tblGrid>
                <a:gridCol w="1617631"/>
                <a:gridCol w="4663698"/>
              </a:tblGrid>
              <a:tr h="578644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ANOTACE:</a:t>
                      </a: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Prezentace</a:t>
                      </a:r>
                      <a:r>
                        <a:rPr lang="cs-CZ" sz="1200" baseline="0" dirty="0" smtClean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 vede k vymezení </a:t>
                      </a:r>
                      <a:r>
                        <a:rPr lang="cs-CZ" sz="1200" baseline="0" dirty="0" smtClean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pojmu nížina </a:t>
                      </a:r>
                      <a:r>
                        <a:rPr lang="cs-CZ" sz="1200" baseline="0" dirty="0" smtClean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a seznámení s jeho </a:t>
                      </a:r>
                      <a:r>
                        <a:rPr lang="cs-CZ" sz="1200" baseline="0" dirty="0" smtClean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významem</a:t>
                      </a:r>
                      <a:r>
                        <a:rPr lang="cs-CZ" sz="1200" baseline="0" dirty="0" smtClean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.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48396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JAZYK:</a:t>
                      </a:r>
                      <a:endParaRPr lang="cs-CZ" sz="8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Arial"/>
                          <a:ea typeface="Calibri"/>
                          <a:cs typeface="Times New Roman"/>
                        </a:rPr>
                        <a:t>Čeština</a:t>
                      </a:r>
                      <a:endParaRPr lang="cs-CZ" sz="8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12997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OČEKÁVANÝ VÝSTUP:</a:t>
                      </a:r>
                      <a:endParaRPr lang="cs-CZ" sz="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  <a:latin typeface="Arial"/>
                          <a:ea typeface="Calibri"/>
                          <a:cs typeface="Times New Roman"/>
                        </a:rPr>
                        <a:t>Zhodnotí</a:t>
                      </a:r>
                      <a:r>
                        <a:rPr lang="cs-CZ" sz="1200" baseline="0" dirty="0" smtClean="0">
                          <a:solidFill>
                            <a:schemeClr val="tx1"/>
                          </a:solidFill>
                          <a:effectLst/>
                          <a:latin typeface="Arial"/>
                          <a:ea typeface="Calibri"/>
                          <a:cs typeface="Times New Roman"/>
                        </a:rPr>
                        <a:t> význam </a:t>
                      </a:r>
                      <a:r>
                        <a:rPr lang="cs-CZ" sz="1200" baseline="0" dirty="0" smtClean="0">
                          <a:solidFill>
                            <a:schemeClr val="tx1"/>
                          </a:solidFill>
                          <a:effectLst/>
                          <a:latin typeface="Arial"/>
                          <a:ea typeface="Calibri"/>
                          <a:cs typeface="Times New Roman"/>
                        </a:rPr>
                        <a:t>nížiny </a:t>
                      </a:r>
                      <a:r>
                        <a:rPr lang="cs-CZ" sz="1200" baseline="0" dirty="0" smtClean="0">
                          <a:solidFill>
                            <a:schemeClr val="tx1"/>
                          </a:solidFill>
                          <a:effectLst/>
                          <a:latin typeface="Arial"/>
                          <a:ea typeface="Calibri"/>
                          <a:cs typeface="Times New Roman"/>
                        </a:rPr>
                        <a:t>pro život člověka a uvede vlastní poznatky a zkušenosti.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61167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>
                          <a:solidFill>
                            <a:schemeClr val="tx1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KLÍČOVÁ SLOVA:</a:t>
                      </a:r>
                      <a:endParaRPr lang="cs-CZ" sz="80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Polabí, polní plodiny, Zahrada Čech, Litoměřicko, Mělnicko.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85857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DRUH UČEBNÍHO MATERIÁLU:</a:t>
                      </a:r>
                      <a:endParaRPr lang="cs-CZ" sz="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Prezentace</a:t>
                      </a: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85857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DRUH INTERAKTIVITY:</a:t>
                      </a:r>
                      <a:endParaRPr lang="cs-CZ" sz="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Arial"/>
                          <a:ea typeface="Calibri"/>
                          <a:cs typeface="Times New Roman"/>
                        </a:rPr>
                        <a:t>Kombinace</a:t>
                      </a: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46977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CÍLOVÁ SKUPINA:</a:t>
                      </a:r>
                      <a:endParaRPr lang="cs-CZ" sz="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Žák</a:t>
                      </a: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85857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STUPEŇ A TYP VZDĚLÁNÍ:</a:t>
                      </a:r>
                      <a:endParaRPr lang="cs-CZ" sz="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Základní vzdělávání – první stupeň</a:t>
                      </a: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85857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TYPICKÁ VĚKOVÁ SKUPINA</a:t>
                      </a:r>
                      <a:endParaRPr lang="cs-CZ" sz="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baseline="0" dirty="0" smtClean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9 - 12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let</a:t>
                      </a: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5" name="Picture 676" descr="Obrázek1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3728" y="476672"/>
            <a:ext cx="4968875" cy="9636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7154782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 descr="http://bits.wikimedia.org/static-1.21wmf4/skins/common/images/magnify-clip.png">
            <a:hlinkClick r:id="rId2" tooltip="Zvětšit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5575" y="411163"/>
            <a:ext cx="142875" cy="1047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Rectangle 1"/>
          <p:cNvSpPr>
            <a:spLocks noChangeArrowheads="1"/>
          </p:cNvSpPr>
          <p:nvPr/>
        </p:nvSpPr>
        <p:spPr bwMode="auto">
          <a:xfrm>
            <a:off x="539552" y="216273"/>
            <a:ext cx="8751564" cy="310854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8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  <a:cs typeface="Arial" charset="0"/>
                <a:hlinkClick r:id="rId2"/>
              </a:rPr>
              <a:t>  </a:t>
            </a:r>
            <a:endParaRPr kumimoji="0" lang="cs-CZ" sz="87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charset="0"/>
              <a:cs typeface="Arial" charset="0"/>
              <a:hlinkClick r:id="rId2" tooltip="Zvětšit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8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  <a:cs typeface="Arial" charset="0"/>
                <a:hlinkClick r:id="rId2" tooltip="Zvětšit"/>
              </a:rPr>
              <a:t>  </a:t>
            </a:r>
            <a:endParaRPr kumimoji="0" lang="cs-CZ" sz="6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charset="0"/>
              <a:cs typeface="Arial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32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  <a:cs typeface="Arial" charset="0"/>
              </a:rPr>
              <a:t>Nížina</a:t>
            </a:r>
            <a:r>
              <a:rPr kumimoji="0" lang="cs-CZ" sz="3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  <a:cs typeface="Arial" charset="0"/>
              </a:rPr>
              <a:t> </a:t>
            </a:r>
            <a:r>
              <a:rPr kumimoji="0" lang="cs-CZ" sz="320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  <a:cs typeface="Arial" charset="0"/>
              </a:rPr>
              <a:t>je část zemského povrchu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320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  <a:cs typeface="Arial" charset="0"/>
              </a:rPr>
              <a:t>o nadmořské výšce 0 – 200 m (popř. i 300 m).</a:t>
            </a:r>
            <a:r>
              <a:rPr kumimoji="0" lang="cs-CZ" sz="3200" i="0" u="none" strike="noStrike" cap="none" normalizeH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  <a:cs typeface="Arial" charset="0"/>
              </a:rPr>
              <a:t> Je</a:t>
            </a:r>
            <a:r>
              <a:rPr kumimoji="0" lang="cs-CZ" sz="320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  <a:cs typeface="Arial" charset="0"/>
              </a:rPr>
              <a:t> plochá nebo jen málo zvlněná. Často je velmi úrodná (záplavy).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320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  <a:cs typeface="Arial" charset="0"/>
              </a:rPr>
              <a:t>Existuje řada typů s charakteristickými tvary.</a:t>
            </a: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7012" y="3682975"/>
            <a:ext cx="8449444" cy="23046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1440509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548681"/>
            <a:ext cx="8229600" cy="172819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b="1" dirty="0"/>
              <a:t>Polabím</a:t>
            </a:r>
            <a:r>
              <a:rPr lang="cs-CZ" dirty="0"/>
              <a:t> se nazývá pruh území podél řeky Labe mezi městy Jaroměř a Lovosice. Jde o neformální označení bez přesného územního vymezení. </a:t>
            </a: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67745" y="2276872"/>
            <a:ext cx="6115040" cy="407095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5684668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900" decel="100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2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2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476672"/>
            <a:ext cx="8229600" cy="1800200"/>
          </a:xfrm>
        </p:spPr>
        <p:txBody>
          <a:bodyPr/>
          <a:lstStyle/>
          <a:p>
            <a:pPr marL="0" indent="0">
              <a:buNone/>
            </a:pPr>
            <a:r>
              <a:rPr lang="cs-CZ" dirty="0"/>
              <a:t>Díky kvalitní půdě a příznivým klimatickým podmínkám je intenzivně zemědělsky využívané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r>
              <a:rPr lang="cs-CZ" dirty="0" smtClean="0"/>
              <a:t>Pěstuje se zde obilí, </a:t>
            </a:r>
            <a:endParaRPr lang="cs-CZ" dirty="0"/>
          </a:p>
        </p:txBody>
      </p:sp>
      <p:pic>
        <p:nvPicPr>
          <p:cNvPr id="1027" name="Picture 3" descr="C:\Users\Marcela\AppData\Local\Microsoft\Windows\Temporary Internet Files\Content.IE5\FVEIYRCZ\MP900448648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2392628"/>
            <a:ext cx="2571750" cy="3429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Marcela\AppData\Local\Microsoft\Windows\Temporary Internet Files\Content.IE5\PV4X9H4I\MP900438609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55975" y="2636912"/>
            <a:ext cx="4047589" cy="26868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903415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" dur="500" tmFilter="0,0; .5, 1; 1, 1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" presetID="41" presetClass="entr" presetSubtype="0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500" tmFilter="0,0; .5, 1; 1, 1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3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8" dur="5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4" name="Picture 4" descr="C:\Users\Marcela\AppData\Local\Microsoft\Windows\Temporary Internet Files\Content.IE5\PV4X9H4I\MP90040230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9124" y="2492896"/>
            <a:ext cx="3631410" cy="29051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7" name="Picture 7" descr="C:\Users\Marcela\AppData\Local\Microsoft\Windows\Temporary Internet Files\Content.IE5\KD28546O\MP900403832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83968" y="3945460"/>
            <a:ext cx="3803416" cy="25346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Obdélník 4"/>
          <p:cNvSpPr/>
          <p:nvPr/>
        </p:nvSpPr>
        <p:spPr>
          <a:xfrm>
            <a:off x="719979" y="683985"/>
            <a:ext cx="4772140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dirty="0" smtClean="0"/>
              <a:t>kukuřice</a:t>
            </a:r>
            <a:r>
              <a:rPr lang="cs-CZ" sz="3200" dirty="0"/>
              <a:t>, </a:t>
            </a:r>
            <a:r>
              <a:rPr lang="cs-CZ" sz="3200" dirty="0" smtClean="0"/>
              <a:t>slunečnice, </a:t>
            </a:r>
            <a:r>
              <a:rPr lang="cs-CZ" sz="3200" dirty="0" smtClean="0"/>
              <a:t>řepka,</a:t>
            </a:r>
            <a:endParaRPr lang="cs-CZ" sz="3200" dirty="0"/>
          </a:p>
        </p:txBody>
      </p:sp>
      <p:pic>
        <p:nvPicPr>
          <p:cNvPr id="5129" name="Picture 9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80112" y="976372"/>
            <a:ext cx="3384376" cy="253828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0092664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6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7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8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9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10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5" dur="2000"/>
                                        <p:tgtEl>
                                          <p:spTgt spid="51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0" dur="2000"/>
                                        <p:tgtEl>
                                          <p:spTgt spid="51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5" dur="2000"/>
                                        <p:tgtEl>
                                          <p:spTgt spid="51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11960" y="908720"/>
            <a:ext cx="1920078" cy="114300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zelenina</a:t>
            </a:r>
            <a:endParaRPr lang="cs-CZ" dirty="0"/>
          </a:p>
        </p:txBody>
      </p:sp>
      <p:pic>
        <p:nvPicPr>
          <p:cNvPr id="6146" name="Picture 2" descr="C:\Users\Marcela\AppData\Local\Microsoft\Windows\Temporary Internet Files\Content.IE5\PV4X9H4I\MP900400763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0248" y="453607"/>
            <a:ext cx="3600400" cy="23993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7" name="Picture 3" descr="C:\Users\Marcela\AppData\Local\Microsoft\Windows\Temporary Internet Files\Content.IE5\KD28546O\MP900289431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92374" y="548680"/>
            <a:ext cx="2274458" cy="33695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0" name="Picture 6" descr="C:\Users\Marcela\AppData\Local\Microsoft\Windows\Temporary Internet Files\Content.IE5\KD28546O\MP900144419[1]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47864" y="2989544"/>
            <a:ext cx="2213520" cy="35042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1" name="Picture 7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3212976"/>
            <a:ext cx="2169710" cy="31144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52" name="Picture 8" descr="C:\Users\Marcela\AppData\Local\Microsoft\Windows\Temporary Internet Files\Content.IE5\FVEIYRCZ\MP900182747[1].jp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55849" y="4349080"/>
            <a:ext cx="2945829" cy="19344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13461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7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8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6" dur="20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1" dur="2000"/>
                                        <p:tgtEl>
                                          <p:spTgt spid="61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6" dur="2000"/>
                                        <p:tgtEl>
                                          <p:spTgt spid="61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1" dur="2000"/>
                                        <p:tgtEl>
                                          <p:spTgt spid="61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6" dur="2000"/>
                                        <p:tgtEl>
                                          <p:spTgt spid="61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19" name="Picture 3" descr="C:\Users\Marcela\AppData\Local\Microsoft\Windows\Temporary Internet Files\Content.IE5\PV4X9H4I\MP900448460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14931" y="548680"/>
            <a:ext cx="3914297" cy="26095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21" name="Picture 5" descr="C:\Users\Marcela\AppData\Local\Microsoft\Windows\Temporary Internet Files\Content.IE5\PV4X9H4I\MP900422960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4128" y="1412776"/>
            <a:ext cx="2610164" cy="37751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22" name="Picture 6" descr="C:\Users\Marcela\AppData\Local\Microsoft\Windows\Temporary Internet Files\Content.IE5\PV4X9H4I\MP900313729[1]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20195" y="3573016"/>
            <a:ext cx="4303770" cy="28404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251032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92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92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92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92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92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92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92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92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92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08655" y="300467"/>
            <a:ext cx="2731689" cy="778098"/>
          </a:xfrm>
        </p:spPr>
        <p:txBody>
          <a:bodyPr>
            <a:normAutofit/>
          </a:bodyPr>
          <a:lstStyle/>
          <a:p>
            <a:r>
              <a:rPr lang="cs-CZ" sz="3200" dirty="0"/>
              <a:t>c</a:t>
            </a:r>
            <a:r>
              <a:rPr lang="cs-CZ" sz="3200" dirty="0" smtClean="0"/>
              <a:t>ibule, </a:t>
            </a:r>
            <a:r>
              <a:rPr lang="cs-CZ" sz="3200" dirty="0" smtClean="0"/>
              <a:t>česnek,</a:t>
            </a:r>
            <a:endParaRPr lang="cs-CZ" sz="3200" dirty="0"/>
          </a:p>
        </p:txBody>
      </p:sp>
      <p:pic>
        <p:nvPicPr>
          <p:cNvPr id="7175" name="Picture 7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07684" y="1196752"/>
            <a:ext cx="3465320" cy="231310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176" name="Picture 8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80112" y="689516"/>
            <a:ext cx="2664296" cy="391808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177" name="Picture 9" descr="C:\Users\Marcela\AppData\Local\Microsoft\Windows\Temporary Internet Files\Content.IE5\FVEIYRCZ\MP900409538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3597116"/>
            <a:ext cx="2231802" cy="29526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9" name="Picture 11" descr="C:\Users\Marcela\AppData\Local\Microsoft\Windows\Temporary Internet Files\Content.IE5\PV4X9H4I\MP900432998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03848" y="4208610"/>
            <a:ext cx="1609736" cy="21449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532210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6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7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8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9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10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71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71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71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71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717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717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717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717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692696"/>
            <a:ext cx="3970784" cy="724942"/>
          </a:xfrm>
        </p:spPr>
        <p:txBody>
          <a:bodyPr>
            <a:normAutofit/>
          </a:bodyPr>
          <a:lstStyle/>
          <a:p>
            <a:r>
              <a:rPr lang="cs-CZ" sz="3200" dirty="0"/>
              <a:t>ř</a:t>
            </a:r>
            <a:r>
              <a:rPr lang="cs-CZ" sz="3200" dirty="0" smtClean="0"/>
              <a:t>epa, </a:t>
            </a:r>
            <a:r>
              <a:rPr lang="cs-CZ" sz="3200" dirty="0" smtClean="0"/>
              <a:t>b</a:t>
            </a:r>
            <a:r>
              <a:rPr lang="cs-CZ" sz="3200" dirty="0" smtClean="0"/>
              <a:t>rambory. </a:t>
            </a:r>
            <a:endParaRPr lang="cs-CZ" sz="3200" dirty="0"/>
          </a:p>
        </p:txBody>
      </p:sp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14403" y="669179"/>
            <a:ext cx="4781434" cy="319160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195" name="Picture 3" descr="C:\Users\Marcela\AppData\Local\Microsoft\Windows\Temporary Internet Files\Content.IE5\W3PCQDNN\MP900177942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40649" y="4077072"/>
            <a:ext cx="2728942" cy="18192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6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1844188"/>
            <a:ext cx="2952328" cy="446576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6629865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6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7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8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9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10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819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819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819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819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81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819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819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819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819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917251" y="548680"/>
            <a:ext cx="2520280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200" b="1" dirty="0" smtClean="0"/>
              <a:t>Zahrada Čech</a:t>
            </a:r>
            <a:endParaRPr lang="cs-CZ" sz="3200" b="1" dirty="0"/>
          </a:p>
        </p:txBody>
      </p:sp>
      <p:sp>
        <p:nvSpPr>
          <p:cNvPr id="3" name="Obdélník 2"/>
          <p:cNvSpPr/>
          <p:nvPr/>
        </p:nvSpPr>
        <p:spPr>
          <a:xfrm>
            <a:off x="683568" y="1133455"/>
            <a:ext cx="7920880" cy="304698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57200" indent="-457200">
              <a:buFont typeface="Arial" pitchFamily="34" charset="0"/>
              <a:buChar char="•"/>
            </a:pPr>
            <a:r>
              <a:rPr lang="cs-CZ" sz="3200" dirty="0"/>
              <a:t>označuje celou mimořádně úrodnou a teplotně nadprůměrnou oblast </a:t>
            </a:r>
            <a:r>
              <a:rPr lang="cs-CZ" sz="3200" dirty="0" smtClean="0"/>
              <a:t>ČR, která </a:t>
            </a:r>
            <a:r>
              <a:rPr lang="cs-CZ" sz="3200" dirty="0"/>
              <a:t>se nachází v dolním </a:t>
            </a:r>
            <a:r>
              <a:rPr lang="cs-CZ" sz="3200" dirty="0" smtClean="0"/>
              <a:t>Polabí a </a:t>
            </a:r>
            <a:r>
              <a:rPr lang="cs-CZ" sz="3200" dirty="0"/>
              <a:t>dolním </a:t>
            </a:r>
            <a:r>
              <a:rPr lang="cs-CZ" sz="3200" dirty="0" smtClean="0"/>
              <a:t>Poohří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3200" dirty="0" smtClean="0"/>
              <a:t>v </a:t>
            </a:r>
            <a:r>
              <a:rPr lang="cs-CZ" sz="3200" dirty="0"/>
              <a:t>nejširším pojetí možná zahrnuje zhruba okresy Nymburk, Kolín, Mělník, Litoměřice a Louny</a:t>
            </a:r>
          </a:p>
        </p:txBody>
      </p:sp>
    </p:spTree>
    <p:extLst>
      <p:ext uri="{BB962C8B-B14F-4D97-AF65-F5344CB8AC3E}">
        <p14:creationId xmlns:p14="http://schemas.microsoft.com/office/powerpoint/2010/main" val="27922247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8" presetClass="entr" presetSubtype="0" accel="5000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7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8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7664" y="1628799"/>
            <a:ext cx="5487353" cy="411551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Obdélník 5"/>
          <p:cNvSpPr/>
          <p:nvPr/>
        </p:nvSpPr>
        <p:spPr>
          <a:xfrm>
            <a:off x="917250" y="548680"/>
            <a:ext cx="7039126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200" dirty="0" smtClean="0"/>
              <a:t>V okolí </a:t>
            </a:r>
            <a:r>
              <a:rPr lang="cs-CZ" sz="3200" dirty="0"/>
              <a:t>L</a:t>
            </a:r>
            <a:r>
              <a:rPr lang="cs-CZ" sz="3200" dirty="0" smtClean="0"/>
              <a:t>itoměřic se pěstuje </a:t>
            </a:r>
            <a:r>
              <a:rPr lang="cs-CZ" sz="3200" dirty="0" smtClean="0"/>
              <a:t>ovoce. 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42647896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6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7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8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9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10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4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813551"/>
            <a:ext cx="3595051" cy="240868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43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6096" y="836712"/>
            <a:ext cx="2879774" cy="438927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44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640" y="3794169"/>
            <a:ext cx="3593976" cy="269548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3714444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102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102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102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55041" y="771699"/>
            <a:ext cx="5044480" cy="706090"/>
          </a:xfrm>
        </p:spPr>
        <p:txBody>
          <a:bodyPr>
            <a:normAutofit/>
          </a:bodyPr>
          <a:lstStyle/>
          <a:p>
            <a:r>
              <a:rPr lang="cs-CZ" sz="3200" dirty="0" smtClean="0"/>
              <a:t>V okolí Mělníka vinná réva.</a:t>
            </a:r>
            <a:endParaRPr lang="cs-CZ" sz="3200" dirty="0"/>
          </a:p>
        </p:txBody>
      </p:sp>
      <p:pic>
        <p:nvPicPr>
          <p:cNvPr id="1126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1673487"/>
            <a:ext cx="4890120" cy="366759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1268" name="Picture 4" descr="C:\Users\Marcela\AppData\Local\Microsoft\Windows\Temporary Internet Files\Content.IE5\KD28546O\MP900426537[2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67641" y="1124744"/>
            <a:ext cx="2858031" cy="21390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271" name="Picture 7" descr="C:\Users\Marcela\AppData\Local\Microsoft\Windows\Temporary Internet Files\Content.IE5\PV4X9H4I\MP900426625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61384" y="3861048"/>
            <a:ext cx="2948767" cy="23645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859660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" dur="500" tmFilter="0,0; .5, 1; 1, 1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6" dur="500"/>
                                        <p:tgtEl>
                                          <p:spTgt spid="112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126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126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126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112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127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127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1127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112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2800" dirty="0" smtClean="0"/>
              <a:t>Použité zdroje: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628800"/>
            <a:ext cx="8229600" cy="4525963"/>
          </a:xfrm>
        </p:spPr>
        <p:txBody>
          <a:bodyPr>
            <a:normAutofit lnSpcReduction="10000"/>
          </a:bodyPr>
          <a:lstStyle/>
          <a:p>
            <a:pPr>
              <a:buFont typeface="Wingdings" pitchFamily="2" charset="2"/>
              <a:buChar char="v"/>
            </a:pPr>
            <a:r>
              <a:rPr lang="cs-CZ" sz="1800" dirty="0" smtClean="0"/>
              <a:t>http</a:t>
            </a:r>
            <a:r>
              <a:rPr lang="cs-CZ" sz="1800" dirty="0"/>
              <a:t>://cs.wikipedia.org/wiki/N%C3%AD%C5%BEina</a:t>
            </a:r>
          </a:p>
          <a:p>
            <a:pPr>
              <a:buFont typeface="Wingdings" pitchFamily="2" charset="2"/>
              <a:buChar char="v"/>
            </a:pPr>
            <a:r>
              <a:rPr lang="cs-CZ" sz="1800" dirty="0"/>
              <a:t>http://cs.wikipedia.org/wiki/Soubor:Hornomoravsky.JPG</a:t>
            </a:r>
          </a:p>
          <a:p>
            <a:pPr>
              <a:buFont typeface="Wingdings" pitchFamily="2" charset="2"/>
              <a:buChar char="v"/>
            </a:pPr>
            <a:r>
              <a:rPr lang="cs-CZ" sz="1800" dirty="0"/>
              <a:t>http://cs.wikipedia.org/wiki/Polabsk%C3%A1_n%C3%AD%C5%BEina</a:t>
            </a:r>
          </a:p>
          <a:p>
            <a:pPr>
              <a:buFont typeface="Wingdings" pitchFamily="2" charset="2"/>
              <a:buChar char="v"/>
            </a:pPr>
            <a:r>
              <a:rPr lang="cs-CZ" sz="1800" dirty="0"/>
              <a:t>http://commons.wikimedia.org/wiki/File:Zitenice.JPG?uselang=cs</a:t>
            </a:r>
          </a:p>
          <a:p>
            <a:pPr>
              <a:buFont typeface="Wingdings" pitchFamily="2" charset="2"/>
              <a:buChar char="v"/>
            </a:pPr>
            <a:r>
              <a:rPr lang="cs-CZ" sz="1800" dirty="0"/>
              <a:t>http://commons.wikimedia.org/wiki/File:Colza_cultivation.JPG?uselang=cs</a:t>
            </a:r>
          </a:p>
          <a:p>
            <a:pPr>
              <a:buFont typeface="Wingdings" pitchFamily="2" charset="2"/>
              <a:buChar char="v"/>
            </a:pPr>
            <a:r>
              <a:rPr lang="cs-CZ" sz="1800" dirty="0"/>
              <a:t>http://commons.wikimedia.org/wiki/File:ARS_cucumber.jpg</a:t>
            </a:r>
          </a:p>
          <a:p>
            <a:pPr>
              <a:buFont typeface="Wingdings" pitchFamily="2" charset="2"/>
              <a:buChar char="v"/>
            </a:pPr>
            <a:r>
              <a:rPr lang="cs-CZ" sz="1800" dirty="0"/>
              <a:t>http://commons.wikimedia.org/wiki/File:ARS_red_onion.jpg?uselang=cs</a:t>
            </a:r>
          </a:p>
          <a:p>
            <a:pPr>
              <a:buFont typeface="Wingdings" pitchFamily="2" charset="2"/>
              <a:buChar char="v"/>
            </a:pPr>
            <a:r>
              <a:rPr lang="cs-CZ" sz="1800" dirty="0"/>
              <a:t>http://commons.wikimedia.org/wiki/File:Onions.jpg?uselang=cs</a:t>
            </a:r>
          </a:p>
          <a:p>
            <a:pPr>
              <a:buFont typeface="Wingdings" pitchFamily="2" charset="2"/>
              <a:buChar char="v"/>
            </a:pPr>
            <a:r>
              <a:rPr lang="cs-CZ" sz="1800" dirty="0"/>
              <a:t>http://commons.wikimedia.org/wiki/File:Potato_plants.jpg?uselang=cs</a:t>
            </a:r>
          </a:p>
          <a:p>
            <a:pPr>
              <a:buFont typeface="Wingdings" pitchFamily="2" charset="2"/>
              <a:buChar char="v"/>
            </a:pPr>
            <a:r>
              <a:rPr lang="cs-CZ" sz="1800" dirty="0"/>
              <a:t>http://cs.wikipedia.org/wiki/Soubor:SugarBeet.jpg</a:t>
            </a:r>
          </a:p>
          <a:p>
            <a:pPr>
              <a:buFont typeface="Wingdings" pitchFamily="2" charset="2"/>
              <a:buChar char="v"/>
            </a:pPr>
            <a:r>
              <a:rPr lang="cs-CZ" sz="1800" dirty="0"/>
              <a:t>http://commons.wikimedia.org/wiki/File:1024px-Litomerice_from_Radobyl.jpg</a:t>
            </a:r>
            <a:endParaRPr lang="cs-CZ" sz="1800" dirty="0" smtClean="0"/>
          </a:p>
          <a:p>
            <a:pPr>
              <a:buFont typeface="Wingdings" pitchFamily="2" charset="2"/>
              <a:buChar char="v"/>
            </a:pPr>
            <a:r>
              <a:rPr lang="cs-CZ" sz="1800" dirty="0"/>
              <a:t>http://commons.wikimedia.org/wiki/File:Apple_orchard_in_Marlboro,_New_York.JPG?uselang=cs</a:t>
            </a:r>
          </a:p>
          <a:p>
            <a:pPr>
              <a:buFont typeface="Wingdings" pitchFamily="2" charset="2"/>
              <a:buChar char="v"/>
            </a:pPr>
            <a:r>
              <a:rPr lang="cs-CZ" sz="1800" dirty="0"/>
              <a:t>http://commons.wikimedia.org/wiki/File:Pears.jpg?uselang=cs</a:t>
            </a:r>
          </a:p>
          <a:p>
            <a:pPr>
              <a:buFont typeface="Wingdings" pitchFamily="2" charset="2"/>
              <a:buChar char="v"/>
            </a:pPr>
            <a:endParaRPr lang="cs-CZ" sz="1800" dirty="0"/>
          </a:p>
        </p:txBody>
      </p:sp>
    </p:spTree>
    <p:extLst>
      <p:ext uri="{BB962C8B-B14F-4D97-AF65-F5344CB8AC3E}">
        <p14:creationId xmlns:p14="http://schemas.microsoft.com/office/powerpoint/2010/main" val="1293811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611560" y="797877"/>
            <a:ext cx="8136904" cy="258532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Font typeface="Wingdings" pitchFamily="2" charset="2"/>
              <a:buChar char="v"/>
            </a:pPr>
            <a:r>
              <a:rPr lang="cs-CZ" dirty="0" smtClean="0"/>
              <a:t>http</a:t>
            </a:r>
            <a:r>
              <a:rPr lang="cs-CZ" dirty="0"/>
              <a:t>://</a:t>
            </a:r>
            <a:r>
              <a:rPr lang="cs-CZ" dirty="0" smtClean="0"/>
              <a:t>commons.wikimedia.org/wiki/File:Prunus-armeniaca-Potsdam-Wilhelmplatz-17-10-2007-62.jpg?uselang=cs</a:t>
            </a:r>
          </a:p>
          <a:p>
            <a:pPr>
              <a:buFont typeface="Wingdings" pitchFamily="2" charset="2"/>
              <a:buChar char="v"/>
            </a:pPr>
            <a:r>
              <a:rPr lang="cs-CZ" dirty="0"/>
              <a:t>http://commons.wikimedia.org/wiki/File:Melnik,_Czech_Republic_104.jpg</a:t>
            </a:r>
          </a:p>
          <a:p>
            <a:pPr>
              <a:buFont typeface="Wingdings" pitchFamily="2" charset="2"/>
              <a:buChar char="v"/>
            </a:pPr>
            <a:endParaRPr lang="cs-CZ" dirty="0"/>
          </a:p>
          <a:p>
            <a:pPr>
              <a:buFont typeface="Wingdings" pitchFamily="2" charset="2"/>
              <a:buChar char="v"/>
            </a:pPr>
            <a:r>
              <a:rPr lang="cs-CZ" dirty="0" smtClean="0"/>
              <a:t>ostatní </a:t>
            </a:r>
            <a:r>
              <a:rPr lang="cs-CZ" dirty="0"/>
              <a:t>obrázky jsou z galerie Office </a:t>
            </a:r>
            <a:endParaRPr lang="cs-CZ" dirty="0" smtClean="0"/>
          </a:p>
          <a:p>
            <a:endParaRPr lang="cs-CZ" dirty="0" smtClean="0"/>
          </a:p>
          <a:p>
            <a:pPr>
              <a:buFont typeface="Wingdings" pitchFamily="2" charset="2"/>
              <a:buChar char="v"/>
            </a:pPr>
            <a:r>
              <a:rPr lang="cs-CZ" dirty="0"/>
              <a:t>[cit. </a:t>
            </a:r>
            <a:r>
              <a:rPr lang="cs-CZ" dirty="0" smtClean="0"/>
              <a:t>2012-08-15].</a:t>
            </a:r>
            <a:endParaRPr lang="cs-CZ" dirty="0"/>
          </a:p>
          <a:p>
            <a:pPr>
              <a:buFont typeface="Wingdings" pitchFamily="2" charset="2"/>
              <a:buChar char="v"/>
            </a:pPr>
            <a:endParaRPr lang="cs-CZ" dirty="0"/>
          </a:p>
          <a:p>
            <a:pPr>
              <a:buFont typeface="Wingdings" pitchFamily="2" charset="2"/>
              <a:buChar char="v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565237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249</TotalTime>
  <Words>311</Words>
  <Application>Microsoft Office PowerPoint</Application>
  <PresentationFormat>Předvádění na obrazovce (4:3)</PresentationFormat>
  <Paragraphs>63</Paragraphs>
  <Slides>16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zelenina</vt:lpstr>
      <vt:lpstr>Prezentace aplikace PowerPoint</vt:lpstr>
      <vt:lpstr>cibule, česnek,</vt:lpstr>
      <vt:lpstr>řepa, brambory. </vt:lpstr>
      <vt:lpstr>Prezentace aplikace PowerPoint</vt:lpstr>
      <vt:lpstr>Prezentace aplikace PowerPoint</vt:lpstr>
      <vt:lpstr>Prezentace aplikace PowerPoint</vt:lpstr>
      <vt:lpstr>V okolí Mělníka vinná réva.</vt:lpstr>
      <vt:lpstr>Použité zdroje: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Marcela</dc:creator>
  <cp:lastModifiedBy>Marcela</cp:lastModifiedBy>
  <cp:revision>22</cp:revision>
  <dcterms:created xsi:type="dcterms:W3CDTF">2012-08-20T19:24:43Z</dcterms:created>
  <dcterms:modified xsi:type="dcterms:W3CDTF">2013-01-13T01:30:08Z</dcterms:modified>
</cp:coreProperties>
</file>