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60" r:id="rId5"/>
    <p:sldId id="265" r:id="rId6"/>
    <p:sldId id="261" r:id="rId7"/>
    <p:sldId id="262" r:id="rId8"/>
    <p:sldId id="264" r:id="rId9"/>
    <p:sldId id="263" r:id="rId10"/>
    <p:sldId id="269" r:id="rId11"/>
    <p:sldId id="268" r:id="rId12"/>
    <p:sldId id="270" r:id="rId13"/>
    <p:sldId id="271" r:id="rId14"/>
    <p:sldId id="272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5" d="100"/>
          <a:sy n="65" d="100"/>
        </p:scale>
        <p:origin x="-7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54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777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982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746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3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364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027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8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88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775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795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9EDBA-2A31-413E-9BD7-024B18D8B7F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096D4-96EB-4566-B2C9-7FA5539342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539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0491362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VY_32_INOVACE_02_EKOSYSTÉMY_V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SADU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502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423211264"/>
              </p:ext>
            </p:extLst>
          </p:nvPr>
        </p:nvGraphicFramePr>
        <p:xfrm>
          <a:off x="1431335" y="1628800"/>
          <a:ext cx="6281329" cy="4503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vymezení pojmu sad a poznávání květů a plodů ovocných stromů a keřů.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Pojmenuje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ovocné stromy a keře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uvede příklady výskytu ve známé lokalitě.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Sad, strom, keř, květ, plod.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90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580" y="908720"/>
            <a:ext cx="2676183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Sad</a:t>
            </a:r>
            <a:r>
              <a:rPr lang="cs-CZ" sz="3200" dirty="0" smtClean="0"/>
              <a:t> je </a:t>
            </a:r>
            <a:r>
              <a:rPr lang="cs-CZ" sz="3200" dirty="0" smtClean="0"/>
              <a:t>specializovaná </a:t>
            </a:r>
            <a:r>
              <a:rPr lang="cs-CZ" sz="3200" dirty="0" smtClean="0"/>
              <a:t>zahrada, která je uzpůsobena pro pěstování </a:t>
            </a:r>
          </a:p>
          <a:p>
            <a:r>
              <a:rPr lang="cs-CZ" sz="3200" dirty="0" smtClean="0"/>
              <a:t>ovocných stromů</a:t>
            </a:r>
          </a:p>
          <a:p>
            <a:r>
              <a:rPr lang="cs-CZ" sz="3200" dirty="0" smtClean="0"/>
              <a:t>a </a:t>
            </a:r>
            <a:r>
              <a:rPr lang="cs-CZ" sz="3200" dirty="0" smtClean="0"/>
              <a:t>keřů.</a:t>
            </a:r>
            <a:endParaRPr lang="cs-CZ" sz="3200" dirty="0"/>
          </a:p>
        </p:txBody>
      </p:sp>
      <p:pic>
        <p:nvPicPr>
          <p:cNvPr id="1026" name="Picture 2" descr="C:\Users\Marcela\AppData\Local\Microsoft\Windows\Temporary Internet Files\Content.IE5\TUWJZW0I\MP9004116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763" y="908719"/>
            <a:ext cx="6050173" cy="403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39561" y="5301208"/>
            <a:ext cx="685561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 zaměřena </a:t>
            </a:r>
            <a:r>
              <a:rPr lang="cs-CZ" sz="3200" dirty="0"/>
              <a:t>především </a:t>
            </a:r>
            <a:r>
              <a:rPr lang="cs-CZ" sz="3200" dirty="0" smtClean="0"/>
              <a:t>na </a:t>
            </a:r>
            <a:r>
              <a:rPr lang="cs-CZ" sz="3200" dirty="0"/>
              <a:t>produkci ovoce ve větším měřítku.</a:t>
            </a:r>
          </a:p>
        </p:txBody>
      </p:sp>
    </p:spTree>
    <p:extLst>
      <p:ext uri="{BB962C8B-B14F-4D97-AF65-F5344CB8AC3E}">
        <p14:creationId xmlns:p14="http://schemas.microsoft.com/office/powerpoint/2010/main" val="407911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7530" y="4509120"/>
            <a:ext cx="681475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Mezi </a:t>
            </a:r>
            <a:r>
              <a:rPr lang="cs-CZ" sz="3200" dirty="0"/>
              <a:t>nejvíce pěstované stromy v České republice (mírné </a:t>
            </a:r>
            <a:r>
              <a:rPr lang="cs-CZ" sz="3200" dirty="0" smtClean="0"/>
              <a:t>podnebí</a:t>
            </a:r>
            <a:r>
              <a:rPr lang="cs-CZ" sz="3200" dirty="0"/>
              <a:t>)</a:t>
            </a:r>
            <a:r>
              <a:rPr lang="cs-CZ" sz="3200" dirty="0" smtClean="0"/>
              <a:t> </a:t>
            </a:r>
            <a:r>
              <a:rPr lang="cs-CZ" sz="3200" dirty="0"/>
              <a:t>patří: jabloň, hrušeň, švestka, třešeň, višeň a meruňka.</a:t>
            </a:r>
          </a:p>
        </p:txBody>
      </p:sp>
      <p:pic>
        <p:nvPicPr>
          <p:cNvPr id="2050" name="Picture 2" descr="C:\Users\Marcela\AppData\Local\Microsoft\Windows\Temporary Internet Files\Content.IE5\REUWNWR2\MC9000902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7798"/>
            <a:ext cx="2421271" cy="176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REUWNWR2\MC9002315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343" y="692696"/>
            <a:ext cx="2098511" cy="149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TUWJZW0I\MC9002314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050" y="3888654"/>
            <a:ext cx="2175981" cy="211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7530" y="491188"/>
            <a:ext cx="717479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Ovocný strom</a:t>
            </a:r>
            <a:r>
              <a:rPr lang="cs-CZ" sz="3200" dirty="0"/>
              <a:t> je rostlina stromovité formy, kterou lidé pěstují zejména pro užitek a výjimečně také pro okrasu</a:t>
            </a:r>
            <a:r>
              <a:rPr lang="cs-CZ" sz="2800" dirty="0"/>
              <a:t>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32806" y="2344954"/>
            <a:ext cx="540154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Plody takového stromu nazýváme ovoce. Ovoce může být rozmanité tvarem, velikostí i chutí.</a:t>
            </a:r>
            <a:br>
              <a:rPr lang="cs-CZ" sz="3200" dirty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0992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5"/>
            <a:ext cx="3600400" cy="57135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Keř </a:t>
            </a:r>
            <a:r>
              <a:rPr lang="cs-CZ" dirty="0" smtClean="0"/>
              <a:t>je </a:t>
            </a:r>
            <a:r>
              <a:rPr lang="cs-CZ" dirty="0"/>
              <a:t>dřevnatá rostlina, jejíž hlavní odlišností od stromu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absence hlavního kmene, typicky nízko nad zemí se keře rozdělují do mnoha větví. Keře bývají nižší než </a:t>
            </a:r>
            <a:r>
              <a:rPr lang="cs-CZ" dirty="0" smtClean="0"/>
              <a:t>stromy a </a:t>
            </a:r>
            <a:r>
              <a:rPr lang="cs-CZ" dirty="0"/>
              <a:t>vyšší než trávy a byliny.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11970"/>
            <a:ext cx="3816424" cy="5088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785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Marcela\AppData\Local\Microsoft\Windows\Temporary Internet Files\Content.IE5\SJHJ3125\MP9004334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330" y="4363512"/>
            <a:ext cx="2461990" cy="184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arcela\Desktop\foto\2012_04_16\IMG_44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32" y="716113"/>
            <a:ext cx="4104456" cy="5472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Desktop\foto\2012_04_10\IMG_435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064" y="2393094"/>
            <a:ext cx="2461990" cy="184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463" y="425105"/>
            <a:ext cx="2461990" cy="184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758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29000"/>
            <a:ext cx="2042541" cy="311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Users\Marcela\AppData\Local\Microsoft\Windows\Temporary Internet Files\Content.IE5\SJHJ3125\MP9004066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189" y="836712"/>
            <a:ext cx="3391272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Marcela\Desktop\foto\2012_04_10\IMG_435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931" y="4278209"/>
            <a:ext cx="2571888" cy="192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401354" y="1520787"/>
            <a:ext cx="5088565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7050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Desktop\foto\2012_04_17\IMG_44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08720"/>
            <a:ext cx="3921900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Desktop\foto\2012_04_17\IMG_44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759" y="548680"/>
            <a:ext cx="3294113" cy="247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FVEIYRCZ\MP90028993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35766"/>
            <a:ext cx="2154304" cy="322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01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884" y="4354743"/>
            <a:ext cx="2746489" cy="2056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Marcela\Desktop\foto\2012_04_17\IMG_44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4"/>
            <a:ext cx="5202340" cy="390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Desktop\foto\2012_04_17\IMG_444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54743"/>
            <a:ext cx="2987824" cy="224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980728"/>
            <a:ext cx="2664296" cy="1998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06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217" y="456028"/>
            <a:ext cx="4989857" cy="5453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1668034" cy="2275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75922"/>
            <a:ext cx="3342404" cy="2506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25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Marcela\AppData\Local\Microsoft\Windows\Temporary Internet Files\Content.IE5\RAWM26VW\MP9004021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2016224" cy="302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1839"/>
            <a:ext cx="2314333" cy="2853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564904"/>
            <a:ext cx="5034136" cy="3775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7394"/>
            <a:ext cx="2397945" cy="1798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08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209" y="620688"/>
            <a:ext cx="2529009" cy="33720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730365"/>
            <a:ext cx="3360373" cy="252028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159" y="3789040"/>
            <a:ext cx="3328246" cy="249618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541" y="4217195"/>
            <a:ext cx="3096344" cy="232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65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366" y="260648"/>
            <a:ext cx="2160240" cy="287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522671"/>
            <a:ext cx="2376264" cy="3168352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624067"/>
            <a:ext cx="3524250" cy="234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7275" y="3334032"/>
            <a:ext cx="2355726" cy="3140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3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Co vyroste z těchto květů?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1694622" cy="1271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18" y="2996952"/>
            <a:ext cx="1695539" cy="1272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96" y="5072832"/>
            <a:ext cx="1730823" cy="1153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980" y="4544639"/>
            <a:ext cx="1216221" cy="1851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290" y="1486616"/>
            <a:ext cx="1595567" cy="1197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907" y="3030578"/>
            <a:ext cx="1652711" cy="1238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732" y="1486616"/>
            <a:ext cx="1656184" cy="1239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050" y="4964456"/>
            <a:ext cx="1656184" cy="1240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34773"/>
            <a:ext cx="1179512" cy="1573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050" y="2996952"/>
            <a:ext cx="1582127" cy="1326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748" y="4657136"/>
            <a:ext cx="1190020" cy="178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949" y="3129513"/>
            <a:ext cx="1762125" cy="1173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154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229600" cy="6480719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300" dirty="0"/>
              <a:t>http://</a:t>
            </a:r>
            <a:r>
              <a:rPr lang="cs-CZ" sz="3300" dirty="0" smtClean="0"/>
              <a:t>cs.wikipedia.org/wiki/Sad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http://cs.wikipedia.org/wiki/Ovocn%C3%BD_strom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http://commons.wikimedia.org/wiki/File:Ribes_spicatum_-_Copenhagen_Botanical_Garden_-_DSC08061.JPG?uselang=cs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http://cs.wikipedia.org/wiki/Ke%C5%99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http://upload.wikimedia.org/wikipedia/commons/thumb/c/c1/Fuji_apple.jpg/800px-Fuji_apple.jpg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http://upload.wikimedia.org/wikipedia/commons/thumb/c/cf/Pears.jpg/393px-Pears.jpg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 smtClean="0"/>
              <a:t>http</a:t>
            </a:r>
            <a:r>
              <a:rPr lang="cs-CZ" sz="3300" dirty="0"/>
              <a:t>://upload.wikimedia.org/wikipedia/commons/5/57/Prunus_maritima.jpg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http://commons.wikimedia.org/wiki/File:Turkey_apricot_RHS.jpeg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http://commons.wikimedia.org/wiki/File:Prunus-armeniaca-Potsdam-Wilhelmplatz-17-10-2007-60.jpg?uselang=cs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</a:t>
            </a:r>
            <a:r>
              <a:rPr lang="cs-CZ" sz="3300" dirty="0" smtClean="0"/>
              <a:t>commons.wikimedia.org/wiki/File:Flors_de_presseguer_21-03-09.jpg?uselang=cs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</a:t>
            </a:r>
            <a:r>
              <a:rPr lang="cs-CZ" sz="3300" dirty="0" smtClean="0"/>
              <a:t>upload.wikimedia.org/wikipedia/commons/1/19/Flavorcrest_peaches.jpg</a:t>
            </a:r>
            <a:endParaRPr lang="cs-CZ" sz="3300" dirty="0"/>
          </a:p>
          <a:p>
            <a:pPr>
              <a:buFont typeface="Wingdings" pitchFamily="2" charset="2"/>
              <a:buChar char="v"/>
            </a:pPr>
            <a:r>
              <a:rPr lang="cs-CZ" sz="3300" dirty="0"/>
              <a:t>http://</a:t>
            </a:r>
            <a:r>
              <a:rPr lang="cs-CZ" sz="3300" dirty="0" smtClean="0"/>
              <a:t>commons.wikimedia.org/wiki/File:RoterWeinbergspfirsich.jpg?uselang=cs</a:t>
            </a:r>
          </a:p>
          <a:p>
            <a:pPr>
              <a:buFont typeface="Wingdings" pitchFamily="2" charset="2"/>
              <a:buChar char="v"/>
            </a:pPr>
            <a:endParaRPr lang="cs-CZ" sz="2900" dirty="0"/>
          </a:p>
          <a:p>
            <a:pPr>
              <a:buFont typeface="Wingdings" pitchFamily="2" charset="2"/>
              <a:buChar char="v"/>
            </a:pPr>
            <a:endParaRPr lang="cs-CZ" sz="29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55103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http://commons.wikimedia.org/wiki/File:Cerveny_rybiz.jpg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</a:t>
            </a:r>
            <a:r>
              <a:rPr lang="cs-CZ" sz="1800" dirty="0"/>
              <a:t>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vlastní </a:t>
            </a:r>
            <a:r>
              <a:rPr lang="cs-CZ" sz="1800" dirty="0" smtClean="0"/>
              <a:t>fotografie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2011-09-20</a:t>
            </a:r>
            <a:r>
              <a:rPr lang="cs-CZ" sz="1800" dirty="0"/>
              <a:t>].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894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290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vyroste z těchto květů?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35</cp:revision>
  <dcterms:created xsi:type="dcterms:W3CDTF">2012-07-16T22:31:26Z</dcterms:created>
  <dcterms:modified xsi:type="dcterms:W3CDTF">2013-01-02T22:00:37Z</dcterms:modified>
</cp:coreProperties>
</file>