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72" r:id="rId4"/>
    <p:sldId id="263" r:id="rId5"/>
    <p:sldId id="256" r:id="rId6"/>
    <p:sldId id="273" r:id="rId7"/>
    <p:sldId id="261" r:id="rId8"/>
    <p:sldId id="260" r:id="rId9"/>
    <p:sldId id="257" r:id="rId10"/>
    <p:sldId id="265" r:id="rId11"/>
    <p:sldId id="258" r:id="rId12"/>
    <p:sldId id="266" r:id="rId13"/>
    <p:sldId id="267" r:id="rId14"/>
    <p:sldId id="269" r:id="rId15"/>
    <p:sldId id="268" r:id="rId16"/>
    <p:sldId id="270" r:id="rId17"/>
    <p:sldId id="271" r:id="rId18"/>
    <p:sldId id="275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F7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1" autoAdjust="0"/>
    <p:restoredTop sz="94660"/>
  </p:normalViewPr>
  <p:slideViewPr>
    <p:cSldViewPr>
      <p:cViewPr varScale="1">
        <p:scale>
          <a:sx n="69" d="100"/>
          <a:sy n="69" d="100"/>
        </p:scale>
        <p:origin x="-13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6000">
              <a:srgbClr val="C792A0"/>
            </a:gs>
            <a:gs pos="0">
              <a:srgbClr val="FFFF00"/>
            </a:gs>
            <a:gs pos="25000">
              <a:srgbClr val="EBF7A5"/>
            </a:gs>
            <a:gs pos="100000">
              <a:schemeClr val="accent2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39997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VY_32_INOVACE_06_EKOSYSTÉMY_V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ZAHRADĚ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11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75644718"/>
              </p:ext>
            </p:extLst>
          </p:nvPr>
        </p:nvGraphicFramePr>
        <p:xfrm>
          <a:off x="1431335" y="1628800"/>
          <a:ext cx="6237009" cy="4530684"/>
        </p:xfrm>
        <a:graphic>
          <a:graphicData uri="http://schemas.openxmlformats.org/drawingml/2006/table">
            <a:tbl>
              <a:tblPr/>
              <a:tblGrid>
                <a:gridCol w="1617631"/>
                <a:gridCol w="461937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zahrada a seznámení s jeho využitím.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zahrad pro obyvatele a uvede příklady z vlastní rodiny.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Zahrádkaření, zahrádkářství,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pěstitelské práce,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relaxace,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zábava,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Botanická zahrada, arboretum, zoo.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51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764705"/>
            <a:ext cx="8147248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Zahrada</a:t>
            </a:r>
            <a:r>
              <a:rPr lang="cs-CZ" dirty="0"/>
              <a:t> je prostor určený k pěstování rostlin.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36692"/>
            <a:ext cx="6048672" cy="453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508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PV4X9H4I\MP900145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6523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KD28546O\MP9001448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853" y="429309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rcela\AppData\Local\Microsoft\Windows\Temporary Internet Files\Content.IE5\W3PCQDNN\MP9004387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0768"/>
            <a:ext cx="2909704" cy="194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476672"/>
            <a:ext cx="60969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cs-CZ" dirty="0"/>
              <a:t>Může sloužit k okrasným </a:t>
            </a:r>
            <a:r>
              <a:rPr lang="cs-CZ" dirty="0" smtClean="0"/>
              <a:t>účelům …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97195"/>
            <a:ext cx="2808332" cy="2110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31689"/>
            <a:ext cx="1744741" cy="2642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8278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548680"/>
            <a:ext cx="64087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… či </a:t>
            </a:r>
            <a:r>
              <a:rPr lang="cs-CZ" sz="3200" dirty="0"/>
              <a:t>být použita pro pěstování rostlin určených ke konzumaci.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68" y="2136514"/>
            <a:ext cx="2359025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799" y="2136514"/>
            <a:ext cx="2359025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36514"/>
            <a:ext cx="2468563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59466" y="1476944"/>
            <a:ext cx="48062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Vědeckým</a:t>
            </a:r>
            <a:r>
              <a:rPr lang="cs-CZ" sz="3200" dirty="0"/>
              <a:t>, výzkumným a pedagogickým účelům pak slouží specializované botanické zahrady a arboreta. Zvláštním typem zahrad jsou zoologické zahrady, které simulují přirozené prostředí zvířat, které se v nich nachází. </a:t>
            </a:r>
          </a:p>
        </p:txBody>
      </p:sp>
      <p:pic>
        <p:nvPicPr>
          <p:cNvPr id="1026" name="Picture 2" descr="C:\Users\Marcela\AppData\Local\Microsoft\Windows\Temporary Internet Files\Content.IE5\FVEIYRCZ\MP900432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428" y="493887"/>
            <a:ext cx="1779687" cy="118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W3PCQDNN\MP9004072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597" y="2924944"/>
            <a:ext cx="1527035" cy="2290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FVEIYRCZ\MP9004038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42" y="4207385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PV4X9H4I\MP9002016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682" y="836712"/>
            <a:ext cx="2242770" cy="151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51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9572" y="332656"/>
            <a:ext cx="7704856" cy="15056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Zahrádkářství</a:t>
            </a:r>
            <a:r>
              <a:rPr lang="cs-CZ" dirty="0"/>
              <a:t> či </a:t>
            </a:r>
            <a:r>
              <a:rPr lang="cs-CZ" b="1" dirty="0"/>
              <a:t>zahradničení</a:t>
            </a:r>
            <a:r>
              <a:rPr lang="cs-CZ" dirty="0"/>
              <a:t> je obecné označení pro lidskou činnost, která spočívá v práci na zahradě nebo v </a:t>
            </a:r>
            <a:r>
              <a:rPr lang="cs-CZ" dirty="0" smtClean="0"/>
              <a:t>sadu.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44" y="2060848"/>
            <a:ext cx="5256584" cy="394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058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7620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14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507288" cy="15407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 obvykle </a:t>
            </a:r>
            <a:r>
              <a:rPr lang="cs-CZ" dirty="0"/>
              <a:t>pouze pro svoji potěchu, zábavu, relaxaci od jiného občanského povolání, často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také </a:t>
            </a:r>
            <a:r>
              <a:rPr lang="cs-CZ" dirty="0"/>
              <a:t>jako zpestření svého či rodinného </a:t>
            </a:r>
            <a:r>
              <a:rPr lang="cs-CZ" dirty="0" smtClean="0"/>
              <a:t>jídelníčku.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371690"/>
            <a:ext cx="3260973" cy="3233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98707"/>
            <a:ext cx="3806578" cy="3045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231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304" y="764704"/>
            <a:ext cx="8229600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Vinice je pozemek osázený vinnou révou.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92661"/>
            <a:ext cx="4965449" cy="3664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0706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125273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Pod pojmem </a:t>
            </a:r>
            <a:r>
              <a:rPr lang="cs-CZ" i="1" dirty="0"/>
              <a:t>zahrádkaření</a:t>
            </a:r>
            <a:r>
              <a:rPr lang="cs-CZ" dirty="0"/>
              <a:t> se dá představit činnost spjatá s pěstitelskou prací na zahrádce,</a:t>
            </a:r>
          </a:p>
        </p:txBody>
      </p:sp>
      <p:pic>
        <p:nvPicPr>
          <p:cNvPr id="7170" name="Picture 2" descr="C:\Users\Marcela\AppData\Local\Microsoft\Windows\Temporary Internet Files\Content.IE5\FVEIYRCZ\MP9004483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2987824" cy="200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a\AppData\Local\Microsoft\Windows\Temporary Internet Files\Content.IE5\W3PCQDNN\MP9004317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88840"/>
            <a:ext cx="2266691" cy="226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a\AppData\Local\Microsoft\Windows\Temporary Internet Files\Content.IE5\PV4X9H4I\MP9004317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6804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a\AppData\Local\Microsoft\Windows\Temporary Internet Files\Content.IE5\KD28546O\MP9004317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36833"/>
            <a:ext cx="2310702" cy="231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a\AppData\Local\Microsoft\Windows\Temporary Internet Files\Content.IE5\W3PCQDNN\MP9004317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212" y="4578424"/>
            <a:ext cx="1798512" cy="179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25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9755" y="332656"/>
            <a:ext cx="8229600" cy="1584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kdežto pojem </a:t>
            </a:r>
            <a:r>
              <a:rPr lang="cs-CZ" i="1" dirty="0" smtClean="0"/>
              <a:t>zahrádkářství</a:t>
            </a:r>
            <a:r>
              <a:rPr lang="cs-CZ" dirty="0" smtClean="0"/>
              <a:t> je širší pojem zahrnující také činnosti související s pobytem na zahrádce.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FVEIYRCZ\MP9004386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4824"/>
            <a:ext cx="2760103" cy="4140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PV4X9H4I\MP9004024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975728"/>
            <a:ext cx="2751323" cy="343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cela\AppData\Local\Microsoft\Windows\Temporary Internet Files\Content.IE5\KD28546O\MP9004265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942" y="3212976"/>
            <a:ext cx="2003859" cy="200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8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442260"/>
              </p:ext>
            </p:extLst>
          </p:nvPr>
        </p:nvGraphicFramePr>
        <p:xfrm>
          <a:off x="5724128" y="3543141"/>
          <a:ext cx="2962672" cy="365760"/>
        </p:xfrm>
        <a:graphic>
          <a:graphicData uri="http://schemas.openxmlformats.org/drawingml/2006/table">
            <a:tbl>
              <a:tblPr/>
              <a:tblGrid>
                <a:gridCol w="296267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[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62442" y="476672"/>
            <a:ext cx="8045624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Botanická zahrada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je umělá vysazená zahrada, kde se pěstují rostliny. Sbírky rostlin slouží jak širší veřejnosti, tak i pro studium a výuku. Hlavním úkolem všech botanických zahrad je ochrana genofondu rostlin.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23441"/>
            <a:ext cx="5764395" cy="3981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8587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73" y="4080217"/>
            <a:ext cx="3161523" cy="210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8"/>
            <a:ext cx="3240360" cy="2430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327" y="2979422"/>
            <a:ext cx="4195661" cy="313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758990" y="764704"/>
            <a:ext cx="2228834" cy="2808312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V botanické zahradě </a:t>
            </a:r>
            <a:br>
              <a:rPr lang="cs-CZ" sz="3200" dirty="0" smtClean="0"/>
            </a:br>
            <a:r>
              <a:rPr lang="cs-CZ" sz="3200" dirty="0" smtClean="0"/>
              <a:t>se pěstují domorodé i cizokrajné rostliny.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004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80726"/>
            <a:ext cx="2242592" cy="561638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Arboretum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sbírka živých dřevin - </a:t>
            </a:r>
            <a:r>
              <a:rPr lang="cs-CZ" dirty="0" smtClean="0"/>
              <a:t>zvláštní </a:t>
            </a:r>
            <a:r>
              <a:rPr lang="cs-CZ" dirty="0"/>
              <a:t>botanická zahrada specializující se na výzkum a pěstění </a:t>
            </a:r>
            <a:r>
              <a:rPr lang="cs-CZ" dirty="0" smtClean="0"/>
              <a:t>dřevin.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688919"/>
            <a:ext cx="4481583" cy="2985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87042"/>
            <a:ext cx="4159577" cy="2771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9990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0263" y="332656"/>
            <a:ext cx="7971805" cy="24597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Zoologická zahrada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vědecké a osvětové zařízení určené k chovu ohrožených druhů zvířat v zajetí, pokud možno v podmínkách co nejbližších přirozenému životu druhu v přírodě.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365" y="2681855"/>
            <a:ext cx="3786187" cy="3599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2801719"/>
            <a:ext cx="327509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Díky existenci zoologických zahrad se podařilo zachránit již řadu vymírajících druhů (např. zubr, </a:t>
            </a:r>
            <a:r>
              <a:rPr lang="cs-CZ" sz="3200" b="1" dirty="0"/>
              <a:t>kůň Převalského</a:t>
            </a:r>
            <a:r>
              <a:rPr lang="cs-CZ" sz="32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81906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566" y="297969"/>
            <a:ext cx="2729339" cy="3639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640" y="731881"/>
            <a:ext cx="4098032" cy="2771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07042"/>
            <a:ext cx="32766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72" y="4293096"/>
            <a:ext cx="3161928" cy="2371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618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5446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http://commons.wikimedia.org/wiki/File:Kauswagan_Allotment_Garden.JPG?uselang=cs</a:t>
            </a: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http://commons.wikimedia.org/wiki/File:Gartengew%C3%A4chshaus.JPG?uselang=cs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http://commons.wikimedia.org/wiki/File:Hur-anb2.jpg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http://cs.wikipedia.org/wiki/Soubor:HerbalPatch_Lippensgoed_Bulskampveld.jpg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http://cs.wikipedia.org/wiki/Zahr%C3%A1dk%C3%A1%C5%99stv%C3%AD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http://cs.wikipedia.org/wiki/Botanick%C3%A1_zahrada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http://cs.wikipedia.org/wiki/Soubor:Liberec_Bot_zahrada_1.jpg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http://commons.wikimedia.org/wiki/File:Fl%C3%B3ra_v_zoo_Plze%C5%88.JPG?uselang=cs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</a:t>
            </a:r>
            <a:r>
              <a:rPr lang="cs-CZ" sz="1800" b="1" dirty="0"/>
              <a:t>/wiki/File:Echinocact_Gruson_Prag.jp</a:t>
            </a:r>
            <a:r>
              <a:rPr lang="cs-CZ" sz="1800" dirty="0"/>
              <a:t>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http://cs.wikipedia.org/wiki/Soubor:Carica_papaya_Liberec_1.jpg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http://commons.wikimedia.org/wiki/File:Arboretum_Brno_1.jpg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http://commons.wikimedia.org/wiki/File:Arboretum_Brno_5.jpg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1043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cs.wikipedia.org/wiki/Zoologick%C3%A1_zahrada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http://commons.wikimedia.org/wiki/File:Przewalskipferd.jpg?uselang=cs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http://cs.wikipedia.org/wiki/Soubor:Panthera_leo_Zoo_Plzen.jpg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http://commons.wikimedia.org/wiki/File:Equus_quagga_burchellii_Dvur_zoo_1.jpg?uselang=cs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http://commons.wikimedia.org/wiki/File:Zlin_Zoo08_Otaria_byronia.JPG?uselang=cs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http://commons.wikimedia.org/wiki/File:Tragelaphus_eurycerus_Dvur_zoo_1.jpg?uselang=cs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</a:t>
            </a:r>
            <a:r>
              <a:rPr lang="cs-CZ" sz="1800" dirty="0"/>
              <a:t>z galerie Office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2012-04-10].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47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414</Words>
  <Application>Microsoft Office PowerPoint</Application>
  <PresentationFormat>Předvádění na obrazovce (4:3)</PresentationFormat>
  <Paragraphs>67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 botanické zahradě  se pěstují domorodé i cizokrajné rostliny. 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31</cp:revision>
  <dcterms:created xsi:type="dcterms:W3CDTF">2012-08-20T19:24:43Z</dcterms:created>
  <dcterms:modified xsi:type="dcterms:W3CDTF">2013-01-06T21:48:38Z</dcterms:modified>
</cp:coreProperties>
</file>