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846" y="7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783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755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924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791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861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5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987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169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909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219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823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781481-7842-456E-8438-A1E20F002365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1569F-0F95-4A3B-AD5B-1EA60DB59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680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xantina.hyperlink.cz/organika/derivaty/karbox_kyseliny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minokyselin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medik.cz/wiki/P%C5%99ehled_z%C3%A1kladn%C3%ADch_aminokyselin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0/0b/ProteinStructures.pn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ktin" TargetMode="External"/><Relationship Id="rId13" Type="http://schemas.openxmlformats.org/officeDocument/2006/relationships/hyperlink" Target="http://cs.wikipedia.org/wiki/Imunoglobulin" TargetMode="External"/><Relationship Id="rId3" Type="http://schemas.openxmlformats.org/officeDocument/2006/relationships/hyperlink" Target="http://cs.wikipedia.org/wiki/Kolagen" TargetMode="External"/><Relationship Id="rId7" Type="http://schemas.openxmlformats.org/officeDocument/2006/relationships/hyperlink" Target="http://cs.wikipedia.org/wiki/Transferin" TargetMode="External"/><Relationship Id="rId12" Type="http://schemas.openxmlformats.org/officeDocument/2006/relationships/hyperlink" Target="http://cs.wikipedia.org/wiki/Receptor" TargetMode="External"/><Relationship Id="rId2" Type="http://schemas.openxmlformats.org/officeDocument/2006/relationships/hyperlink" Target="http://cs.wikipedia.org/wiki/Organism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emoglobin" TargetMode="External"/><Relationship Id="rId11" Type="http://schemas.openxmlformats.org/officeDocument/2006/relationships/hyperlink" Target="http://cs.wikipedia.org/wiki/Hormon" TargetMode="External"/><Relationship Id="rId5" Type="http://schemas.openxmlformats.org/officeDocument/2006/relationships/hyperlink" Target="http://cs.wikipedia.org/wiki/Keratin" TargetMode="External"/><Relationship Id="rId15" Type="http://schemas.openxmlformats.org/officeDocument/2006/relationships/hyperlink" Target="http://cs.wikipedia.org/wiki/Fibrinogen" TargetMode="External"/><Relationship Id="rId10" Type="http://schemas.openxmlformats.org/officeDocument/2006/relationships/hyperlink" Target="http://cs.wikipedia.org/wiki/Enzym" TargetMode="External"/><Relationship Id="rId4" Type="http://schemas.openxmlformats.org/officeDocument/2006/relationships/hyperlink" Target="http://cs.wikipedia.org/wiki/Elastin" TargetMode="External"/><Relationship Id="rId9" Type="http://schemas.openxmlformats.org/officeDocument/2006/relationships/hyperlink" Target="http://cs.wikipedia.org/wiki/Myosin" TargetMode="External"/><Relationship Id="rId14" Type="http://schemas.openxmlformats.org/officeDocument/2006/relationships/hyperlink" Target="http://cs.wikipedia.org/wiki/Fibrin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7060466"/>
              </p:ext>
            </p:extLst>
          </p:nvPr>
        </p:nvGraphicFramePr>
        <p:xfrm>
          <a:off x="1330325" y="623888"/>
          <a:ext cx="6864350" cy="6091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3" imgW="11041586" imgH="9771955" progId="Word.Document.8">
                  <p:embed/>
                </p:oleObj>
              </mc:Choice>
              <mc:Fallback>
                <p:oleObj name="Document" r:id="rId3" imgW="11041586" imgH="977195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0325" y="623888"/>
                        <a:ext cx="6864350" cy="60912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7163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l-GR" dirty="0" smtClean="0"/>
              <a:t>α</a:t>
            </a:r>
            <a:r>
              <a:rPr lang="cs-CZ" dirty="0" smtClean="0"/>
              <a:t>- aminokyseliny a bílkoviny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upload.wikimedia.org/wikipedia/commons/d/d6/Amminoacido_alanina_formul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93096"/>
            <a:ext cx="1247775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99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l-GR" dirty="0" smtClean="0"/>
              <a:t>α</a:t>
            </a:r>
            <a:r>
              <a:rPr lang="cs-CZ" dirty="0" smtClean="0"/>
              <a:t>- aminokyseliny</a:t>
            </a:r>
            <a:endParaRPr lang="cs-CZ" dirty="0"/>
          </a:p>
        </p:txBody>
      </p:sp>
      <p:pic>
        <p:nvPicPr>
          <p:cNvPr id="4" name="Picture 2" descr="http://upload.wikimedia.org/wikipedia/commons/d/d6/Amminoacido_alanina_formula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28" y="1412776"/>
            <a:ext cx="2751000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345128" y="3140968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Jsou to </a:t>
            </a:r>
            <a:r>
              <a:rPr lang="cs-CZ" sz="2400" dirty="0" smtClean="0">
                <a:hlinkClick r:id="rId3"/>
              </a:rPr>
              <a:t>karboxylov</a:t>
            </a:r>
            <a:r>
              <a:rPr lang="cs-CZ" sz="2400" b="1" dirty="0" smtClean="0">
                <a:hlinkClick r:id="rId3"/>
              </a:rPr>
              <a:t>é </a:t>
            </a:r>
            <a:r>
              <a:rPr lang="cs-CZ" sz="2400" dirty="0" smtClean="0">
                <a:hlinkClick r:id="rId3"/>
              </a:rPr>
              <a:t>kyseliny</a:t>
            </a:r>
            <a:r>
              <a:rPr lang="cs-CZ" sz="2400" dirty="0" smtClean="0"/>
              <a:t>, které </a:t>
            </a:r>
            <a:r>
              <a:rPr lang="cs-CZ" sz="2400" dirty="0" smtClean="0"/>
              <a:t> </a:t>
            </a:r>
            <a:r>
              <a:rPr lang="cs-CZ" sz="2400" dirty="0" smtClean="0"/>
              <a:t>mají charakteristickou skupinu </a:t>
            </a:r>
            <a:r>
              <a:rPr lang="cs-CZ" sz="2400" b="1" dirty="0" smtClean="0"/>
              <a:t>-NH</a:t>
            </a:r>
            <a:r>
              <a:rPr lang="cs-CZ" sz="2400" b="1" baseline="-25000" dirty="0" smtClean="0"/>
              <a:t>2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452776"/>
              </p:ext>
            </p:extLst>
          </p:nvPr>
        </p:nvGraphicFramePr>
        <p:xfrm>
          <a:off x="2915816" y="3717032"/>
          <a:ext cx="3027784" cy="624840"/>
        </p:xfrm>
        <a:graphic>
          <a:graphicData uri="http://schemas.openxmlformats.org/drawingml/2006/table">
            <a:tbl>
              <a:tblPr/>
              <a:tblGrid>
                <a:gridCol w="1513892"/>
                <a:gridCol w="1513892"/>
              </a:tblGrid>
              <a:tr h="9639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0319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Proteinogenní</a:t>
            </a:r>
            <a:r>
              <a:rPr lang="cs-CZ" dirty="0" smtClean="0"/>
              <a:t> </a:t>
            </a:r>
            <a:r>
              <a:rPr lang="el-GR" dirty="0" smtClean="0"/>
              <a:t>α</a:t>
            </a:r>
            <a:r>
              <a:rPr lang="cs-CZ" dirty="0" smtClean="0"/>
              <a:t>- aminokyseliny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765916"/>
              </p:ext>
            </p:extLst>
          </p:nvPr>
        </p:nvGraphicFramePr>
        <p:xfrm>
          <a:off x="457200" y="3413601"/>
          <a:ext cx="8229600" cy="899160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Název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Strukturní vzorec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Racionální vzorec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glycin</a:t>
                      </a:r>
                      <a:br>
                        <a:rPr lang="cs-CZ"/>
                      </a:br>
                      <a:r>
                        <a:rPr lang="cs-CZ"/>
                        <a:t>(kyselina aminooctová)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NH</a:t>
                      </a:r>
                      <a:r>
                        <a:rPr lang="cs-CZ" baseline="-25000" dirty="0"/>
                        <a:t>2</a:t>
                      </a:r>
                      <a:r>
                        <a:rPr lang="cs-CZ" dirty="0"/>
                        <a:t>CH</a:t>
                      </a:r>
                      <a:r>
                        <a:rPr lang="cs-CZ" baseline="-25000" dirty="0"/>
                        <a:t>2</a:t>
                      </a:r>
                      <a:r>
                        <a:rPr lang="cs-CZ" dirty="0"/>
                        <a:t>COOH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073" name="Picture 1" descr="glyc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17032"/>
            <a:ext cx="11430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93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Esenciální a neesenciální</a:t>
            </a:r>
            <a:r>
              <a:rPr lang="el-GR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- aminokyseliny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Esenciální aminokyseliny</a:t>
            </a:r>
            <a:r>
              <a:rPr lang="cs-CZ" dirty="0" smtClean="0"/>
              <a:t> jsou takové </a:t>
            </a:r>
            <a:r>
              <a:rPr lang="cs-CZ" dirty="0" smtClean="0">
                <a:hlinkClick r:id="rId2" tooltip="Aminokyseliny"/>
              </a:rPr>
              <a:t>aminokyseliny</a:t>
            </a:r>
            <a:r>
              <a:rPr lang="cs-CZ" dirty="0" smtClean="0"/>
              <a:t>, které živočišný organismus nedokáže syntetizovat </a:t>
            </a:r>
            <a:r>
              <a:rPr lang="cs-CZ" i="1" dirty="0" smtClean="0"/>
              <a:t>de novo</a:t>
            </a:r>
            <a:r>
              <a:rPr lang="cs-CZ" dirty="0" smtClean="0"/>
              <a:t> a musí být do organismu dodávány s potravou. Navzdory svému názvu jsou to naopak méně důležité aminokyseliny, proto si živočichové mohli dovolit ztratit schopnost jejich syntézy a stali se závislí na jejich přívodu zvenčí.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097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2348880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Přehled </a:t>
            </a:r>
            <a:r>
              <a:rPr lang="cs-CZ" dirty="0" err="1" smtClean="0">
                <a:hlinkClick r:id="rId2"/>
              </a:rPr>
              <a:t>aminokysein</a:t>
            </a:r>
            <a:r>
              <a:rPr lang="cs-CZ" dirty="0" smtClean="0">
                <a:hlinkClick r:id="rId2"/>
              </a:rPr>
              <a:t> http://wiki.medik.cz/wiki/P%C5%99ehled_z%C3%A1kladn%C3%ADch_aminokyselin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670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struktury bílkovin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/>
              <a:t>Primární struktura</a:t>
            </a:r>
          </a:p>
          <a:p>
            <a:r>
              <a:rPr lang="cs-CZ" sz="2000" dirty="0"/>
              <a:t>Primární struktura je dána pořadím aminokyselin v polypeptidovém řetězci.</a:t>
            </a:r>
          </a:p>
          <a:p>
            <a:r>
              <a:rPr lang="cs-CZ" sz="2000" b="1" dirty="0"/>
              <a:t>Sekundární struktura</a:t>
            </a:r>
          </a:p>
          <a:p>
            <a:r>
              <a:rPr lang="cs-CZ" sz="2000" dirty="0"/>
              <a:t>Sekundární struktura je prostorové uspořádání polypeptidového řetězce „na krátké vzdálenosti“, </a:t>
            </a:r>
          </a:p>
          <a:p>
            <a:r>
              <a:rPr lang="cs-CZ" sz="2000" b="1" dirty="0"/>
              <a:t>Terciární struktura</a:t>
            </a:r>
          </a:p>
          <a:p>
            <a:r>
              <a:rPr lang="cs-CZ" sz="2000" dirty="0"/>
              <a:t>Tímto pojmem se označuje trojrozměrné uspořádání celého peptidového řetězce. </a:t>
            </a:r>
          </a:p>
          <a:p>
            <a:r>
              <a:rPr lang="cs-CZ" sz="2000" b="1" dirty="0"/>
              <a:t>Kvartérní struktura</a:t>
            </a:r>
          </a:p>
          <a:p>
            <a:r>
              <a:rPr lang="cs-CZ" sz="2000" dirty="0"/>
              <a:t>Řeší uspořádání podjednotek v proteinových aglomerátech, tvořících jednu funkční bílkovinu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398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ProteinStructure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45645" y="-933276"/>
            <a:ext cx="2412000" cy="724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Bílkoviny a </a:t>
            </a:r>
            <a:r>
              <a:rPr lang="cs-CZ" smtClean="0"/>
              <a:t>jejich struktura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41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0" y="571500"/>
            <a:ext cx="4191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89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bílkovin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Bílkoviny jsou základem všech známých </a:t>
            </a:r>
            <a:r>
              <a:rPr lang="cs-CZ" sz="2600" dirty="0">
                <a:hlinkClick r:id="rId2" action="ppaction://hlinkfile" tooltip="Organismus"/>
              </a:rPr>
              <a:t>organismů</a:t>
            </a:r>
            <a:r>
              <a:rPr lang="cs-CZ" sz="2600" dirty="0"/>
              <a:t>, a proto v něm plní různé funkce.</a:t>
            </a:r>
          </a:p>
          <a:p>
            <a:r>
              <a:rPr lang="cs-CZ" sz="2600" dirty="0"/>
              <a:t>Stavební (</a:t>
            </a:r>
            <a:r>
              <a:rPr lang="cs-CZ" sz="2600" dirty="0">
                <a:hlinkClick r:id="rId3" action="ppaction://hlinkfile" tooltip="Kolagen"/>
              </a:rPr>
              <a:t>kolagen</a:t>
            </a:r>
            <a:r>
              <a:rPr lang="cs-CZ" sz="2600" dirty="0"/>
              <a:t>, </a:t>
            </a:r>
            <a:r>
              <a:rPr lang="cs-CZ" sz="2600" dirty="0">
                <a:hlinkClick r:id="rId4" action="ppaction://hlinkfile" tooltip="Elastin"/>
              </a:rPr>
              <a:t>elastin</a:t>
            </a:r>
            <a:r>
              <a:rPr lang="cs-CZ" sz="2600" dirty="0"/>
              <a:t>, </a:t>
            </a:r>
            <a:r>
              <a:rPr lang="cs-CZ" sz="2600" dirty="0">
                <a:hlinkClick r:id="rId5" action="ppaction://hlinkfile" tooltip="Keratin"/>
              </a:rPr>
              <a:t>keratin</a:t>
            </a:r>
            <a:r>
              <a:rPr lang="cs-CZ" sz="2600" dirty="0"/>
              <a:t>)</a:t>
            </a:r>
          </a:p>
          <a:p>
            <a:r>
              <a:rPr lang="cs-CZ" sz="2600" dirty="0"/>
              <a:t>Transportní a skladovací (</a:t>
            </a:r>
            <a:r>
              <a:rPr lang="cs-CZ" sz="2600" dirty="0">
                <a:hlinkClick r:id="rId6" action="ppaction://hlinkfile" tooltip="Hemoglobin"/>
              </a:rPr>
              <a:t>hemoglobin</a:t>
            </a:r>
            <a:r>
              <a:rPr lang="cs-CZ" sz="2600" dirty="0"/>
              <a:t>, </a:t>
            </a:r>
            <a:r>
              <a:rPr lang="cs-CZ" sz="2600" dirty="0">
                <a:hlinkClick r:id="rId7" action="ppaction://hlinkfile" tooltip="Transferin"/>
              </a:rPr>
              <a:t>transferin</a:t>
            </a:r>
            <a:r>
              <a:rPr lang="cs-CZ" sz="2600" dirty="0"/>
              <a:t>)</a:t>
            </a:r>
          </a:p>
          <a:p>
            <a:r>
              <a:rPr lang="cs-CZ" sz="2600" dirty="0"/>
              <a:t>Zajišťující pohyb (</a:t>
            </a:r>
            <a:r>
              <a:rPr lang="cs-CZ" sz="2600" dirty="0">
                <a:hlinkClick r:id="rId8" action="ppaction://hlinkfile" tooltip="Aktin"/>
              </a:rPr>
              <a:t>aktin</a:t>
            </a:r>
            <a:r>
              <a:rPr lang="cs-CZ" sz="2600" dirty="0"/>
              <a:t>, </a:t>
            </a:r>
            <a:r>
              <a:rPr lang="cs-CZ" sz="2600" dirty="0" err="1">
                <a:hlinkClick r:id="rId9" action="ppaction://hlinkfile" tooltip="Myosin"/>
              </a:rPr>
              <a:t>myosin</a:t>
            </a:r>
            <a:r>
              <a:rPr lang="cs-CZ" sz="2600" dirty="0"/>
              <a:t>)</a:t>
            </a:r>
          </a:p>
          <a:p>
            <a:r>
              <a:rPr lang="cs-CZ" sz="2600" dirty="0"/>
              <a:t>Katalytické, řídící a regulační (</a:t>
            </a:r>
            <a:r>
              <a:rPr lang="cs-CZ" sz="2600" dirty="0">
                <a:hlinkClick r:id="rId10" action="ppaction://hlinkfile" tooltip="Enzym"/>
              </a:rPr>
              <a:t>enzymy</a:t>
            </a:r>
            <a:r>
              <a:rPr lang="cs-CZ" sz="2600" dirty="0"/>
              <a:t>, </a:t>
            </a:r>
            <a:r>
              <a:rPr lang="cs-CZ" sz="2600" dirty="0">
                <a:hlinkClick r:id="rId11" action="ppaction://hlinkfile" tooltip="Hormon"/>
              </a:rPr>
              <a:t>hormony</a:t>
            </a:r>
            <a:r>
              <a:rPr lang="cs-CZ" sz="2600" dirty="0"/>
              <a:t>, </a:t>
            </a:r>
            <a:r>
              <a:rPr lang="cs-CZ" sz="2600" dirty="0">
                <a:hlinkClick r:id="rId12" action="ppaction://hlinkfile" tooltip="Receptor"/>
              </a:rPr>
              <a:t>receptory</a:t>
            </a:r>
            <a:r>
              <a:rPr lang="cs-CZ" sz="2600" dirty="0"/>
              <a:t>…)</a:t>
            </a:r>
          </a:p>
          <a:p>
            <a:r>
              <a:rPr lang="cs-CZ" sz="2600" dirty="0"/>
              <a:t>Ochranné a obranné (</a:t>
            </a:r>
            <a:r>
              <a:rPr lang="cs-CZ" sz="2600" dirty="0">
                <a:hlinkClick r:id="rId13" action="ppaction://hlinkfile" tooltip="Imunoglobulin"/>
              </a:rPr>
              <a:t>imunoglobulin</a:t>
            </a:r>
            <a:r>
              <a:rPr lang="cs-CZ" sz="2600" dirty="0"/>
              <a:t>, </a:t>
            </a:r>
            <a:r>
              <a:rPr lang="cs-CZ" sz="2600" dirty="0">
                <a:hlinkClick r:id="rId14" action="ppaction://hlinkfile" tooltip="Fibrin"/>
              </a:rPr>
              <a:t>fibrin</a:t>
            </a:r>
            <a:r>
              <a:rPr lang="cs-CZ" sz="2600" dirty="0"/>
              <a:t>, </a:t>
            </a:r>
            <a:r>
              <a:rPr lang="cs-CZ" sz="2600" dirty="0">
                <a:hlinkClick r:id="rId15" action="ppaction://hlinkfile" tooltip="Fibrinogen"/>
              </a:rPr>
              <a:t>fibrinogen</a:t>
            </a:r>
            <a:r>
              <a:rPr lang="cs-CZ" sz="2600" dirty="0" smtClean="0"/>
              <a:t>)</a:t>
            </a:r>
          </a:p>
          <a:p>
            <a:r>
              <a:rPr lang="cs-CZ" sz="2800" dirty="0" smtClean="0"/>
              <a:t>Energetická živina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69247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AUTOR NEZNÁMÝ, Autor Neznámý. </a:t>
            </a:r>
            <a:r>
              <a:rPr lang="cs-CZ" sz="2000" i="1" dirty="0"/>
              <a:t>Bílkovina</a:t>
            </a:r>
            <a:r>
              <a:rPr lang="cs-CZ" sz="2000" dirty="0"/>
              <a:t> [online]. [cit. 16.1.2013]. Dostupný na WWW: http://cs.wikipedia.org/wiki/B%C3%ADlkovina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/>
              <a:t>AUTOR NEZNÁMÝ, Autor Neznámý. </a:t>
            </a:r>
            <a:r>
              <a:rPr lang="cs-CZ" sz="2000" i="1" dirty="0"/>
              <a:t>Přehled </a:t>
            </a:r>
            <a:r>
              <a:rPr lang="cs-CZ" sz="2000" i="1"/>
              <a:t>základních </a:t>
            </a:r>
            <a:r>
              <a:rPr lang="cs-CZ" sz="2000" i="1" smtClean="0"/>
              <a:t>aminokyselin</a:t>
            </a:r>
            <a:r>
              <a:rPr lang="cs-CZ" sz="2000" smtClean="0"/>
              <a:t> </a:t>
            </a:r>
            <a:r>
              <a:rPr lang="cs-CZ" sz="2000" dirty="0"/>
              <a:t>[online]. [cit. 16.1.2013]. Dostupný na WWW: http://wiki.medik.cz/wiki/P%C5%99ehled_z%C3%A1kladn%C3%ADch_aminokyselin</a:t>
            </a:r>
          </a:p>
        </p:txBody>
      </p:sp>
    </p:spTree>
    <p:extLst>
      <p:ext uri="{BB962C8B-B14F-4D97-AF65-F5344CB8AC3E}">
        <p14:creationId xmlns:p14="http://schemas.microsoft.com/office/powerpoint/2010/main" val="383925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260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Dokument aplikace Microsoft Word 97–2003</vt:lpstr>
      <vt:lpstr>Prezentace aplikace PowerPoint</vt:lpstr>
      <vt:lpstr>α- aminokyseliny a bílkoviny</vt:lpstr>
      <vt:lpstr>α- aminokyseliny</vt:lpstr>
      <vt:lpstr>Proteinogenní α- aminokyseliny </vt:lpstr>
      <vt:lpstr>Esenciální a neesenciální  α- aminokyseliny </vt:lpstr>
      <vt:lpstr>Prezentace aplikace PowerPoint</vt:lpstr>
      <vt:lpstr>Typy struktury bílkovin</vt:lpstr>
      <vt:lpstr>Bílkoviny a jejich struktura</vt:lpstr>
      <vt:lpstr>Prezentace aplikace PowerPoint</vt:lpstr>
      <vt:lpstr>Význam bílkovin</vt:lpstr>
      <vt:lpstr>Použité zdroje dat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α- aminokyseliny a bílkoviny</dc:title>
  <dc:creator>Husáková Jitka</dc:creator>
  <cp:lastModifiedBy>Husáková Jitka</cp:lastModifiedBy>
  <cp:revision>11</cp:revision>
  <dcterms:created xsi:type="dcterms:W3CDTF">2013-01-15T11:24:20Z</dcterms:created>
  <dcterms:modified xsi:type="dcterms:W3CDTF">2013-01-16T09:26:25Z</dcterms:modified>
</cp:coreProperties>
</file>