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72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16.1.2013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16.1.2013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16.1.2013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16.1.2013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16.1.2013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16.1.2013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16.1.2013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google.cz/search?hl=cs&amp;gs_rn=1&amp;gs_ri=hp&amp;cp=9&amp;gs_id=y&amp;xhr=t&amp;q=svaly+krku&amp;bav=on.2,or.r_gc.r_pw.r_qf.&amp;bvm=bv.41018144,d.d2k&amp;biw=1249&amp;bih=595&amp;wrapid=tljp1358339048462016&amp;um=1&amp;ie=UTF-8&amp;tbm=isch&amp;source=og&amp;sa=N&amp;tab=wi&amp;ei=sJ32UKucEoSKhQeQ6IGAA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Svaly krku, zad a břicha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Popis svalových skupin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hlavy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popis svalů krku, zad a břicha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zdvihač hlavy, trapézový sval, břišní sval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krku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sou rozloženy před krční páteří mezi lebkou a hrudníkem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  vrstvách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56992"/>
            <a:ext cx="2352675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1604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krku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dvihač hlavy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začíná na rukojeti kosti hrudní a vnitřní části kosti klíční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píná se na bradavkovém výběžku kosti spánkové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ezi začátky svalů obou stran je jamka hrdelní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áhne hlavu do záklonu a zvedá obličej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ři jednostranné kontrakci otáčí hlavu do stran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99740"/>
            <a:ext cx="2066925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827" y="1628800"/>
            <a:ext cx="2038350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315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krku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valy klonění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ejhlubší vrstvy v oblasti krční páteře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apomáhají pohybům hlavy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43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ozkládají se v několika vrstvách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horní části jsou povrchově uložené velké svaly, které spojují osovou kostru s horní končetinou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44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41910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val trapézový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ozsáhlý plochý sval trojúhelníkovitého tvaru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ačátky vycházejí od šíjové čáry a výběžků krčních a hrudních obratlů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aprsčitě se sbíhají k rameni a upínají se ke kosti klíční a k lopatce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ajišťuje polohu lopatky při různých činnost a pohybech horní končetiny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072" y="4567330"/>
            <a:ext cx="181927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833780"/>
            <a:ext cx="1676400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24744"/>
            <a:ext cx="1905000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247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zad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iroký sval zádový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 sbíhá od dolní poloviny páteře, z krajiny křížové a od hřebene kosti kyčelní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píná se na pažní kost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táčí paži dovnitř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zapažení a připažení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01511"/>
            <a:ext cx="762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710" y="3717032"/>
            <a:ext cx="1866900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076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břicha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římý sval břišní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 kosti hrudní a chrupavčitých konců žeber dolů ke kosti stydké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předklání hrudník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vedá hrudník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tlačuje břišní orgány – břišní lis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raje roli při defekaci a porodu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12976"/>
            <a:ext cx="23907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740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břicha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ikmý sval břišní, zevní a vnitřní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ostranní stěna břicha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ačíná na posledním žebru a šíří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 šikmo ke svalu břišnímu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ú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čast na břišním lisu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boustranná kontrakce – předklon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ednostranná kontrakce – otáčení trupu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132856"/>
            <a:ext cx="14478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1737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 břicha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tyřhranný sval bederní)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zadní stěna břišní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odél páteře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ohýbá do stran</a:t>
            </a:r>
            <a:r>
              <a:rPr lang="cs-CZ" dirty="0">
                <a:latin typeface="Arial" pitchFamily="34" charset="0"/>
                <a:cs typeface="Arial" pitchFamily="34" charset="0"/>
              </a:rPr>
              <a:t> bederní část páteře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boustranná kontrakce bederní část páteře napřimuje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76872"/>
            <a:ext cx="15240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411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http://www.google.cz/search?hl=cs&amp;gs_rn=1&amp;gs_ri=hp&amp;cp=9&amp;gs_id=y&amp;xhr=t&amp;q=svaly+krku&amp;bav=on.2,or.r_gc.r_pw.r_qf.&amp;</a:t>
            </a:r>
            <a:r>
              <a:rPr lang="cs-CZ" sz="900" dirty="0" smtClean="0">
                <a:hlinkClick r:id="rId2"/>
              </a:rPr>
              <a:t>bvm=bv.41018144,d.d2k&amp;biw=1249&amp;bih=595&amp;wrapid=tljp1358339048462016&amp;um=1&amp;ie=UTF-8&amp;tbm=isch&amp;source=og&amp;sa=N&amp;tab=wi&amp;ei=sJ32UKucEoSKhQeQ6IGAAg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http://www.google.cz/search?hl=cs&amp;gs_rn=1&amp;gs_ri=hp&amp;cp=9&amp;gs_id=y&amp;xhr=t&amp;q=svaly+krku&amp;bav=on.2,or.r_gc.r_pw.r_qf.&amp;</a:t>
            </a:r>
            <a:r>
              <a:rPr lang="cs-CZ" sz="900" dirty="0" smtClean="0">
                <a:hlinkClick r:id="rId2"/>
              </a:rPr>
              <a:t>bvm=bv.41018144,d.d2k&amp;biw=1249&amp;bih=595&amp;wrapid=tljp1358339048462016&amp;um=1&amp;ie=UTF-8&amp;tbm=isch&amp;source=og&amp;sa=N&amp;tab=wi&amp;ei=sJ32UKucEoSKhQeQ6IGAAg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http://www.google.cz/search?hl=cs&amp;gs_rn=1&amp;gs_ri=hp&amp;cp=9&amp;gs_id=y&amp;xhr=t&amp;q=svaly+krku&amp;bav=on.2,or.r_gc.r_pw.r_qf.&amp;</a:t>
            </a:r>
            <a:r>
              <a:rPr lang="cs-CZ" sz="900" dirty="0" smtClean="0">
                <a:hlinkClick r:id="rId2"/>
              </a:rPr>
              <a:t>bvm=bv.41018144,d.d2k&amp;biw=1249&amp;bih=595&amp;wrapid=tljp1358339048462016&amp;um=1&amp;ie=UTF-8&amp;tbm=isch&amp;source=og&amp;sa=N&amp;tab=wi&amp;ei=sJ32UKucEoSKhQeQ6IGAAg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http://www.google.cz/search?hl=cs&amp;gs_rn=1&amp;gs_ri=serp&amp;pq=svaly+krku&amp;cp=7&amp;gs_id=13&amp;xhr=t&amp;q=sval+trap%C3%A9zov%C3%BD&amp;biw=1249&amp;bih=595&amp;bav=on.2,or.r_gc.r_pw.r_qf.&amp;</a:t>
            </a:r>
            <a:r>
              <a:rPr lang="cs-CZ" sz="900" dirty="0" smtClean="0"/>
              <a:t>wrapid=tljp1358339332251220&amp;um=1&amp;ie=UTF-8&amp;tbm=isch&amp;source=og&amp;sa=N&amp;tab=wi&amp;ei=zZ72UP_AHIKIhQfDyoEg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http://www.google.cz/search?hl=cs&amp;gs_rn=1&amp;gs_ri=serp&amp;pq=svaly+krku&amp;cp=7&amp;gs_id=13&amp;xhr=t&amp;q=sval+trap%C3%A9zov%C3%BD&amp;biw=1249&amp;bih=595&amp;bav=on.2,or.r_gc.r_pw.r_qf.&amp;</a:t>
            </a:r>
            <a:r>
              <a:rPr lang="cs-CZ" sz="900" dirty="0" smtClean="0"/>
              <a:t>wrapid=tljp1358339332251220&amp;um=1&amp;ie=UTF-8&amp;tbm=isch&amp;source=og&amp;sa=N&amp;tab=wi&amp;ei=zZ72UP_AHIKIhQfDyoEg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http://www.google.cz/search?hl=cs&amp;gs_rn=1&amp;gs_ri=serp&amp;pq=svaly+krku&amp;cp=7&amp;gs_id=13&amp;xhr=t&amp;q=sval+trap%C3%A9zov%C3%BD&amp;biw=1249&amp;bih=595&amp;bav=on.2,or.r_gc.r_pw.r_qf.&amp;</a:t>
            </a:r>
            <a:r>
              <a:rPr lang="cs-CZ" sz="900" dirty="0" smtClean="0"/>
              <a:t>wrapid=tljp1358339332251220&amp;um=1&amp;ie=UTF-8&amp;tbm=isch&amp;source=og&amp;sa=N&amp;tab=wi&amp;ei=zZ72UP_AHIKIhQfDyoEg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http://www.google.cz/search?hl=cs&amp;gs_rn=1&amp;gs_ri=serp&amp;pq=svaly+krku&amp;cp=7&amp;gs_id=13&amp;xhr=t&amp;q=sval+trap%C3%A9zov%C3%BD&amp;biw=1249&amp;bih=595&amp;bav=on.2,or.r_gc.r_pw.r_qf.&amp;</a:t>
            </a:r>
            <a:r>
              <a:rPr lang="cs-CZ" sz="900" dirty="0" smtClean="0"/>
              <a:t>wrapid=tljp1358339332251220&amp;um=1&amp;ie=UTF-8&amp;tbm=isch&amp;source=og&amp;sa=N&amp;tab=wi&amp;ei=zZ72UP_AHIKIhQfDyoEg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serp&amp;pq</a:t>
            </a:r>
            <a:r>
              <a:rPr lang="cs-CZ" sz="900" dirty="0"/>
              <a:t>=%C5%A1irok%C3%BD+sval+z%C3%A1dov%C3%BD&amp;cp=13&amp;gs_id=23&amp;xhr=</a:t>
            </a:r>
            <a:r>
              <a:rPr lang="cs-CZ" sz="900" dirty="0" err="1"/>
              <a:t>t&amp;q</a:t>
            </a:r>
            <a:r>
              <a:rPr lang="cs-CZ" sz="900" dirty="0"/>
              <a:t>=</a:t>
            </a:r>
            <a:r>
              <a:rPr lang="cs-CZ" sz="900" dirty="0" err="1"/>
              <a:t>musculus+latissimus+dorsi&amp;bav</a:t>
            </a:r>
            <a:r>
              <a:rPr lang="cs-CZ" sz="900" dirty="0"/>
              <a:t>=on.2,or.r_gc.r_pw.r_qf.&amp;biw=1249&amp;bih=595&amp;wrapid=tljp1358339728056244&amp;um=1&amp;ie=UTF-8&amp;tbm=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=XqD2UMbGNdCXhQeZk4BQ#um=1&amp;hl=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musculus+obligus+obdominis&amp;oq</a:t>
            </a:r>
            <a:r>
              <a:rPr lang="cs-CZ" sz="900" dirty="0"/>
              <a:t>=</a:t>
            </a:r>
            <a:r>
              <a:rPr lang="cs-CZ" sz="900" dirty="0" err="1"/>
              <a:t>musculus+obligus+obdominis&amp;gs_l</a:t>
            </a:r>
            <a:r>
              <a:rPr lang="cs-CZ" sz="900" dirty="0"/>
              <a:t>=img.12...95225.102857.2.106565.15.15.0.0.0.0.183.1045.14j1.15.0...0.0...1c.1.pM0sw3wyNGs&amp;bav=on.2,or.r_gc.r_pw.r_qf.&amp;</a:t>
            </a:r>
            <a:r>
              <a:rPr lang="cs-CZ" sz="900" dirty="0" smtClean="0"/>
              <a:t>bvm=bv.41018144,d.ZG4&amp;fp=6ef7e85c93f6bd28&amp;biw=1249&amp;bih=595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serp&amp;pq</a:t>
            </a:r>
            <a:r>
              <a:rPr lang="cs-CZ" sz="900" dirty="0"/>
              <a:t>=%C5%A1irok%C3%BD+sval+z%C3%A1dov%C3%BD&amp;cp=13&amp;gs_id=23&amp;xhr=</a:t>
            </a:r>
            <a:r>
              <a:rPr lang="cs-CZ" sz="900" dirty="0" err="1"/>
              <a:t>t&amp;q</a:t>
            </a:r>
            <a:r>
              <a:rPr lang="cs-CZ" sz="900" dirty="0"/>
              <a:t>=</a:t>
            </a:r>
            <a:r>
              <a:rPr lang="cs-CZ" sz="900" dirty="0" err="1"/>
              <a:t>musculus+latissimus+dorsi&amp;bav</a:t>
            </a:r>
            <a:r>
              <a:rPr lang="cs-CZ" sz="900" dirty="0"/>
              <a:t>=on.2,or.r_gc.r_pw.r_qf.&amp;biw=1249&amp;bih=595&amp;wrapid=tljp1358339728056244&amp;um=1&amp;ie=UTF-8&amp;tbm=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=XqD2UMbGNdCXhQeZk4BQ#um=1&amp;hl=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musculus+rectus+obdominis&amp;oq</a:t>
            </a:r>
            <a:r>
              <a:rPr lang="cs-CZ" sz="900" dirty="0"/>
              <a:t>=</a:t>
            </a:r>
            <a:r>
              <a:rPr lang="cs-CZ" sz="900" dirty="0" err="1"/>
              <a:t>musculus+rectus+obdominis&amp;gs_l</a:t>
            </a:r>
            <a:r>
              <a:rPr lang="cs-CZ" sz="900" dirty="0"/>
              <a:t>=img.12...168137.179681.0.181774.34.26.1.3.3.3.123.1710.23j3.26.0...0.0...1c.1.YIfDJkiT6y4&amp;bav=on.2,or.r_gc.r_pw.r_qf.&amp;</a:t>
            </a:r>
            <a:r>
              <a:rPr lang="cs-CZ" sz="900" dirty="0" smtClean="0"/>
              <a:t>bvm=bv.41018144,d.ZG4&amp;fp=6ef7e85c93f6bd28&amp;biw=1249&amp;bih=595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cs&amp;gs_rn</a:t>
            </a:r>
            <a:r>
              <a:rPr lang="cs-CZ" sz="900" dirty="0"/>
              <a:t>=1&amp;gs_ri=</a:t>
            </a:r>
            <a:r>
              <a:rPr lang="cs-CZ" sz="900" dirty="0" err="1"/>
              <a:t>serp&amp;pq</a:t>
            </a:r>
            <a:r>
              <a:rPr lang="cs-CZ" sz="900" dirty="0"/>
              <a:t>=%C5%A1irok%C3%BD+sval+z%C3%A1dov%C3%BD&amp;cp=13&amp;gs_id=23&amp;xhr=</a:t>
            </a:r>
            <a:r>
              <a:rPr lang="cs-CZ" sz="900" dirty="0" err="1"/>
              <a:t>t&amp;q</a:t>
            </a:r>
            <a:r>
              <a:rPr lang="cs-CZ" sz="900" dirty="0"/>
              <a:t>=</a:t>
            </a:r>
            <a:r>
              <a:rPr lang="cs-CZ" sz="900" dirty="0" err="1"/>
              <a:t>musculus+latissimus+dorsi&amp;bav</a:t>
            </a:r>
            <a:r>
              <a:rPr lang="cs-CZ" sz="900" dirty="0"/>
              <a:t>=on.2,or.r_gc.r_pw.r_qf.&amp;biw=1249&amp;bih=595&amp;wrapid=tljp1358339728056244&amp;um=1&amp;ie=UTF-8&amp;tbm=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=XqD2UMbGNdCXhQeZk4BQ#um=1&amp;hl=</a:t>
            </a:r>
            <a:r>
              <a:rPr lang="cs-CZ" sz="900" dirty="0" err="1"/>
              <a:t>cs&amp;tbo</a:t>
            </a:r>
            <a:r>
              <a:rPr lang="cs-CZ" sz="900" dirty="0"/>
              <a:t>=</a:t>
            </a:r>
            <a:r>
              <a:rPr lang="cs-CZ" sz="900" dirty="0" err="1"/>
              <a:t>d&amp;tbm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</a:t>
            </a:r>
            <a:r>
              <a:rPr lang="cs-CZ" sz="900" dirty="0" err="1"/>
              <a:t>musculus+quadratus+lumborum&amp;oq</a:t>
            </a:r>
            <a:r>
              <a:rPr lang="cs-CZ" sz="900" dirty="0"/>
              <a:t>=</a:t>
            </a:r>
            <a:r>
              <a:rPr lang="cs-CZ" sz="900" dirty="0" err="1"/>
              <a:t>musculus&amp;gs_l</a:t>
            </a:r>
            <a:r>
              <a:rPr lang="cs-CZ" sz="900" dirty="0"/>
              <a:t>=img.1.1.0l10.3873.13326.6.16504.33.9.19.2.2.3.76.525.8.8.0...0.0...1c.1.P5Xc80bX6I0&amp;bav=on.2,or.r_gc.r_pw.r_qf.&amp;</a:t>
            </a:r>
            <a:r>
              <a:rPr lang="cs-CZ" sz="900" dirty="0" smtClean="0"/>
              <a:t>bvm=bv.41018144,d.ZG4&amp;fp=6ef7e85c93f6bd28&amp;biw=1249&amp;bih=595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http://www.google.cz/search?hl=cs&amp;gs_rn=1&amp;gs_ri=serp&amp;pq=svaly+krku&amp;cp=8&amp;gs_id=u&amp;xhr=t&amp;q=%C5%A1irok%C3%BD+sval+z%C3%A1dov%C3%BD&amp;biw=1249&amp;bih=595&amp;bav=on.2,or.r_gc.r_pw.r_qf.&amp;</a:t>
            </a:r>
            <a:r>
              <a:rPr lang="cs-CZ" sz="900" dirty="0" smtClean="0"/>
              <a:t>wrapid=tlif135834048442910&amp;um=1&amp;ie=UTF-8&amp;tbm=isch&amp;source=og&amp;sa=N&amp;tab=wi&amp;ei=SKP2UMySO8WQhQf-qYCACQ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1&amp;gs_ri=hp&amp;cp=11&amp;gs_id=16&amp;xhr=t&amp;q=musculus+latissimus+dorsi&amp;bav=on.2,or.r_gc.r_pw.r_qf.&amp;bvm=bv.41018144,d.d2k&amp;biw=1249&amp;bih=595&amp;wrapid=tljp1358340665968020&amp;um=1&amp;ie=UTF-8&amp;tbm=isch&amp;source=og&amp;sa=N&amp;tab=wi&amp;ei=CKT2UNruIoWBhQeCu4H4Bw</a:t>
            </a: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614</TotalTime>
  <Words>405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Svaly krku, zad a břicha</vt:lpstr>
      <vt:lpstr>Svaly hlavy</vt:lpstr>
      <vt:lpstr>Svaly krku</vt:lpstr>
      <vt:lpstr>Svaly krku</vt:lpstr>
      <vt:lpstr>Svaly krku</vt:lpstr>
      <vt:lpstr>Svaly zad</vt:lpstr>
      <vt:lpstr>Svaly zad</vt:lpstr>
      <vt:lpstr>Svaly zad</vt:lpstr>
      <vt:lpstr>Svaly břicha</vt:lpstr>
      <vt:lpstr>Svaly břicha</vt:lpstr>
      <vt:lpstr>Svaly břicha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79</cp:revision>
  <dcterms:created xsi:type="dcterms:W3CDTF">2012-10-09T15:11:06Z</dcterms:created>
  <dcterms:modified xsi:type="dcterms:W3CDTF">2013-01-16T12:54:31Z</dcterms:modified>
</cp:coreProperties>
</file>