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29FD3-4A0B-46DB-BD73-620384A16837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68C69-6A39-4376-8C38-062DC05A4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619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DD511-9EB3-4109-B8D5-668FB67DE418}" type="datetime1">
              <a:rPr lang="cs-CZ" smtClean="0"/>
              <a:t>16.1.2013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25A2E-A02F-41C1-A0AA-036435CBF1DD}" type="datetime1">
              <a:rPr lang="cs-CZ" smtClean="0"/>
              <a:t>16.1.2013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7AFF-2F94-40AB-9FD7-8FE56A8754DB}" type="datetime1">
              <a:rPr lang="cs-CZ" smtClean="0"/>
              <a:t>16.1.2013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575BC-7E93-44FA-BD88-94000E16E0CC}" type="datetime1">
              <a:rPr lang="cs-CZ" smtClean="0"/>
              <a:t>16.1.2013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B906E-0DB7-4EAD-BFC0-1C59D68F2A82}" type="datetime1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709CE-12E6-4CA7-A536-98FFB76F68A4}" type="datetime1">
              <a:rPr lang="cs-CZ" smtClean="0"/>
              <a:t>16.1.2013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AFCE8-5F55-4A99-ACC2-6CCFE4F3BD01}" type="datetime1">
              <a:rPr lang="cs-CZ" smtClean="0"/>
              <a:t>16.1.2013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B0461-40EB-4BE3-8086-D269206FC709}" type="datetime1">
              <a:rPr lang="cs-CZ" smtClean="0"/>
              <a:t>16.1.2013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E111-0E87-4C60-88CE-C2D31E28FBAA}" type="datetime1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D58FD-5B14-4284-B6C4-683149F77258}" type="datetime1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2FA0E-DFC1-4488-A482-118D1AB00C58}" type="datetime1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A6DB36-AB33-4033-9905-BBF109212051}" type="datetime1">
              <a:rPr lang="cs-CZ" smtClean="0"/>
              <a:t>16.1.2013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q=musculus+biceps+surae&amp;bav=on.2,or.r_gc.r_pw.r_qf.&amp;biw=1249&amp;bih=595&amp;wrapid=tlif135834917577210&amp;um=1&amp;ie=UTF-8&amp;tbm=isch&amp;source=og&amp;sa=N&amp;tab=wi&amp;ei=R8X2UM7SDdOWhQfR5oCYBg" TargetMode="External"/><Relationship Id="rId2" Type="http://schemas.openxmlformats.org/officeDocument/2006/relationships/hyperlink" Target="http://www.google.cz/search?hl=cs&amp;q=musculus+quadriceps+femoris&amp;bav=on.2,or.r_gc.r_pw.r_qf.&amp;biw=1249&amp;bih=595&amp;wrapid=tlif135834856989710&amp;um=1&amp;ie=UTF-8&amp;tbm=isch&amp;source=og&amp;sa=N&amp;tab=wi&amp;ei=7ML2UJa0OMWHhQehvYGAC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Popis svalových skupin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7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cílová skupina: střední školy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anotace : </a:t>
            </a:r>
            <a:r>
              <a:rPr lang="cs-CZ" dirty="0" smtClean="0"/>
              <a:t>popis svalů dolní končetiny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klíčová slova </a:t>
            </a:r>
            <a:r>
              <a:rPr lang="cs-CZ" dirty="0" smtClean="0"/>
              <a:t>: svaly hýžďové, dvojhlavý </a:t>
            </a:r>
            <a:r>
              <a:rPr lang="cs-CZ" smtClean="0"/>
              <a:t>sval stehenní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autor: Kamila Černá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zpracováno: 2013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09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pánev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řední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val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bedrokyčlostehenní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část bederní a  část kyčelní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ederní sval začíná od posledního hrudního a od pěti bederních obratlů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yčelní sval začíná na vnitřní straně kyčelní kosti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bě části se sbíhají ke kosti stehenní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ytáčí a ohýbá stehno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3</a:t>
            </a:fld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1277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933950"/>
            <a:ext cx="2371725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981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ánev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valy hýžďové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začátek zadní plocha kosti kyčelní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ú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pon ke kost stehenní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ve třech vrstvách pod sebou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elký, střední a malý hýžďový sval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elká rozloha a tvar jsou typickým lidským znakem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vzpřímená postava, stoupání, skákání 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4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84784"/>
            <a:ext cx="2095500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474" y="4365104"/>
            <a:ext cx="20002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48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stehno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řední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č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tyřhlavý sval stehenní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edna hlava začíná na pánvi, další tři na kosti stehenní, sbíhají se do mohutné šlachy, která jde zpředu přes koleno, uzavírá v sobě čéšku a upíná se na drsnatinu kosti holenní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atahovač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ytáčí dolní končetinu ven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5</a:t>
            </a:fld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12776"/>
            <a:ext cx="114300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509120"/>
            <a:ext cx="143827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914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stehno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řední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rejčovský sval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ejdelší sval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 lidském těle, probíhá napříč šikmo vnitřně přes stehno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z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ačíná na předním horním kyčelním trnu a upíná se na vnitřním kondylu kosti stehenní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atahovač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atahovač prstů a palce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6</a:t>
            </a:fld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13176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48680"/>
            <a:ext cx="172402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45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tehno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vojhlavý sval stehenní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edna hlava jde od kosti sedací, druhá od kosti stehenní a obě se upínají společnou šlachou na hlavici kosti lýtkové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hýbač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hýbá koleno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7</a:t>
            </a:fld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00808"/>
            <a:ext cx="1524000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410" y="4941168"/>
            <a:ext cx="28575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1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érec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řední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atahovače prstů a palce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97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bérec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vojhlavý sval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lýtkový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edna hlava začíná na kosti stehenní, druhá na kosti lýtkové, svalová bříška končí v polovině lýtka a sbíhají se do mohutné Achillovy šlachy, která se upíná na hrbol kosti patní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hýbač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řitahuje patu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nahoru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9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40768"/>
            <a:ext cx="371475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12776"/>
            <a:ext cx="990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14850"/>
            <a:ext cx="2105025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62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érec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adní strana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hýbače prstů a palce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28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Svaly dolní končetiny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hodidlo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valy na hřbetní a chodidlové straně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držují klenbu nohy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z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ajišťují pohyby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prstů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11</a:t>
            </a:fld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29000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628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900" dirty="0"/>
              <a:t>http://www.google.cz/search?hl=cs&amp;gs_rn=1&amp;gs_ri=hp&amp;cp=11&amp;gs_id=1o&amp;xhr=t&amp;q=musculus+iliopsoas&amp;bav=on.2,or.r_gc.r_pw.r_qf.&amp;</a:t>
            </a:r>
            <a:r>
              <a:rPr lang="cs-CZ" sz="900" dirty="0" smtClean="0"/>
              <a:t>bvm=bv.41018144,d.d2k&amp;biw=1249&amp;bih=595&amp;wrapid=tljp1358348311597028&amp;um=1&amp;ie=UTF-8&amp;tbm=isch&amp;source=og&amp;sa=N&amp;tab=wi&amp;ei=5cH2UL3wJ4-GhQf08YCoBg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http://www.google.cz/search?hl=cs&amp;gs_rn=1&amp;gs_ri=hp&amp;cp=11&amp;gs_id=1o&amp;xhr=t&amp;q=musculus+iliopsoas&amp;bav=on.2,or.r_gc.r_pw.r_qf.&amp;</a:t>
            </a:r>
            <a:r>
              <a:rPr lang="cs-CZ" sz="900" dirty="0" smtClean="0"/>
              <a:t>bvm=bv.41018144,d.d2k&amp;biw=1249&amp;bih=595&amp;wrapid=tljp1358348311597028&amp;um=1&amp;ie=UTF-8&amp;tbm=isch&amp;source=og&amp;sa=N&amp;tab=wi&amp;ei=5cH2UL3wJ4-GhQf08YCoBg</a:t>
            </a:r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cs&amp;gs_rn</a:t>
            </a:r>
            <a:r>
              <a:rPr lang="cs-CZ" sz="900" dirty="0"/>
              <a:t>=1&amp;gs_ri=</a:t>
            </a:r>
            <a:r>
              <a:rPr lang="cs-CZ" sz="900" dirty="0" err="1"/>
              <a:t>hp&amp;cp</a:t>
            </a:r>
            <a:r>
              <a:rPr lang="cs-CZ" sz="900" dirty="0"/>
              <a:t>=11&amp;gs_id=1o&amp;xhr=</a:t>
            </a:r>
            <a:r>
              <a:rPr lang="cs-CZ" sz="900" dirty="0" err="1"/>
              <a:t>t&amp;q</a:t>
            </a:r>
            <a:r>
              <a:rPr lang="cs-CZ" sz="900" dirty="0"/>
              <a:t>=</a:t>
            </a:r>
            <a:r>
              <a:rPr lang="cs-CZ" sz="900" dirty="0" err="1"/>
              <a:t>musculus+iliopsoas&amp;bav</a:t>
            </a:r>
            <a:r>
              <a:rPr lang="cs-CZ" sz="900" dirty="0"/>
              <a:t>=on.2,or.r_gc.r_pw.r_qf.&amp;bvm=bv.41018144,d.d2k&amp;biw=1249&amp;bih=595&amp;wrapid=tljp1358348311597028&amp;um=1&amp;ie=UTF-8&amp;tbm=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=5cH2UL3wJ4-GhQf08YCoBg#um=1&amp;hl=</a:t>
            </a:r>
            <a:r>
              <a:rPr lang="cs-CZ" sz="900" dirty="0" err="1"/>
              <a:t>cs&amp;tbo</a:t>
            </a:r>
            <a:r>
              <a:rPr lang="cs-CZ" sz="900" dirty="0"/>
              <a:t>=</a:t>
            </a:r>
            <a:r>
              <a:rPr lang="cs-CZ" sz="900" dirty="0" err="1"/>
              <a:t>d&amp;tbm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</a:t>
            </a:r>
            <a:r>
              <a:rPr lang="cs-CZ" sz="900" dirty="0" err="1"/>
              <a:t>musculus+gluteus&amp;oq</a:t>
            </a:r>
            <a:r>
              <a:rPr lang="cs-CZ" sz="900" dirty="0"/>
              <a:t>=</a:t>
            </a:r>
            <a:r>
              <a:rPr lang="cs-CZ" sz="900" dirty="0" err="1"/>
              <a:t>musculus+glu&amp;gs_l</a:t>
            </a:r>
            <a:r>
              <a:rPr lang="cs-CZ" sz="900" dirty="0"/>
              <a:t>=img.1.1.0l3j0i24j0i10i24j0i24l3.112947.124579.0.127076.12.12.0.0.0.0.83.792.12.12.0...0.0...1c.1.4jPYeBBDhcQ&amp;bav=on.2,or.r_gc.r_pw.r_qf.&amp;</a:t>
            </a:r>
            <a:r>
              <a:rPr lang="cs-CZ" sz="900" dirty="0" smtClean="0"/>
              <a:t>bvm=bv.41018144,d.ZG4&amp;fp=6ef7e85c93f6bd28&amp;biw=1249&amp;bih=595</a:t>
            </a:r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cs&amp;gs_rn</a:t>
            </a:r>
            <a:r>
              <a:rPr lang="cs-CZ" sz="900" dirty="0"/>
              <a:t>=1&amp;gs_ri=</a:t>
            </a:r>
            <a:r>
              <a:rPr lang="cs-CZ" sz="900" dirty="0" err="1"/>
              <a:t>hp&amp;cp</a:t>
            </a:r>
            <a:r>
              <a:rPr lang="cs-CZ" sz="900" dirty="0"/>
              <a:t>=11&amp;gs_id=1o&amp;xhr=</a:t>
            </a:r>
            <a:r>
              <a:rPr lang="cs-CZ" sz="900" dirty="0" err="1"/>
              <a:t>t&amp;q</a:t>
            </a:r>
            <a:r>
              <a:rPr lang="cs-CZ" sz="900" dirty="0"/>
              <a:t>=</a:t>
            </a:r>
            <a:r>
              <a:rPr lang="cs-CZ" sz="900" dirty="0" err="1"/>
              <a:t>musculus+iliopsoas&amp;bav</a:t>
            </a:r>
            <a:r>
              <a:rPr lang="cs-CZ" sz="900" dirty="0"/>
              <a:t>=on.2,or.r_gc.r_pw.r_qf.&amp;bvm=bv.41018144,d.d2k&amp;biw=1249&amp;bih=595&amp;wrapid=tljp1358348311597028&amp;um=1&amp;ie=UTF-8&amp;tbm=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=5cH2UL3wJ4-GhQf08YCoBg#um=1&amp;hl=</a:t>
            </a:r>
            <a:r>
              <a:rPr lang="cs-CZ" sz="900" dirty="0" err="1"/>
              <a:t>cs&amp;tbo</a:t>
            </a:r>
            <a:r>
              <a:rPr lang="cs-CZ" sz="900" dirty="0"/>
              <a:t>=</a:t>
            </a:r>
            <a:r>
              <a:rPr lang="cs-CZ" sz="900" dirty="0" err="1"/>
              <a:t>d&amp;tbm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</a:t>
            </a:r>
            <a:r>
              <a:rPr lang="cs-CZ" sz="900" dirty="0" err="1"/>
              <a:t>musculus+gluteus&amp;oq</a:t>
            </a:r>
            <a:r>
              <a:rPr lang="cs-CZ" sz="900" dirty="0"/>
              <a:t>=</a:t>
            </a:r>
            <a:r>
              <a:rPr lang="cs-CZ" sz="900" dirty="0" err="1"/>
              <a:t>musculus+glu&amp;gs_l</a:t>
            </a:r>
            <a:r>
              <a:rPr lang="cs-CZ" sz="900" dirty="0"/>
              <a:t>=img.1.1.0l3j0i24j0i10i24j0i24l3.112947.124579.0.127076.12.12.0.0.0.0.83.792.12.12.0...0.0...1c.1.4jPYeBBDhcQ&amp;bav=on.2,or.r_gc.r_pw.r_qf.&amp;</a:t>
            </a:r>
            <a:r>
              <a:rPr lang="cs-CZ" sz="900" dirty="0" smtClean="0"/>
              <a:t>bvm=bv.41018144,d.ZG4&amp;fp=6ef7e85c93f6bd28&amp;biw=1249&amp;bih=595</a:t>
            </a:r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http://www.google.cz/search?hl=cs&amp;q=musculus+quadriceps+femoris&amp;bav=on.2,or.r_gc.r_pw.r_qf.&amp;</a:t>
            </a:r>
            <a:r>
              <a:rPr lang="cs-CZ" sz="900" dirty="0" smtClean="0">
                <a:hlinkClick r:id="rId2"/>
              </a:rPr>
              <a:t>biw=1249&amp;bih=595&amp;wrapid=tlif135834856989710&amp;um=1&amp;ie=UTF-8&amp;tbm=isch&amp;source=og&amp;sa=N&amp;tab=wi&amp;ei=7ML2UJa0OMWHhQehvYGACA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http://www.google.cz/search?hl=cs&amp;q=musculus+quadriceps+femoris&amp;bav=on.2,or.r_gc.r_pw.r_qf.&amp;</a:t>
            </a:r>
            <a:r>
              <a:rPr lang="cs-CZ" sz="900" dirty="0" smtClean="0">
                <a:hlinkClick r:id="rId2"/>
              </a:rPr>
              <a:t>biw=1249&amp;bih=595&amp;wrapid=tlif135834856989710&amp;um=1&amp;ie=UTF-8&amp;tbm=isch&amp;source=og&amp;sa=N&amp;tab=wi&amp;ei=7ML2UJa0OMWHhQehvYGACA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http://www.google.cz/search?hl=cs&amp;gs_rn=1&amp;gs_ri=serp&amp;pq=musculus+quadriceps+femoris&amp;cp=18&amp;gs_id=20&amp;xhr=t&amp;q=musculus+sartorius&amp;bav=on.2,or.r_gc.r_pw.r_qf.&amp;</a:t>
            </a:r>
            <a:r>
              <a:rPr lang="cs-CZ" sz="900" dirty="0" smtClean="0"/>
              <a:t>biw=1249&amp;bih=595&amp;wrapid=tljp1358348709789252&amp;um=1&amp;ie=UTF-8&amp;tbm=isch&amp;source=og&amp;sa=N&amp;tab=wi&amp;ei=csP2UNPtFYO6hAeJuIHQAQ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http://www.google.cz/search?hl=cs&amp;gs_rn=1&amp;gs_ri=serp&amp;pq=musculus+quadriceps+femoris&amp;cp=18&amp;gs_id=20&amp;xhr=t&amp;q=musculus+sartorius&amp;bav=on.2,or.r_gc.r_pw.r_qf.&amp;</a:t>
            </a:r>
            <a:r>
              <a:rPr lang="cs-CZ" sz="900" dirty="0" smtClean="0"/>
              <a:t>biw=1249&amp;bih=595&amp;wrapid=tljp1358348709789252&amp;um=1&amp;ie=UTF-8&amp;tbm=isch&amp;source=og&amp;sa=N&amp;tab=wi&amp;ei=csP2UNPtFYO6hAeJuIHQAQ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http://www.google.cz/search?hl=cs&amp;gs_rn=1&amp;gs_ri=serp&amp;pq=musculus+sartorius&amp;cp=23&amp;gs_id=22&amp;xhr=t&amp;q=musculus+biceps+femoris&amp;bav=on.2,or.r_gc.r_pw.r_qf.&amp;</a:t>
            </a:r>
            <a:r>
              <a:rPr lang="cs-CZ" sz="900" dirty="0" smtClean="0"/>
              <a:t>biw=1249&amp;bih=595&amp;wrapid=tljp1358348871366244&amp;um=1&amp;ie=UTF-8&amp;tbm=isch&amp;source=og&amp;sa=N&amp;tab=wi&amp;ei=EsT2UKj4Ao-Shgf0m4HwCw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http://www.google.cz/search?hl=cs&amp;gs_rn=1&amp;gs_ri=hp&amp;cp=23&amp;gs_id=3o&amp;xhr=t&amp;q=musculus+biceps+femoris&amp;bav=on.2,or.r_gc.r_pw.r_qf.&amp;</a:t>
            </a:r>
            <a:r>
              <a:rPr lang="cs-CZ" sz="900" dirty="0" smtClean="0"/>
              <a:t>bvm=bv.41018144,d.d2k&amp;biw=1249&amp;bih=595&amp;wrapid=tljp1358349048739062&amp;um=1&amp;ie=UTF-8&amp;tbm=isch&amp;source=og&amp;sa=N&amp;tab=wi&amp;ei=zsT2UM2sC8-YhQfmyoCwAQ</a:t>
            </a:r>
          </a:p>
          <a:p>
            <a:pPr marL="0" indent="0">
              <a:buNone/>
            </a:pPr>
            <a:r>
              <a:rPr lang="cs-CZ" sz="900" dirty="0">
                <a:hlinkClick r:id="rId3"/>
              </a:rPr>
              <a:t>http://www.google.cz/search?hl=cs&amp;q=musculus+biceps+surae&amp;bav=on.2,or.r_gc.r_pw.r_qf.&amp;</a:t>
            </a:r>
            <a:r>
              <a:rPr lang="cs-CZ" sz="900" dirty="0" smtClean="0">
                <a:hlinkClick r:id="rId3"/>
              </a:rPr>
              <a:t>biw=1249&amp;bih=595&amp;wrapid=tlif135834917577210&amp;um=1&amp;ie=UTF-8&amp;tbm=isch&amp;source=og&amp;sa=N&amp;tab=wi&amp;ei=R8X2UM7SDdOWhQfR5oCYBg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http://www.google.cz/search?hl=cs&amp;gs_rn=1&amp;gs_ri=serp&amp;pq=musculus+biceps+surae&amp;cp=12&amp;gs_id=21&amp;xhr=t&amp;q=l%C3%BDtkov%C3%BD+sval&amp;bav=on.2,or.r_gc.r_pw.r_qf.&amp;</a:t>
            </a:r>
            <a:r>
              <a:rPr lang="cs-CZ" sz="900" dirty="0" smtClean="0"/>
              <a:t>biw=1249&amp;bih=595&amp;wrapid=tljp1358349258310240&amp;um=1&amp;ie=UTF-8&amp;tbm=isch&amp;source=og&amp;sa=N&amp;tab=wi&amp;ei=lMX2UICfF5OzhAekhYDIAg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http://www.google.cz/search?hl=cs&amp;gs_rn=1&amp;gs_ri=serp&amp;pq=musculus+biceps+surae&amp;cp=12&amp;gs_id=21&amp;xhr=t&amp;q=l%C3%BDtkov%C3%BD+sval&amp;bav=on.2,or.r_gc.r_pw.r_qf.&amp;</a:t>
            </a:r>
            <a:r>
              <a:rPr lang="cs-CZ" sz="900" dirty="0" smtClean="0"/>
              <a:t>biw=1249&amp;bih=595&amp;wrapid=tljp1358349258310240&amp;um=1&amp;ie=UTF-8&amp;tbm=isch&amp;source=og&amp;sa=N&amp;tab=wi&amp;ei=lMX2UICfF5OzhAekhYDIAg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1&amp;gs_ri=serp&amp;pq=l%C3%BDtkov%C3%BD+sval&amp;cp=12&amp;gs_id=20&amp;xhr=t&amp;q=klenba+no%C5%BEn%C3%AD&amp;bav=on.2,or.r_gc.r_pw.r_qf.&amp;biw=1249&amp;bih=595&amp;wrapid=tljp1358349385774244&amp;um=1&amp;ie=UTF-8&amp;tbm=isch&amp;source=og&amp;sa=N&amp;tab=wi&amp;ei=FMb2UND3OZGWhQf_yYDIAQ</a:t>
            </a:r>
            <a:endParaRPr lang="cs-CZ" sz="9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326544"/>
            <a:ext cx="15459075" cy="1957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5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753</TotalTime>
  <Words>421</Words>
  <Application>Microsoft Office PowerPoint</Application>
  <PresentationFormat>Předvádění na obrazovce (4:3)</PresentationFormat>
  <Paragraphs>122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Svaly dolní končetiny</vt:lpstr>
      <vt:lpstr>Svaly dolní končetiny</vt:lpstr>
      <vt:lpstr>Svaly dolní končetiny</vt:lpstr>
      <vt:lpstr>Svaly dolní končetiny</vt:lpstr>
      <vt:lpstr>Svaly dolní končetiny</vt:lpstr>
      <vt:lpstr>Sval dolní končetiny</vt:lpstr>
      <vt:lpstr>Svaly dolní končetiny</vt:lpstr>
      <vt:lpstr>Svaly dolní končetiny</vt:lpstr>
      <vt:lpstr>Svaly dolní končetiny</vt:lpstr>
      <vt:lpstr>Svaly dolní končetiny</vt:lpstr>
      <vt:lpstr>Svaly dolní končetiny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102</cp:revision>
  <dcterms:created xsi:type="dcterms:W3CDTF">2012-10-09T15:11:06Z</dcterms:created>
  <dcterms:modified xsi:type="dcterms:W3CDTF">2013-01-16T15:19:42Z</dcterms:modified>
</cp:coreProperties>
</file>