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5" r:id="rId8"/>
    <p:sldId id="260" r:id="rId9"/>
    <p:sldId id="261" r:id="rId10"/>
    <p:sldId id="262" r:id="rId11"/>
    <p:sldId id="263" r:id="rId12"/>
    <p:sldId id="268" r:id="rId13"/>
    <p:sldId id="267" r:id="rId14"/>
    <p:sldId id="264" r:id="rId15"/>
    <p:sldId id="266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7275F-1971-4C24-A4BD-A8E408235EFF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69E64-7909-4EEA-B69D-0E0B5B0F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7275F-1971-4C24-A4BD-A8E408235EFF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69E64-7909-4EEA-B69D-0E0B5B0F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7275F-1971-4C24-A4BD-A8E408235EFF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69E64-7909-4EEA-B69D-0E0B5B0F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7275F-1971-4C24-A4BD-A8E408235EFF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69E64-7909-4EEA-B69D-0E0B5B0F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7275F-1971-4C24-A4BD-A8E408235EFF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69E64-7909-4EEA-B69D-0E0B5B0F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7275F-1971-4C24-A4BD-A8E408235EFF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69E64-7909-4EEA-B69D-0E0B5B0F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7275F-1971-4C24-A4BD-A8E408235EFF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69E64-7909-4EEA-B69D-0E0B5B0F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7275F-1971-4C24-A4BD-A8E408235EFF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69E64-7909-4EEA-B69D-0E0B5B0F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7275F-1971-4C24-A4BD-A8E408235EFF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69E64-7909-4EEA-B69D-0E0B5B0F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7275F-1971-4C24-A4BD-A8E408235EFF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69E64-7909-4EEA-B69D-0E0B5B0F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7275F-1971-4C24-A4BD-A8E408235EFF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69E64-7909-4EEA-B69D-0E0B5B0F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spli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B7275F-1971-4C24-A4BD-A8E408235EFF}" type="datetimeFigureOut">
              <a:rPr lang="cs-CZ" smtClean="0"/>
              <a:pPr/>
              <a:t>15.1.2013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A69E64-7909-4EEA-B69D-0E0B5B0FBE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plit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3733"/>
                <a:gridCol w="4717107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Alena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Přibíková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Ch8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-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5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Chemie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Které látky jsou kyselé a které zásadité?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Významné kyseliny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Výkladová prezentace</a:t>
            </a:r>
          </a:p>
          <a:p>
            <a:r>
              <a:rPr lang="cs-CZ" sz="2800" dirty="0" smtClean="0"/>
              <a:t>Bezkyslíkaté kyseliny – příklady, názvosloví</a:t>
            </a:r>
          </a:p>
          <a:p>
            <a:r>
              <a:rPr lang="cs-CZ" sz="2800" dirty="0" smtClean="0"/>
              <a:t>Kyselina chlorovodíková – vlastnosti, užití</a:t>
            </a:r>
          </a:p>
          <a:p>
            <a:r>
              <a:rPr lang="cs-CZ" sz="2800" dirty="0" smtClean="0"/>
              <a:t>Kyslíkaté kyseliny – příklady, názvosloví</a:t>
            </a:r>
          </a:p>
          <a:p>
            <a:r>
              <a:rPr lang="cs-CZ" sz="2800" dirty="0" smtClean="0"/>
              <a:t>Kyselina sírová – vlastnosti, užití</a:t>
            </a:r>
            <a:endParaRPr lang="cs-CZ" sz="2800" dirty="0"/>
          </a:p>
        </p:txBody>
      </p:sp>
    </p:spTree>
  </p:cSld>
  <p:clrMapOvr>
    <a:masterClrMapping/>
  </p:clrMapOvr>
  <p:transition spd="med">
    <p:spli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dirty="0" smtClean="0"/>
              <a:t>Kyseliny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1"/>
                </a:solidFill>
              </a:rPr>
              <a:t>Příklady kyselin, vlastnosti</a:t>
            </a:r>
            <a:endParaRPr lang="cs-CZ" sz="4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Bezkyslíkaté kyseliny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Obsahují </a:t>
            </a:r>
            <a:r>
              <a:rPr lang="cs-CZ" b="1" dirty="0" smtClean="0"/>
              <a:t>vodík</a:t>
            </a:r>
            <a:r>
              <a:rPr lang="cs-CZ" dirty="0" smtClean="0"/>
              <a:t> a další </a:t>
            </a:r>
            <a:r>
              <a:rPr lang="cs-CZ" b="1" dirty="0" smtClean="0"/>
              <a:t>nekovový prvek</a:t>
            </a:r>
            <a:r>
              <a:rPr lang="cs-CZ" dirty="0" smtClean="0"/>
              <a:t>, často halogen</a:t>
            </a:r>
          </a:p>
          <a:p>
            <a:r>
              <a:rPr lang="cs-CZ" b="1" dirty="0" smtClean="0"/>
              <a:t>Název</a:t>
            </a:r>
            <a:r>
              <a:rPr lang="cs-CZ" dirty="0" smtClean="0"/>
              <a:t> je složen z podstatného jména </a:t>
            </a:r>
            <a:r>
              <a:rPr lang="cs-CZ" b="1" dirty="0" smtClean="0">
                <a:solidFill>
                  <a:srgbClr val="C00000"/>
                </a:solidFill>
              </a:rPr>
              <a:t>kyselina</a:t>
            </a:r>
            <a:r>
              <a:rPr lang="cs-CZ" dirty="0" smtClean="0"/>
              <a:t> a </a:t>
            </a:r>
            <a:r>
              <a:rPr lang="cs-CZ" b="1" dirty="0" smtClean="0"/>
              <a:t>přídavného jména</a:t>
            </a:r>
          </a:p>
          <a:p>
            <a:r>
              <a:rPr lang="cs-CZ" dirty="0" smtClean="0"/>
              <a:t>Koncovka </a:t>
            </a:r>
            <a:r>
              <a:rPr lang="cs-CZ" b="1" dirty="0" smtClean="0">
                <a:solidFill>
                  <a:srgbClr val="C00000"/>
                </a:solidFill>
              </a:rPr>
              <a:t>- </a:t>
            </a:r>
            <a:r>
              <a:rPr lang="cs-CZ" b="1" dirty="0" err="1" smtClean="0">
                <a:solidFill>
                  <a:srgbClr val="C00000"/>
                </a:solidFill>
              </a:rPr>
              <a:t>ová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Oxidační čísla </a:t>
            </a:r>
          </a:p>
          <a:p>
            <a:r>
              <a:rPr lang="cs-CZ" dirty="0" smtClean="0"/>
              <a:t>H</a:t>
            </a:r>
            <a:r>
              <a:rPr lang="cs-CZ" baseline="30000" dirty="0" smtClean="0"/>
              <a:t>+I</a:t>
            </a:r>
            <a:endParaRPr lang="cs-CZ" dirty="0" smtClean="0"/>
          </a:p>
          <a:p>
            <a:r>
              <a:rPr lang="cs-CZ" dirty="0" smtClean="0"/>
              <a:t>Halogeny –I, síra -II</a:t>
            </a:r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bezkyslíkatých kyselin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5257808" cy="4525963"/>
          </a:xfrm>
        </p:spPr>
        <p:txBody>
          <a:bodyPr>
            <a:noAutofit/>
          </a:bodyPr>
          <a:lstStyle/>
          <a:p>
            <a:r>
              <a:rPr lang="cs-CZ" sz="3200" dirty="0" smtClean="0"/>
              <a:t>Kyselina chlorovodíková</a:t>
            </a:r>
          </a:p>
          <a:p>
            <a:r>
              <a:rPr lang="cs-CZ" sz="3200" dirty="0" smtClean="0"/>
              <a:t>Kyselina fluorovodíková</a:t>
            </a:r>
          </a:p>
          <a:p>
            <a:r>
              <a:rPr lang="cs-CZ" sz="3200" dirty="0" smtClean="0"/>
              <a:t>Kyselina bromovodíková</a:t>
            </a:r>
          </a:p>
          <a:p>
            <a:r>
              <a:rPr lang="cs-CZ" sz="3200" dirty="0" smtClean="0"/>
              <a:t>Kyselina jodovodíková</a:t>
            </a:r>
          </a:p>
          <a:p>
            <a:r>
              <a:rPr lang="cs-CZ" sz="3200" dirty="0" smtClean="0"/>
              <a:t>Kyselina sirovodíková</a:t>
            </a:r>
          </a:p>
          <a:p>
            <a:r>
              <a:rPr lang="cs-CZ" sz="3200" dirty="0" smtClean="0"/>
              <a:t>(</a:t>
            </a:r>
            <a:r>
              <a:rPr lang="cs-CZ" sz="3200" dirty="0" err="1" smtClean="0"/>
              <a:t>sulfanová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786446" y="1600200"/>
            <a:ext cx="2900354" cy="452596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H</a:t>
            </a:r>
            <a:r>
              <a:rPr lang="cs-CZ" sz="3200" baseline="30000" dirty="0" smtClean="0"/>
              <a:t>I</a:t>
            </a:r>
            <a:r>
              <a:rPr lang="cs-CZ" sz="3200" dirty="0" smtClean="0"/>
              <a:t> Cl</a:t>
            </a:r>
            <a:r>
              <a:rPr lang="cs-CZ" sz="3200" baseline="30000" dirty="0" smtClean="0"/>
              <a:t>-I</a:t>
            </a:r>
            <a:endParaRPr lang="cs-CZ" sz="3200" dirty="0" smtClean="0"/>
          </a:p>
          <a:p>
            <a:r>
              <a:rPr lang="cs-CZ" sz="3200" dirty="0" smtClean="0"/>
              <a:t>H</a:t>
            </a:r>
            <a:r>
              <a:rPr lang="cs-CZ" sz="3200" baseline="30000" dirty="0" smtClean="0"/>
              <a:t>I</a:t>
            </a:r>
            <a:r>
              <a:rPr lang="cs-CZ" sz="3200" dirty="0" smtClean="0"/>
              <a:t> F</a:t>
            </a:r>
            <a:r>
              <a:rPr lang="cs-CZ" sz="3200" baseline="30000" dirty="0" smtClean="0"/>
              <a:t>-I</a:t>
            </a:r>
            <a:endParaRPr lang="cs-CZ" sz="3200" dirty="0" smtClean="0"/>
          </a:p>
          <a:p>
            <a:r>
              <a:rPr lang="cs-CZ" sz="3200" dirty="0" smtClean="0"/>
              <a:t>H</a:t>
            </a:r>
            <a:r>
              <a:rPr lang="cs-CZ" sz="3200" baseline="30000" dirty="0" smtClean="0"/>
              <a:t>I</a:t>
            </a:r>
            <a:r>
              <a:rPr lang="cs-CZ" sz="3200" dirty="0" smtClean="0"/>
              <a:t> Br</a:t>
            </a:r>
            <a:r>
              <a:rPr lang="cs-CZ" sz="3200" baseline="30000" dirty="0" smtClean="0"/>
              <a:t>-I</a:t>
            </a:r>
            <a:endParaRPr lang="cs-CZ" sz="3200" dirty="0" smtClean="0"/>
          </a:p>
          <a:p>
            <a:r>
              <a:rPr lang="cs-CZ" sz="3200" dirty="0" smtClean="0"/>
              <a:t>H</a:t>
            </a:r>
            <a:r>
              <a:rPr lang="cs-CZ" sz="3200" baseline="30000" dirty="0" smtClean="0"/>
              <a:t>I</a:t>
            </a:r>
            <a:r>
              <a:rPr lang="cs-CZ" sz="3200" dirty="0" smtClean="0"/>
              <a:t> I</a:t>
            </a:r>
            <a:r>
              <a:rPr lang="cs-CZ" sz="3200" baseline="30000" dirty="0" smtClean="0"/>
              <a:t>-I</a:t>
            </a:r>
            <a:endParaRPr lang="cs-CZ" sz="3200" dirty="0" smtClean="0"/>
          </a:p>
          <a:p>
            <a:r>
              <a:rPr lang="cs-CZ" sz="3200" dirty="0" smtClean="0"/>
              <a:t>H</a:t>
            </a:r>
            <a:r>
              <a:rPr lang="cs-CZ" sz="3200" baseline="-25000" dirty="0" smtClean="0"/>
              <a:t>2</a:t>
            </a:r>
            <a:r>
              <a:rPr lang="cs-CZ" sz="3200" baseline="30000" dirty="0" smtClean="0"/>
              <a:t>I</a:t>
            </a:r>
            <a:r>
              <a:rPr lang="cs-CZ" sz="3200" baseline="-25000" dirty="0" smtClean="0"/>
              <a:t> </a:t>
            </a:r>
            <a:r>
              <a:rPr lang="cs-CZ" sz="3200" dirty="0" smtClean="0"/>
              <a:t>S</a:t>
            </a:r>
            <a:r>
              <a:rPr lang="cs-CZ" sz="3200" baseline="30000" dirty="0" smtClean="0"/>
              <a:t>-II</a:t>
            </a:r>
            <a:endParaRPr lang="cs-CZ" sz="32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19"/>
          <p:cNvPicPr>
            <a:picLocks/>
          </p:cNvPicPr>
          <p:nvPr/>
        </p:nvPicPr>
        <p:blipFill>
          <a:blip r:embed="rId2" cstate="print"/>
          <a:srcRect l="12410" t="30936" r="77248" b="59593"/>
          <a:stretch>
            <a:fillRect/>
          </a:stretch>
        </p:blipFill>
        <p:spPr>
          <a:xfrm>
            <a:off x="6429388" y="3500438"/>
            <a:ext cx="2357422" cy="27146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chlorovodíková </a:t>
            </a:r>
            <a:r>
              <a:rPr lang="cs-CZ" dirty="0" err="1" smtClean="0"/>
              <a:t>HCl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Vzniká </a:t>
            </a:r>
            <a:r>
              <a:rPr lang="cs-CZ" b="1" dirty="0" smtClean="0"/>
              <a:t>rozpouštěním plynného chlorovodíku ve vodě</a:t>
            </a:r>
          </a:p>
          <a:p>
            <a:r>
              <a:rPr lang="cs-CZ" dirty="0" smtClean="0"/>
              <a:t>Je </a:t>
            </a:r>
            <a:r>
              <a:rPr lang="cs-CZ" b="1" dirty="0" smtClean="0"/>
              <a:t>nestálá, těkavá, </a:t>
            </a:r>
            <a:r>
              <a:rPr lang="cs-CZ" b="1" dirty="0" smtClean="0"/>
              <a:t>bezbarvá kapalina</a:t>
            </a:r>
          </a:p>
          <a:p>
            <a:r>
              <a:rPr lang="cs-CZ" dirty="0" smtClean="0"/>
              <a:t>Je to </a:t>
            </a:r>
            <a:r>
              <a:rPr lang="cs-CZ" b="1" dirty="0" smtClean="0"/>
              <a:t>silná žíravina</a:t>
            </a:r>
          </a:p>
          <a:p>
            <a:r>
              <a:rPr lang="cs-CZ" dirty="0" smtClean="0"/>
              <a:t>Technická je </a:t>
            </a:r>
            <a:r>
              <a:rPr lang="cs-CZ" b="1" dirty="0" smtClean="0"/>
              <a:t>nažloutlá</a:t>
            </a:r>
          </a:p>
          <a:p>
            <a:r>
              <a:rPr lang="cs-CZ" dirty="0" smtClean="0"/>
              <a:t>Prodává se pod názvem solná</a:t>
            </a:r>
          </a:p>
          <a:p>
            <a:r>
              <a:rPr lang="cs-CZ" b="1" dirty="0" smtClean="0"/>
              <a:t>Koncentrovaná jako 37 %</a:t>
            </a:r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chlorovodíková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2844" y="1600200"/>
            <a:ext cx="4714908" cy="4525963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>Obaly</a:t>
            </a:r>
            <a:r>
              <a:rPr lang="cs-CZ" sz="3200" dirty="0" smtClean="0"/>
              <a:t>, ve kterých se uchovává, musí být </a:t>
            </a:r>
            <a:r>
              <a:rPr lang="cs-CZ" sz="3200" b="1" dirty="0" smtClean="0"/>
              <a:t>z kyselinovzdorného materiálu </a:t>
            </a:r>
            <a:r>
              <a:rPr lang="cs-CZ" sz="3200" dirty="0" smtClean="0"/>
              <a:t>(sklo, </a:t>
            </a:r>
            <a:r>
              <a:rPr lang="cs-CZ" sz="3200" dirty="0" err="1" smtClean="0"/>
              <a:t>polyethylen</a:t>
            </a:r>
            <a:r>
              <a:rPr lang="cs-CZ" sz="3200" dirty="0" smtClean="0"/>
              <a:t>)</a:t>
            </a:r>
          </a:p>
          <a:p>
            <a:r>
              <a:rPr lang="cs-CZ" sz="3200" dirty="0" smtClean="0"/>
              <a:t>V žaludku pouze slabý roztok 0,3 – 0,4 %</a:t>
            </a:r>
          </a:p>
          <a:p>
            <a:r>
              <a:rPr lang="cs-CZ" sz="3200" dirty="0" smtClean="0"/>
              <a:t>Způsobuje pálení žáhy a žaludeční vředy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21056" r="20432" b="1724"/>
          <a:stretch>
            <a:fillRect/>
          </a:stretch>
        </p:blipFill>
        <p:spPr>
          <a:xfrm rot="10800000">
            <a:off x="5072066" y="1571612"/>
            <a:ext cx="3786182" cy="49291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chlorovodíková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Surovina </a:t>
            </a:r>
            <a:r>
              <a:rPr lang="cs-CZ" b="1" dirty="0" smtClean="0"/>
              <a:t>pro výrobu plastů, barviv</a:t>
            </a:r>
          </a:p>
          <a:p>
            <a:r>
              <a:rPr lang="cs-CZ" dirty="0" smtClean="0"/>
              <a:t>Používá se </a:t>
            </a:r>
            <a:r>
              <a:rPr lang="cs-CZ" b="1" dirty="0" smtClean="0"/>
              <a:t>v textilním, koželužském </a:t>
            </a:r>
            <a:r>
              <a:rPr lang="cs-CZ" dirty="0" smtClean="0"/>
              <a:t>a </a:t>
            </a:r>
            <a:r>
              <a:rPr lang="cs-CZ" b="1" dirty="0" smtClean="0"/>
              <a:t>potravinářském průmyslu</a:t>
            </a:r>
          </a:p>
          <a:p>
            <a:r>
              <a:rPr lang="cs-CZ" b="1" dirty="0" smtClean="0"/>
              <a:t>Výroba chloridů</a:t>
            </a:r>
          </a:p>
          <a:p>
            <a:r>
              <a:rPr lang="cs-CZ" b="1" dirty="0"/>
              <a:t>Č</a:t>
            </a:r>
            <a:r>
              <a:rPr lang="cs-CZ" b="1" dirty="0" smtClean="0"/>
              <a:t>ištění kovů</a:t>
            </a:r>
          </a:p>
          <a:p>
            <a:r>
              <a:rPr lang="cs-CZ" b="1" dirty="0" smtClean="0"/>
              <a:t>Odstraňování vodního kamene</a:t>
            </a:r>
            <a:endParaRPr lang="cs-CZ" b="1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Kyslíkaté kyseliny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Obsahují </a:t>
            </a:r>
            <a:r>
              <a:rPr lang="cs-CZ" b="1" dirty="0" smtClean="0"/>
              <a:t>vodík</a:t>
            </a:r>
            <a:r>
              <a:rPr lang="cs-CZ" dirty="0" smtClean="0"/>
              <a:t>, </a:t>
            </a:r>
            <a:r>
              <a:rPr lang="cs-CZ" b="1" dirty="0" smtClean="0"/>
              <a:t>kyselinotvorný prvek </a:t>
            </a:r>
            <a:r>
              <a:rPr lang="cs-CZ" dirty="0" smtClean="0"/>
              <a:t>a </a:t>
            </a:r>
            <a:r>
              <a:rPr lang="cs-CZ" b="1" dirty="0" smtClean="0"/>
              <a:t>kyslík</a:t>
            </a:r>
          </a:p>
          <a:p>
            <a:r>
              <a:rPr lang="cs-CZ" dirty="0" smtClean="0"/>
              <a:t>Název je tvořen podstatným jménem </a:t>
            </a:r>
            <a:r>
              <a:rPr lang="cs-CZ" b="1" dirty="0" smtClean="0">
                <a:solidFill>
                  <a:srgbClr val="C00000"/>
                </a:solidFill>
              </a:rPr>
              <a:t>kyselina</a:t>
            </a:r>
            <a:r>
              <a:rPr lang="cs-CZ" dirty="0" smtClean="0"/>
              <a:t> a </a:t>
            </a:r>
            <a:r>
              <a:rPr lang="cs-CZ" b="1" dirty="0" smtClean="0"/>
              <a:t>přídavným jménem</a:t>
            </a:r>
          </a:p>
          <a:p>
            <a:r>
              <a:rPr lang="cs-CZ" dirty="0" smtClean="0"/>
              <a:t>Oxidační čísla</a:t>
            </a:r>
          </a:p>
          <a:p>
            <a:r>
              <a:rPr lang="cs-CZ" dirty="0" smtClean="0"/>
              <a:t>Vodík H </a:t>
            </a:r>
            <a:r>
              <a:rPr lang="cs-CZ" baseline="30000" dirty="0" smtClean="0"/>
              <a:t>+I</a:t>
            </a:r>
          </a:p>
          <a:p>
            <a:r>
              <a:rPr lang="cs-CZ" dirty="0" smtClean="0"/>
              <a:t>Kyselinotvorný prvek podle koncovky</a:t>
            </a:r>
          </a:p>
          <a:p>
            <a:r>
              <a:rPr lang="cs-CZ" dirty="0" smtClean="0"/>
              <a:t>Kyslík O </a:t>
            </a:r>
            <a:r>
              <a:rPr lang="cs-CZ" baseline="30000" dirty="0" smtClean="0"/>
              <a:t>-II</a:t>
            </a:r>
            <a:endParaRPr lang="cs-CZ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kyslíkatých kyselin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Kyselina sírová</a:t>
            </a:r>
          </a:p>
          <a:p>
            <a:r>
              <a:rPr lang="cs-CZ" dirty="0" smtClean="0"/>
              <a:t>Kyselina dusičná</a:t>
            </a:r>
          </a:p>
          <a:p>
            <a:r>
              <a:rPr lang="cs-CZ" dirty="0" smtClean="0"/>
              <a:t>Kyselina fosforečná</a:t>
            </a:r>
          </a:p>
          <a:p>
            <a:r>
              <a:rPr lang="cs-CZ" dirty="0" smtClean="0"/>
              <a:t>Kyselina uhličitá</a:t>
            </a:r>
          </a:p>
          <a:p>
            <a:r>
              <a:rPr lang="cs-CZ" dirty="0" smtClean="0"/>
              <a:t>Kyselina chlorná</a:t>
            </a:r>
            <a:endParaRPr lang="cs-CZ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19"/>
          <p:cNvPicPr>
            <a:picLocks/>
          </p:cNvPicPr>
          <p:nvPr/>
        </p:nvPicPr>
        <p:blipFill>
          <a:blip r:embed="rId2" cstate="print"/>
          <a:srcRect l="12410" t="30936" r="77248" b="59593"/>
          <a:stretch>
            <a:fillRect/>
          </a:stretch>
        </p:blipFill>
        <p:spPr>
          <a:xfrm>
            <a:off x="6572264" y="714356"/>
            <a:ext cx="2357422" cy="27146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sírová H</a:t>
            </a:r>
            <a:r>
              <a:rPr lang="cs-CZ" baseline="-25000" dirty="0" smtClean="0"/>
              <a:t>2 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Koncentrovaná kyselina 96 %</a:t>
            </a:r>
          </a:p>
          <a:p>
            <a:r>
              <a:rPr lang="cs-CZ" dirty="0" smtClean="0"/>
              <a:t>Je </a:t>
            </a:r>
            <a:r>
              <a:rPr lang="cs-CZ" b="1" dirty="0" smtClean="0"/>
              <a:t>bezbarvá olejovitá kapalina</a:t>
            </a:r>
          </a:p>
          <a:p>
            <a:r>
              <a:rPr lang="cs-CZ" b="1" dirty="0" smtClean="0"/>
              <a:t>Pohlcuje vlhkost</a:t>
            </a:r>
          </a:p>
          <a:p>
            <a:r>
              <a:rPr lang="cs-CZ" b="1" dirty="0" smtClean="0"/>
              <a:t>Odebírá vodu </a:t>
            </a:r>
            <a:r>
              <a:rPr lang="cs-CZ" dirty="0" smtClean="0"/>
              <a:t>všem látkám</a:t>
            </a:r>
          </a:p>
          <a:p>
            <a:r>
              <a:rPr lang="cs-CZ" dirty="0" smtClean="0"/>
              <a:t>Organické látky jejím působením uhelnatí</a:t>
            </a:r>
          </a:p>
          <a:p>
            <a:r>
              <a:rPr lang="cs-CZ" b="1" dirty="0" smtClean="0"/>
              <a:t>Při ředění </a:t>
            </a:r>
            <a:r>
              <a:rPr lang="cs-CZ" dirty="0" smtClean="0"/>
              <a:t>se </a:t>
            </a:r>
            <a:r>
              <a:rPr lang="cs-CZ" b="1" dirty="0" smtClean="0"/>
              <a:t>uvolňuje teplo</a:t>
            </a:r>
          </a:p>
          <a:p>
            <a:r>
              <a:rPr lang="cs-CZ" dirty="0" smtClean="0"/>
              <a:t>Je to </a:t>
            </a:r>
            <a:r>
              <a:rPr lang="cs-CZ" b="1" dirty="0" smtClean="0"/>
              <a:t>silná žíravina</a:t>
            </a:r>
          </a:p>
          <a:p>
            <a:r>
              <a:rPr lang="cs-CZ" dirty="0" smtClean="0"/>
              <a:t>Zředěná reaguje s neušlechtilými kovy (</a:t>
            </a:r>
            <a:r>
              <a:rPr lang="cs-CZ" dirty="0" err="1" smtClean="0"/>
              <a:t>Zn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25520" t="4735" r="757" b="6211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3"/>
          <p:cNvPicPr>
            <a:picLocks/>
          </p:cNvPicPr>
          <p:nvPr/>
        </p:nvPicPr>
        <p:blipFill>
          <a:blip r:embed="rId2" cstate="print"/>
          <a:srcRect l="14156" t="42146" b="2349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0" y="0"/>
            <a:ext cx="4714876" cy="14287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Kyselina sírová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Důležitá </a:t>
            </a:r>
            <a:r>
              <a:rPr lang="cs-CZ" b="1" dirty="0" smtClean="0"/>
              <a:t>surovina chemického průmyslu</a:t>
            </a:r>
          </a:p>
          <a:p>
            <a:r>
              <a:rPr lang="cs-CZ" b="1" dirty="0" smtClean="0"/>
              <a:t>Výroba hnojiv, barviv, umělých vláken</a:t>
            </a:r>
          </a:p>
          <a:p>
            <a:r>
              <a:rPr lang="cs-CZ" b="1" dirty="0" smtClean="0"/>
              <a:t>Náplň olověných akumulátorů</a:t>
            </a:r>
          </a:p>
          <a:p>
            <a:r>
              <a:rPr lang="cs-CZ" b="1" dirty="0" smtClean="0"/>
              <a:t>Vysoušení a čištění </a:t>
            </a:r>
            <a:r>
              <a:rPr lang="cs-CZ" dirty="0" smtClean="0"/>
              <a:t>(výrobků z ropy)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 l="3906" t="10417" r="7031" b="6250"/>
          <a:stretch>
            <a:fillRect/>
          </a:stretch>
        </p:blipFill>
        <p:spPr>
          <a:xfrm>
            <a:off x="0" y="3929066"/>
            <a:ext cx="9144000" cy="29289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kyseliny sírové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/>
          <a:srcRect l="16026" t="20433" r="11451" b="22429"/>
          <a:stretch>
            <a:fillRect/>
          </a:stretch>
        </p:blipFill>
        <p:spPr>
          <a:xfrm rot="10800000">
            <a:off x="0" y="1142984"/>
            <a:ext cx="9144000" cy="5715016"/>
          </a:xfrm>
          <a:prstGeom prst="rect">
            <a:avLst/>
          </a:prstGeom>
        </p:spPr>
      </p:pic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Úvod do obecné a anorganické chemie, J. Mach, I. </a:t>
            </a:r>
            <a:r>
              <a:rPr lang="cs-CZ" sz="2000" dirty="0" err="1" smtClean="0"/>
              <a:t>Plucková</a:t>
            </a:r>
            <a:r>
              <a:rPr lang="cs-CZ" sz="2000" dirty="0" smtClean="0"/>
              <a:t>, J. </a:t>
            </a:r>
            <a:r>
              <a:rPr lang="cs-CZ" sz="2000" dirty="0" err="1" smtClean="0"/>
              <a:t>Šibor</a:t>
            </a:r>
            <a:r>
              <a:rPr lang="cs-CZ" sz="2000" dirty="0" smtClean="0"/>
              <a:t>, nakladatelství Nová </a:t>
            </a:r>
            <a:r>
              <a:rPr lang="cs-CZ" sz="2000" dirty="0" smtClean="0"/>
              <a:t>škola</a:t>
            </a:r>
          </a:p>
          <a:p>
            <a:r>
              <a:rPr lang="cs-CZ" sz="2000" dirty="0" smtClean="0"/>
              <a:t>Základy </a:t>
            </a:r>
            <a:r>
              <a:rPr lang="cs-CZ" sz="2000" dirty="0" smtClean="0"/>
              <a:t>chemie I, P. Beneš, V. </a:t>
            </a:r>
            <a:r>
              <a:rPr lang="cs-CZ" sz="2000" dirty="0" err="1" smtClean="0"/>
              <a:t>Pumpr</a:t>
            </a:r>
            <a:r>
              <a:rPr lang="cs-CZ" sz="2000" dirty="0" smtClean="0"/>
              <a:t>, J. </a:t>
            </a:r>
            <a:r>
              <a:rPr lang="cs-CZ" sz="2000" dirty="0" err="1" smtClean="0"/>
              <a:t>Banýr</a:t>
            </a:r>
            <a:r>
              <a:rPr lang="cs-CZ" sz="2000" dirty="0" smtClean="0"/>
              <a:t>, nakladatelství </a:t>
            </a:r>
            <a:r>
              <a:rPr lang="cs-CZ" sz="2000" dirty="0" smtClean="0"/>
              <a:t>Fortuna</a:t>
            </a:r>
          </a:p>
          <a:p>
            <a:r>
              <a:rPr lang="cs-CZ" sz="2000" dirty="0" smtClean="0"/>
              <a:t>Naskenované obrázky str. 97 a 98</a:t>
            </a:r>
            <a:endParaRPr lang="cs-CZ" sz="2000" dirty="0" smtClean="0"/>
          </a:p>
          <a:p>
            <a:r>
              <a:rPr lang="cs-CZ" sz="2000" dirty="0" smtClean="0"/>
              <a:t>Chemie 8, J. Škoda, P. </a:t>
            </a:r>
            <a:r>
              <a:rPr lang="cs-CZ" sz="2000" dirty="0" err="1" smtClean="0"/>
              <a:t>Doulík</a:t>
            </a:r>
            <a:r>
              <a:rPr lang="cs-CZ" sz="2000" dirty="0" smtClean="0"/>
              <a:t>, nakladatelství </a:t>
            </a:r>
            <a:r>
              <a:rPr lang="cs-CZ" sz="2000" dirty="0" err="1" smtClean="0"/>
              <a:t>Fraus</a:t>
            </a:r>
            <a:endParaRPr lang="cs-CZ" sz="2000" dirty="0" smtClean="0"/>
          </a:p>
          <a:p>
            <a:r>
              <a:rPr lang="cs-CZ" sz="2000" dirty="0" smtClean="0"/>
              <a:t>Naskenované obrázky str. 40 a 41</a:t>
            </a:r>
            <a:endParaRPr lang="cs-CZ" sz="2000" dirty="0"/>
          </a:p>
        </p:txBody>
      </p:sp>
    </p:spTree>
  </p:cSld>
  <p:clrMapOvr>
    <a:masterClrMapping/>
  </p:clrMapOvr>
  <p:transition spd="med">
    <p:spli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423</Words>
  <Application>Microsoft Office PowerPoint</Application>
  <PresentationFormat>Předvádění na obrazovce (4:3)</PresentationFormat>
  <Paragraphs>98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Anotace</vt:lpstr>
      <vt:lpstr>Kyseliny</vt:lpstr>
      <vt:lpstr>Bezkyslíkaté kyseliny</vt:lpstr>
      <vt:lpstr>Příklady bezkyslíkatých kyselin</vt:lpstr>
      <vt:lpstr>Kyselina chlorovodíková HCl</vt:lpstr>
      <vt:lpstr>Kyselina chlorovodíková</vt:lpstr>
      <vt:lpstr>Kyselina chlorovodíková</vt:lpstr>
      <vt:lpstr>Kyslíkaté kyseliny</vt:lpstr>
      <vt:lpstr>Příklady kyslíkatých kyselin</vt:lpstr>
      <vt:lpstr>Kyselina sírová H2 SO4</vt:lpstr>
      <vt:lpstr>Snímek 12</vt:lpstr>
      <vt:lpstr>Snímek 13</vt:lpstr>
      <vt:lpstr>Kyselina sírová</vt:lpstr>
      <vt:lpstr>Použití kyseliny sírové</vt:lpstr>
      <vt:lpstr>Zdroje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Kyseliny - vlastnosti, příklady</dc:title>
  <dc:subject>Chemie 8</dc:subject>
  <dc:creator>Přibíková</dc:creator>
  <cp:lastModifiedBy>Aleš</cp:lastModifiedBy>
  <cp:revision>10</cp:revision>
  <dcterms:created xsi:type="dcterms:W3CDTF">2011-05-11T18:30:16Z</dcterms:created>
  <dcterms:modified xsi:type="dcterms:W3CDTF">2013-01-15T18:29:48Z</dcterms:modified>
</cp:coreProperties>
</file>