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61" r:id="rId5"/>
    <p:sldId id="257" r:id="rId6"/>
    <p:sldId id="258" r:id="rId7"/>
    <p:sldId id="259" r:id="rId8"/>
    <p:sldId id="265" r:id="rId9"/>
    <p:sldId id="266" r:id="rId10"/>
    <p:sldId id="260" r:id="rId11"/>
    <p:sldId id="262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072E8-B599-458F-8863-8C8DFCDB9666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CA31A-B066-4A5D-A6D9-67431B486A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aboratorni-potreby.cz/ph-metry-tuzkove/tuzkove-ph-testery--checker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5741"/>
                <a:gridCol w="464509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 látky jsou kyselé a které zásadité?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Kyselost a zásaditost látek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Kyselost, zásaditost roztoků</a:t>
            </a:r>
          </a:p>
          <a:p>
            <a:r>
              <a:rPr lang="cs-CZ" dirty="0" smtClean="0"/>
              <a:t>Stupnice pH</a:t>
            </a:r>
          </a:p>
          <a:p>
            <a:r>
              <a:rPr lang="cs-CZ" dirty="0" smtClean="0"/>
              <a:t>Indikátory - užití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Kyselost a zásaditost látek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Kyselost a zásaditost roztoků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Jistě jste slyšeli v televizní reklamě:</a:t>
            </a:r>
          </a:p>
          <a:p>
            <a:r>
              <a:rPr lang="cs-CZ" dirty="0" smtClean="0"/>
              <a:t>Že po každém jídle klesá pH ve vašich ústech, a proto musíme žvýkat žvýkačky</a:t>
            </a:r>
          </a:p>
          <a:p>
            <a:r>
              <a:rPr lang="cs-CZ" dirty="0" smtClean="0"/>
              <a:t>Že určitý šampon má pH 5,5, a proto je šetrný k vaší pokožce</a:t>
            </a:r>
          </a:p>
          <a:p>
            <a:pPr>
              <a:buNone/>
            </a:pPr>
            <a:r>
              <a:rPr lang="cs-CZ" b="1" dirty="0" smtClean="0"/>
              <a:t>Co znamená to pH?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Kyselost a zásaditost vodných roztoků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Kyselost</a:t>
            </a:r>
            <a:r>
              <a:rPr lang="cs-CZ" dirty="0" smtClean="0"/>
              <a:t> roztoku způsobují vodíkové </a:t>
            </a:r>
            <a:r>
              <a:rPr lang="cs-CZ" b="1" dirty="0" smtClean="0"/>
              <a:t>kationty H</a:t>
            </a:r>
            <a:r>
              <a:rPr lang="cs-CZ" b="1" baseline="30000" dirty="0" smtClean="0"/>
              <a:t>+</a:t>
            </a:r>
            <a:endParaRPr lang="cs-CZ" b="1" dirty="0" smtClean="0"/>
          </a:p>
          <a:p>
            <a:r>
              <a:rPr lang="cs-CZ" b="1" dirty="0" smtClean="0"/>
              <a:t>Zásaditost</a:t>
            </a:r>
            <a:r>
              <a:rPr lang="cs-CZ" dirty="0" smtClean="0"/>
              <a:t> roztoku způsobují </a:t>
            </a:r>
            <a:r>
              <a:rPr lang="cs-CZ" b="1" dirty="0" smtClean="0"/>
              <a:t>hydroxidové anionty (OH)</a:t>
            </a:r>
            <a:r>
              <a:rPr lang="cs-CZ" b="1" baseline="30000" dirty="0" smtClean="0"/>
              <a:t>-</a:t>
            </a:r>
            <a:endParaRPr lang="cs-CZ" b="1" dirty="0" smtClean="0"/>
          </a:p>
          <a:p>
            <a:r>
              <a:rPr lang="cs-CZ" dirty="0" smtClean="0"/>
              <a:t>Míru kyselosti nebo zásaditosti roztoku udává </a:t>
            </a:r>
            <a:r>
              <a:rPr lang="cs-CZ" b="1" dirty="0" smtClean="0"/>
              <a:t>stupnice pH </a:t>
            </a:r>
            <a:r>
              <a:rPr lang="cs-CZ" dirty="0" smtClean="0"/>
              <a:t>(stupně od 0 do 14)</a:t>
            </a:r>
            <a:endParaRPr lang="cs-CZ" dirty="0"/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5146" y="4869160"/>
            <a:ext cx="8849342" cy="18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Stupnice pH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Podle hodnoty pH rozdělujeme roztoky na:</a:t>
            </a:r>
          </a:p>
          <a:p>
            <a:r>
              <a:rPr lang="cs-CZ" b="1" dirty="0" smtClean="0"/>
              <a:t>Kyselé</a:t>
            </a:r>
            <a:r>
              <a:rPr lang="cs-CZ" dirty="0" smtClean="0"/>
              <a:t> – mají pH ‹ 7</a:t>
            </a:r>
          </a:p>
          <a:p>
            <a:r>
              <a:rPr lang="cs-CZ" b="1" dirty="0" smtClean="0"/>
              <a:t>Neutrální </a:t>
            </a:r>
            <a:r>
              <a:rPr lang="cs-CZ" dirty="0" smtClean="0"/>
              <a:t>– mají pH = 7</a:t>
            </a:r>
          </a:p>
          <a:p>
            <a:r>
              <a:rPr lang="cs-CZ" b="1" dirty="0" smtClean="0"/>
              <a:t>Zásadité </a:t>
            </a:r>
            <a:r>
              <a:rPr lang="cs-CZ" dirty="0" smtClean="0"/>
              <a:t>– mají pH › 7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9336" t="10740" r="15975" b="3341"/>
          <a:stretch>
            <a:fillRect/>
          </a:stretch>
        </p:blipFill>
        <p:spPr>
          <a:xfrm>
            <a:off x="5500694" y="2571720"/>
            <a:ext cx="3429024" cy="42862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 l="43380" t="22682" r="9631" b="45860"/>
          <a:stretch>
            <a:fillRect/>
          </a:stretch>
        </p:blipFill>
        <p:spPr>
          <a:xfrm>
            <a:off x="3714712" y="4714836"/>
            <a:ext cx="5429288" cy="21431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Indikátory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 používají ke zjištění kyselosti a zásaditosti roztoků </a:t>
            </a:r>
          </a:p>
          <a:p>
            <a:r>
              <a:rPr lang="cs-CZ" dirty="0" smtClean="0"/>
              <a:t>Jsou to </a:t>
            </a:r>
            <a:r>
              <a:rPr lang="cs-CZ" b="1" dirty="0" smtClean="0"/>
              <a:t>organické látky</a:t>
            </a:r>
            <a:r>
              <a:rPr lang="cs-CZ" dirty="0" smtClean="0"/>
              <a:t>, které </a:t>
            </a:r>
            <a:r>
              <a:rPr lang="cs-CZ" b="1" dirty="0" smtClean="0"/>
              <a:t>mění barvu v závislosti na prostředí</a:t>
            </a:r>
          </a:p>
          <a:p>
            <a:pPr>
              <a:buNone/>
            </a:pPr>
            <a:r>
              <a:rPr lang="cs-CZ" dirty="0" smtClean="0"/>
              <a:t>Mohou být:</a:t>
            </a:r>
          </a:p>
          <a:p>
            <a:r>
              <a:rPr lang="cs-CZ" b="1" dirty="0" smtClean="0"/>
              <a:t>Přírodní </a:t>
            </a:r>
            <a:r>
              <a:rPr lang="cs-CZ" dirty="0" smtClean="0"/>
              <a:t>– lakmus, šťáva z borůvek, šťáva z červeného zelí, šťáva z červené řepy</a:t>
            </a:r>
          </a:p>
          <a:p>
            <a:r>
              <a:rPr lang="cs-CZ" b="1" dirty="0" smtClean="0"/>
              <a:t>Vyrobené </a:t>
            </a:r>
            <a:r>
              <a:rPr lang="cs-CZ" dirty="0" smtClean="0"/>
              <a:t>- fenolftalein </a:t>
            </a:r>
            <a:endParaRPr lang="cs-CZ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Indikátory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Lakmus</a:t>
            </a:r>
            <a:r>
              <a:rPr lang="cs-CZ" dirty="0" smtClean="0"/>
              <a:t> se získává z islandského lišejníku </a:t>
            </a:r>
          </a:p>
          <a:p>
            <a:r>
              <a:rPr lang="cs-CZ" dirty="0" smtClean="0"/>
              <a:t>Má fialovou barvu </a:t>
            </a:r>
          </a:p>
          <a:p>
            <a:r>
              <a:rPr lang="cs-CZ" dirty="0" smtClean="0"/>
              <a:t>V kyselém prostředí zčervená a v zásaditém prostředí zmodrá </a:t>
            </a:r>
          </a:p>
          <a:p>
            <a:r>
              <a:rPr lang="cs-CZ" dirty="0" smtClean="0"/>
              <a:t>Můžeme jej použít jako </a:t>
            </a:r>
            <a:r>
              <a:rPr lang="cs-CZ" b="1" dirty="0" smtClean="0"/>
              <a:t>roztok</a:t>
            </a:r>
            <a:r>
              <a:rPr lang="cs-CZ" dirty="0" smtClean="0"/>
              <a:t> (přikápneme ho do roztoku) nebo jako </a:t>
            </a:r>
            <a:r>
              <a:rPr lang="cs-CZ" b="1" dirty="0" smtClean="0"/>
              <a:t>lakmusový papírek</a:t>
            </a:r>
            <a:r>
              <a:rPr lang="cs-CZ" dirty="0" smtClean="0"/>
              <a:t>, který se do roztoku namočí</a:t>
            </a:r>
            <a:endParaRPr lang="cs-CZ" dirty="0"/>
          </a:p>
        </p:txBody>
      </p:sp>
    </p:spTree>
  </p:cSld>
  <p:clrMapOvr>
    <a:masterClrMapping/>
  </p:clrMapOvr>
  <p:transition spd="med">
    <p:plu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rod_506_xl.jpg"/>
          <p:cNvPicPr>
            <a:picLocks noChangeAspect="1"/>
          </p:cNvPicPr>
          <p:nvPr/>
        </p:nvPicPr>
        <p:blipFill>
          <a:blip r:embed="rId2" cstate="print"/>
          <a:srcRect t="13251" r="69919" b="20600"/>
          <a:stretch>
            <a:fillRect/>
          </a:stretch>
        </p:blipFill>
        <p:spPr>
          <a:xfrm>
            <a:off x="6876256" y="2321496"/>
            <a:ext cx="1991223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Indikátory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Měření pH pomocí univerzálních indikátorových papírků nebo tekutých indikátorů není přesné </a:t>
            </a:r>
          </a:p>
          <a:p>
            <a:r>
              <a:rPr lang="cs-CZ" b="1" dirty="0" smtClean="0"/>
              <a:t>K přesnému měření                                                </a:t>
            </a:r>
            <a:r>
              <a:rPr lang="cs-CZ" dirty="0" smtClean="0"/>
              <a:t>v chemických laboratořích slouží                                     elektronické přístroje                                           tzv. </a:t>
            </a:r>
            <a:r>
              <a:rPr lang="cs-CZ" b="1" dirty="0" smtClean="0"/>
              <a:t>pH-metry</a:t>
            </a:r>
            <a:endParaRPr lang="cs-CZ" b="1" dirty="0"/>
          </a:p>
        </p:txBody>
      </p:sp>
    </p:spTree>
  </p:cSld>
  <p:clrMapOvr>
    <a:masterClrMapping/>
  </p:clrMapOvr>
  <p:transition spd="med">
    <p:plu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Užití indikátorů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 zemědělství </a:t>
            </a:r>
            <a:r>
              <a:rPr lang="cs-CZ" dirty="0" smtClean="0"/>
              <a:t>– určování kyselosti půd</a:t>
            </a:r>
          </a:p>
          <a:p>
            <a:r>
              <a:rPr lang="cs-CZ" b="1" dirty="0" smtClean="0"/>
              <a:t>Ve vodárenství </a:t>
            </a:r>
            <a:r>
              <a:rPr lang="cs-CZ" dirty="0" smtClean="0"/>
              <a:t>– čištění odpadních vod</a:t>
            </a:r>
          </a:p>
          <a:p>
            <a:r>
              <a:rPr lang="cs-CZ" b="1" dirty="0" smtClean="0"/>
              <a:t>V lékařství a farmacii </a:t>
            </a:r>
            <a:r>
              <a:rPr lang="cs-CZ" dirty="0" smtClean="0"/>
              <a:t>– vývoj a výroba léků</a:t>
            </a:r>
          </a:p>
          <a:p>
            <a:r>
              <a:rPr lang="cs-CZ" b="1" dirty="0" smtClean="0"/>
              <a:t>V potravinářství </a:t>
            </a:r>
            <a:r>
              <a:rPr lang="cs-CZ" dirty="0" smtClean="0"/>
              <a:t>– určování kyselosti potravin</a:t>
            </a:r>
          </a:p>
          <a:p>
            <a:r>
              <a:rPr lang="cs-CZ" b="1" dirty="0" smtClean="0"/>
              <a:t>V chemickém průmyslu</a:t>
            </a:r>
            <a:endParaRPr lang="cs-CZ" b="1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24541" t="17642" r="17256" b="16750"/>
          <a:stretch>
            <a:fillRect/>
          </a:stretch>
        </p:blipFill>
        <p:spPr>
          <a:xfrm>
            <a:off x="714902" y="3127"/>
            <a:ext cx="7572522" cy="6854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20058" t="3555" b="8716"/>
          <a:stretch>
            <a:fillRect/>
          </a:stretch>
        </p:blipFill>
        <p:spPr>
          <a:xfrm rot="10800000">
            <a:off x="714348" y="0"/>
            <a:ext cx="764386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Úvod do obecné a anorganické chemie,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</a:t>
            </a:r>
            <a:r>
              <a:rPr lang="cs-CZ" sz="2400" dirty="0" smtClean="0"/>
              <a:t>škola</a:t>
            </a:r>
          </a:p>
          <a:p>
            <a:r>
              <a:rPr lang="cs-CZ" sz="2400" dirty="0" smtClean="0"/>
              <a:t>Naskenované obrázky str. 74</a:t>
            </a:r>
            <a:endParaRPr lang="cs-CZ" sz="2400" dirty="0" smtClean="0"/>
          </a:p>
          <a:p>
            <a:r>
              <a:rPr lang="cs-CZ" sz="2400" dirty="0" smtClean="0"/>
              <a:t>Chemie 8, J. Škoda, P. </a:t>
            </a:r>
            <a:r>
              <a:rPr lang="cs-CZ" sz="2400" dirty="0" err="1" smtClean="0"/>
              <a:t>Doulík</a:t>
            </a:r>
            <a:r>
              <a:rPr lang="cs-CZ" sz="2400" dirty="0" smtClean="0"/>
              <a:t>, nakladatelství </a:t>
            </a:r>
            <a:r>
              <a:rPr lang="cs-CZ" sz="2400" dirty="0" err="1" smtClean="0"/>
              <a:t>Fraus</a:t>
            </a:r>
            <a:endParaRPr lang="cs-CZ" sz="2400" dirty="0" smtClean="0"/>
          </a:p>
          <a:p>
            <a:r>
              <a:rPr lang="cs-CZ" sz="2400" dirty="0" smtClean="0"/>
              <a:t>Naskenované obrázky str. 48 a 49</a:t>
            </a:r>
            <a:endParaRPr lang="cs-CZ" sz="2400" dirty="0" smtClean="0"/>
          </a:p>
          <a:p>
            <a:r>
              <a:rPr lang="cs-CZ" sz="2400" dirty="0" smtClean="0"/>
              <a:t>Základy chemie I, P. Beneš, V. </a:t>
            </a:r>
            <a:r>
              <a:rPr lang="cs-CZ" sz="2400" dirty="0" err="1" smtClean="0"/>
              <a:t>Pumpr</a:t>
            </a:r>
            <a:r>
              <a:rPr lang="cs-CZ" sz="2400" dirty="0" smtClean="0"/>
              <a:t>, J. </a:t>
            </a:r>
            <a:r>
              <a:rPr lang="cs-CZ" sz="2400" dirty="0" err="1" smtClean="0"/>
              <a:t>Banýr</a:t>
            </a:r>
            <a:r>
              <a:rPr lang="cs-CZ" sz="2400" dirty="0" smtClean="0"/>
              <a:t>, nakladatelství </a:t>
            </a:r>
            <a:r>
              <a:rPr lang="cs-CZ" sz="2400" dirty="0" smtClean="0"/>
              <a:t>Fortuna</a:t>
            </a:r>
          </a:p>
          <a:p>
            <a:r>
              <a:rPr lang="cs-CZ" sz="2400" dirty="0" smtClean="0"/>
              <a:t>Naskenované obrázky str. 106</a:t>
            </a:r>
            <a:endParaRPr lang="cs-CZ" sz="2400" dirty="0" smtClean="0"/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laboratorni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potreby.cz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ph</a:t>
            </a:r>
            <a:r>
              <a:rPr lang="cs-CZ" sz="2000" dirty="0" smtClean="0">
                <a:hlinkClick r:id="rId2"/>
              </a:rPr>
              <a:t>-metry-</a:t>
            </a:r>
            <a:r>
              <a:rPr lang="cs-CZ" sz="2000" dirty="0" err="1" smtClean="0">
                <a:hlinkClick r:id="rId2"/>
              </a:rPr>
              <a:t>tuzkove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tuzkove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ph</a:t>
            </a:r>
            <a:r>
              <a:rPr lang="cs-CZ" sz="2000" dirty="0" smtClean="0">
                <a:hlinkClick r:id="rId2"/>
              </a:rPr>
              <a:t>-testery--checker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403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Kyselost a zásaditost látek</vt:lpstr>
      <vt:lpstr>Kyselost a zásaditost roztoků</vt:lpstr>
      <vt:lpstr>Kyselost a zásaditost vodných roztoků</vt:lpstr>
      <vt:lpstr>Stupnice pH</vt:lpstr>
      <vt:lpstr>Indikátory </vt:lpstr>
      <vt:lpstr>Indikátory</vt:lpstr>
      <vt:lpstr>Indikátory</vt:lpstr>
      <vt:lpstr>Užití indikátorů</vt:lpstr>
      <vt:lpstr>Snímek 11</vt:lpstr>
      <vt:lpstr>Snímek 12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Kyselost a zásaditost látek</dc:title>
  <dc:subject>Chemie 8</dc:subject>
  <dc:creator>Přibíková</dc:creator>
  <cp:lastModifiedBy>Aleš</cp:lastModifiedBy>
  <cp:revision>15</cp:revision>
  <dcterms:created xsi:type="dcterms:W3CDTF">2011-05-18T18:09:01Z</dcterms:created>
  <dcterms:modified xsi:type="dcterms:W3CDTF">2013-01-15T19:38:26Z</dcterms:modified>
</cp:coreProperties>
</file>