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8" r:id="rId2"/>
    <p:sldId id="272" r:id="rId3"/>
    <p:sldId id="259" r:id="rId4"/>
    <p:sldId id="266" r:id="rId5"/>
    <p:sldId id="260" r:id="rId6"/>
    <p:sldId id="261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4" r:id="rId16"/>
    <p:sldId id="26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118" autoAdjust="0"/>
    <p:restoredTop sz="97707" autoAdjust="0"/>
  </p:normalViewPr>
  <p:slideViewPr>
    <p:cSldViewPr>
      <p:cViewPr>
        <p:scale>
          <a:sx n="70" d="100"/>
          <a:sy n="70" d="100"/>
        </p:scale>
        <p:origin x="-6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41A0F1-C27A-4385-A165-247C99CF9FB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AEDEC5-45B1-4F00-BB3E-50464EBCD5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AEDEC5-45B1-4F00-BB3E-50464EBCD59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50000">
              <a:srgbClr val="9CB86E"/>
            </a:gs>
            <a:gs pos="100000">
              <a:srgbClr val="156B13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995781-8DAE-40B9-960F-92E406E1568A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l_I_av_England,_m%C3%A5lning_av_Anthonis_van_Dyck_fr%C3%A5n_1632.jpg" TargetMode="External"/><Relationship Id="rId2" Type="http://schemas.openxmlformats.org/officeDocument/2006/relationships/hyperlink" Target="http://cs.wikipedia.org/wiki/Soubor:JamesIEnglan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Oliver_Cromwell.jpg" TargetMode="External"/><Relationship Id="rId4" Type="http://schemas.openxmlformats.org/officeDocument/2006/relationships/hyperlink" Target="http://commons.wikimedia.org/wiki/File:Uk_outline_map.png?uselang=cs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060848"/>
            <a:ext cx="8784976" cy="4608512"/>
          </a:xfrm>
        </p:spPr>
        <p:txBody>
          <a:bodyPr anchor="t" anchorCtr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Soukromé gymnázium AD FONTES, o.p.s.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Číslo programu: 	CZ.1.07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Název programu:	OP Vzdělávání pro konkurenceschopnost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Název projektu: 	Moderní škola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Název: 		I/2 – Inovace a zkvalitnění výuky směřující k rozvoji čtenářské a 			informační gramotnosti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Autor: 		Mgr. Vladimír Prošek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Téma:  		Dějiny novověku (počátek 17. století – 1. polovina 18. století)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		ANGLICKÁ REVOLUCE – OD ANGLIE K VELKÉ BRITÁNII  		1603 – 1714 (DÍL I. – LÉTA 1603 - 1660)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Logo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8784976" cy="18002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864096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88632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1200"/>
              </a:spcBef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Tato prezentace (.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pptx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) je zaměřena na dějiny novověku, tématem je Anglická revoluce - od Anglie k Velké Británii 1603 – 1714 (díl I. – léta 1603 - 1660). Prezentace je určena pro septimu víceletého gymnázia a paralelní třetí ročník čtyřletého gymnázia. Jde o standardní učivo, které se skládá z textů, obrázků a animací.</a:t>
            </a:r>
          </a:p>
          <a:p>
            <a:pPr marL="0" indent="0">
              <a:spcBef>
                <a:spcPts val="1200"/>
              </a:spcBef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3888432"/>
          </a:xfrm>
        </p:spPr>
        <p:txBody>
          <a:bodyPr>
            <a:normAutofit fontScale="90000"/>
          </a:bodyPr>
          <a:lstStyle/>
          <a:p>
            <a:r>
              <a:rPr lang="cs-CZ" sz="8900" b="1" dirty="0" smtClean="0">
                <a:latin typeface="Times New Roman" pitchFamily="18" charset="0"/>
                <a:cs typeface="Times New Roman" pitchFamily="18" charset="0"/>
              </a:rPr>
              <a:t>ANGLICKÁ REVOLUCE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OD ANGLIE K VELKÉ BRITÁNII 1603 – 1714</a:t>
            </a:r>
            <a:endParaRPr lang="cs-CZ" sz="3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293096"/>
            <a:ext cx="8784976" cy="1152128"/>
          </a:xfrm>
        </p:spPr>
        <p:txBody>
          <a:bodyPr anchor="ctr" anchorCtr="0">
            <a:normAutofit/>
          </a:bodyPr>
          <a:lstStyle/>
          <a:p>
            <a:r>
              <a:rPr lang="cs-CZ" sz="54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DÍL I. – LÉTA 1603 - 1660</a:t>
            </a:r>
            <a:endParaRPr lang="cs-CZ" sz="5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836712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DOSTUPNÁ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2736304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Vodička, Pavel: Kavalíři, puritáni,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královrazi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 Anglická občanská válka 1642 – 1649. Praha 2009.</a:t>
            </a:r>
          </a:p>
          <a:p>
            <a:pPr marL="0" indent="0">
              <a:buNone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Coward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Barry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Oliver Cromwell. Praha 2000.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Hroch, Miroslav: Oliver Cromwell. Praha 1968.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Kovář, M.: Zrození velmoci - Anglie (Velká Británie) na cestě k postavení první světové mocnosti (1603–1746). Praha 2007.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obalky.kosmas.cz/ArticleCovers/148958_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789040"/>
            <a:ext cx="2070871" cy="2882652"/>
          </a:xfrm>
          <a:prstGeom prst="rect">
            <a:avLst/>
          </a:prstGeom>
          <a:noFill/>
        </p:spPr>
      </p:pic>
      <p:pic>
        <p:nvPicPr>
          <p:cNvPr id="4" name="Picture 4" descr="http://www.prostor-nakladatelstvi.cz/data/pictures/article/oliver-cromwell-566128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789040"/>
            <a:ext cx="1911140" cy="2873895"/>
          </a:xfrm>
          <a:prstGeom prst="rect">
            <a:avLst/>
          </a:prstGeom>
          <a:noFill/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789040"/>
            <a:ext cx="1749510" cy="2865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http://t3.gstatic.com/images?q=tbn:ANd9GcQXLXylW1jXXG7LrypOflQ1V7h2-0tblSLBZIycm1Lt5YAQ2X5inovmD57nBw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3781039"/>
            <a:ext cx="1858516" cy="2891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6206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REKAPITULACE PŘEDCHOZÍHO VÝVOJE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V letech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1485 – 1603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vládla dynastie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Tudorovců</a:t>
            </a:r>
          </a:p>
          <a:p>
            <a:pPr marL="0" indent="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Dynastie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Tudorovců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spřízněna se skotskými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Stuartovci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počátečním sňatkem Markéty se skotským králem Jakubem IV.</a:t>
            </a:r>
          </a:p>
          <a:p>
            <a:pPr marL="0" indent="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Jindřich VIII. Tudor provedl roku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1534 náboženskou reformu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– vznik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anglikánské církve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(současně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kalvínská reformace ve Skotsku –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vznik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presbyteriánské církve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pPr marL="0" indent="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Neúspěch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Jindřicha VIII.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při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zajištění nástupnictví,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brzká smrt syna.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Alžběta I.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alžbětinské období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– uplatnění renesance, hospodářský rozvoj, posílení vlivu na mezinárodních obchodních trzích, mocenský a koloniální rozvoj.</a:t>
            </a:r>
          </a:p>
          <a:p>
            <a:pPr marL="0"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1588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porážka španělské „</a:t>
            </a: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armady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“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(loďstva) upevnění pozice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námořní velmoci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Smrtí bezdětné Alžběty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vymřela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dynastie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Tudorovců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a na trůn získali nárok skotští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Stuartovci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JAKUB I. (VI.) 1603 - 1625</a:t>
            </a:r>
            <a:endParaRPr lang="cs-CZ" dirty="0"/>
          </a:p>
        </p:txBody>
      </p:sp>
      <p:pic>
        <p:nvPicPr>
          <p:cNvPr id="5" name="Zástupný symbol pro obsah 4" descr="020 Jakub I. Stuart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836712"/>
            <a:ext cx="3404690" cy="578700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635896" y="836712"/>
            <a:ext cx="5328592" cy="58326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Narozen 1566 v Edinburghu. Od 1567, po odstranění své matky Marie Stuartovny ze skotského trůnu,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skotským králem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jako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Jakub VI.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Manželka Anna Dánská mu po svatbě roku 1589 porodila syny Jindřicha,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Karla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Alžbětu.</a:t>
            </a:r>
          </a:p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Od 1603 anglický král Jakub I., Skotsko a Anglie spojeny personální unií.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Vzdělaný panovník, opatrný diplomat, ctižádostivý muž, ale také bázlivý, rozmařilý a skandály vyvolávající zhýralec.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zahraniční politice prosadil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mír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se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Španělskem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proto odmítl zásadně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pomoci svému zeti Fridrichovi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 vnitřní politice prosazoval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tuhý absolutismus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od 1605 tvrdé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protikatolické represe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likvidace odpůrců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královským soudem –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Hvězdicovou komorou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vybírání daní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prodej titulů a úřadů –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odpor v parlamentu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(šlechta a měšťanstvo).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KAREL I. 1625 - 1649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95936" y="836712"/>
            <a:ext cx="4968552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Druhorozený syn krále Jakuba. Po smrti svého bratra se stal jeho nástupcem. Nadále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utužil panovnický absolutismus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od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1629 vládl bez  parlamentu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Růst  napětí ve společnosti a jednotlivých zemích království.</a:t>
            </a: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1/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Společnost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– rozdělena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náboženskou otázkou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král se opíral o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anglikánskou církev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proti ní vystupovali tzv.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puritáni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kteří ji chtěli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očistit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od všech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katolických prvků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Zároveň vystupovali proti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královu absolutismu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 proto byli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pronásledování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 odcházeli za La Manche nebo do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severoamerických kolonií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2/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Skotsko a Irsko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– země měly být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podřízeny anglické nadvládě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Ve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Skotsku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rostl odpor po stránce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náboženské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protože země přijala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kalvinismus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z nějž se vyvinula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presbyteriánská církev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i po stránce politické (anglická správa).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Irové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zůstali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věrnými katolíky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 trvale zůstávali v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opozici k Anglii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její církvi.</a:t>
            </a:r>
          </a:p>
          <a:p>
            <a:pPr marL="0" indent="0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1638 napětí nakonec přerostlo v ozbrojený boj.</a:t>
            </a:r>
          </a:p>
          <a:p>
            <a:pPr marL="514350" indent="-51435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sah 6" descr="021 Karel I. Stuart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196752"/>
            <a:ext cx="3744416" cy="517122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69269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POČÁTEK ANGLICKÉ REVOLUCE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764704"/>
            <a:ext cx="8784976" cy="59046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1638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došlo ve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Skotsku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k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povstání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1639 vpadli Skotové na anglické území. Král se tak dostal do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složité situace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Potřeboval získat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finance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vybudování armády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kterou by poslal proti povstalcům – k tomu však byl potřeba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parlamentní souhlas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Karel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proto v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dubnu 1640 svolal parlament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ten si však (ovládnut zčásti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puritány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 za souhlas s vypsáním daní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kladl podmínky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Hlavní podmínkou bylo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potrestání králových rádců odpovědných za obtíže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Thomase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Strafforda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arcibiskupa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Williama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Lauda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Král podmínky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odmítl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parlament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rozpustil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krátké trvání zasedání získalo název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„krátký parlament“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Karlovy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problémy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však zůstaly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nevyřešeny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proto v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listopadu 1640 svolal parlament opět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Ten své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podmínky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ještě rozšířil –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potrestání rádců, zrušit Hvězdicovou komoru, rozpustit královské vojsko a vzdát se práva zrušit parlamentní zasedání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Král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podmínky přijal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jeho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absolutistické snahy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tak byly výrazně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omezeny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Parlamentní zasedání pak probíhala do roku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1653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proto název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„dlouhý parlament“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Král však hodlal v nejbližší době situaci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zvrátit ve svůj prospěch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podmínky parlamentu odvolat. V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lednu 1642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 pokusil o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převrat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zatčením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předáků opozice Johna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Pyma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Johna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Hampdena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dalších. Pokus nevyšel 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Karel opustil Londýn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kde se necítil bezpečně – začalo se schylovat k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občanské válce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royalisty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parlamentem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836712"/>
            <a:ext cx="4316288" cy="583264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ROYALISTÉ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Podpora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severu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západě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jihozápadě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země – část šlechty, rolnictvo.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Anglikánská církev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Královské vojsko doplněné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žoldnéři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třicetileté války -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profesionálové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Ruprecht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Falcký.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836712"/>
            <a:ext cx="4392488" cy="5832648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PARLAMENTARISTÉ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Podpora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jihovýchodě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země – nižší šlechta,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Londýn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města na jihu.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Puritáni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jejich frakce.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Parlamentní vojsko na principu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domobrany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probíhající výcvik.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Oliver Cromwell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79512" y="0"/>
            <a:ext cx="8784976" cy="7647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POMĚR STRAN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022 Mapa britských ostrovů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836712"/>
            <a:ext cx="3456383" cy="5832475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707904" y="836712"/>
            <a:ext cx="5256584" cy="58326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Proběhla v letech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1642 – 1645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Královská strana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měla zpočátku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převahu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v letech 1642 a 1643 se jí podařilo získat několik opěrných bodů parlamentu (Oxford) a přiblížit se k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Londýnu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Roku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1644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však parlamentu pomohli Skotové 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Oliver Cromwell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který nově organizoval a vycvičil parlamentní vojáky 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jezdce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dosáhl velkého vítězství u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Marston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Moor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Roku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1645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se špatně placené královské armády rozložily v rozhodující porážce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 bitvě u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Naseby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Karel I.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poté uprchl do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Skotska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hledal zde azyl, Skotové ho však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zajali a vydali parlamentu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Ten však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nebyl jednotný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názoru na jeho další osud a názorově se štěpil na: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1/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Presbyteriány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umírněné stojící na straně konstituce.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2/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Independenty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radikály prosazující republiku.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3/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Levellery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nejradikálnější křídlo „rovnostářů“ prosazující úplné svobody.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79512" y="0"/>
            <a:ext cx="8784976" cy="7647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OBČANSKÁ VÁLKA I. FÁZE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15719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55892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9792" y="386104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45811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573325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55892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75656" y="45811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39752" y="501317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51720" y="37890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292494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Šipka doprava 19"/>
          <p:cNvSpPr/>
          <p:nvPr/>
        </p:nvSpPr>
        <p:spPr>
          <a:xfrm rot="3613145">
            <a:off x="2377384" y="4170471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4461458">
            <a:off x="2495707" y="4462824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2518617">
            <a:off x="2546026" y="5089659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 rot="394913">
            <a:off x="2270841" y="4955560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 rot="4461458">
            <a:off x="2567715" y="4750856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 rot="20532849">
            <a:off x="2128124" y="5554545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 rot="19969417">
            <a:off x="2413369" y="5427670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 rot="235883">
            <a:off x="1765742" y="5597902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1259632" y="2060848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2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Šipka doprava 31"/>
          <p:cNvSpPr/>
          <p:nvPr/>
        </p:nvSpPr>
        <p:spPr>
          <a:xfrm rot="1512490">
            <a:off x="1478140" y="2615949"/>
            <a:ext cx="255058" cy="68693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 rot="3254886">
            <a:off x="1738546" y="2870145"/>
            <a:ext cx="255058" cy="68693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 rot="3082022">
            <a:off x="1945335" y="3162358"/>
            <a:ext cx="255058" cy="68693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Čtyřcípá hvězda 34"/>
          <p:cNvSpPr/>
          <p:nvPr/>
        </p:nvSpPr>
        <p:spPr>
          <a:xfrm>
            <a:off x="2123728" y="3573016"/>
            <a:ext cx="144016" cy="144016"/>
          </a:xfrm>
          <a:prstGeom prst="star4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prava 35"/>
          <p:cNvSpPr/>
          <p:nvPr/>
        </p:nvSpPr>
        <p:spPr>
          <a:xfrm rot="12699575">
            <a:off x="2482816" y="4426929"/>
            <a:ext cx="255058" cy="6869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prava 36"/>
          <p:cNvSpPr/>
          <p:nvPr/>
        </p:nvSpPr>
        <p:spPr>
          <a:xfrm rot="13234140">
            <a:off x="2194784" y="4210905"/>
            <a:ext cx="255058" cy="6869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prava 37"/>
          <p:cNvSpPr/>
          <p:nvPr/>
        </p:nvSpPr>
        <p:spPr>
          <a:xfrm rot="15692599">
            <a:off x="2048928" y="3885887"/>
            <a:ext cx="255058" cy="6869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38"/>
          <p:cNvSpPr/>
          <p:nvPr/>
        </p:nvSpPr>
        <p:spPr>
          <a:xfrm rot="15491405">
            <a:off x="2703990" y="4750649"/>
            <a:ext cx="255058" cy="6869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Čtyřcípá hvězda 40"/>
          <p:cNvSpPr/>
          <p:nvPr/>
        </p:nvSpPr>
        <p:spPr>
          <a:xfrm>
            <a:off x="2411760" y="4581128"/>
            <a:ext cx="144016" cy="144016"/>
          </a:xfrm>
          <a:prstGeom prst="star4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prava 41"/>
          <p:cNvSpPr/>
          <p:nvPr/>
        </p:nvSpPr>
        <p:spPr>
          <a:xfrm rot="13684586">
            <a:off x="2539010" y="4808632"/>
            <a:ext cx="255058" cy="6869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prava 42"/>
          <p:cNvSpPr/>
          <p:nvPr/>
        </p:nvSpPr>
        <p:spPr>
          <a:xfrm rot="20516254">
            <a:off x="2128093" y="4690984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500"/>
                            </p:stCondLst>
                            <p:childTnLst>
                              <p:par>
                                <p:cTn id="19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1000"/>
                            </p:stCondLst>
                            <p:childTnLst>
                              <p:par>
                                <p:cTn id="201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1500"/>
                            </p:stCondLst>
                            <p:childTnLst>
                              <p:par>
                                <p:cTn id="20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500"/>
                            </p:stCondLst>
                            <p:childTnLst>
                              <p:par>
                                <p:cTn id="21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2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1500"/>
                            </p:stCondLst>
                            <p:childTnLst>
                              <p:par>
                                <p:cTn id="230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2000"/>
                            </p:stCondLst>
                            <p:childTnLst>
                              <p:par>
                                <p:cTn id="2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9" fill="hold">
                            <p:stCondLst>
                              <p:cond delay="2500"/>
                            </p:stCondLst>
                            <p:childTnLst>
                              <p:par>
                                <p:cTn id="240" presetID="53" presetClass="entr" presetSubtype="0" repeatCount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2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7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2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7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8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2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1" fill="hold">
                            <p:stCondLst>
                              <p:cond delay="500"/>
                            </p:stCondLst>
                            <p:childTnLst>
                              <p:par>
                                <p:cTn id="30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7" fill="hold">
                            <p:stCondLst>
                              <p:cond delay="1000"/>
                            </p:stCondLst>
                            <p:childTnLst>
                              <p:par>
                                <p:cTn id="308" presetID="53" presetClass="entr" presetSubtype="0" repeatCount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3" fill="hold">
                      <p:stCondLst>
                        <p:cond delay="indefinite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8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1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4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4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9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0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4" fill="hold">
                      <p:stCondLst>
                        <p:cond delay="indefinite"/>
                      </p:stCondLst>
                      <p:childTnLst>
                        <p:par>
                          <p:cTn id="345" fill="hold">
                            <p:stCondLst>
                              <p:cond delay="0"/>
                            </p:stCondLst>
                            <p:childTnLst>
                              <p:par>
                                <p:cTn id="34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1" presetID="27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iterate type="lt">
                                    <p:tmPct val="0"/>
                                  </p:iterate>
                                  <p:childTnLst>
                                    <p:animClr clrSpc="rgb">
                                      <p:cBhvr override="childStyle">
                                        <p:cTn id="352" dur="25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353" dur="25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4" dur="25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5" dur="25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6" fill="hold">
                      <p:stCondLst>
                        <p:cond delay="indefinite"/>
                      </p:stCondLst>
                      <p:childTnLst>
                        <p:par>
                          <p:cTn id="357" fill="hold">
                            <p:stCondLst>
                              <p:cond delay="0"/>
                            </p:stCondLst>
                            <p:childTnLst>
                              <p:par>
                                <p:cTn id="35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0" fill="hold">
                      <p:stCondLst>
                        <p:cond delay="indefinite"/>
                      </p:stCondLst>
                      <p:childTnLst>
                        <p:par>
                          <p:cTn id="371" fill="hold">
                            <p:stCondLst>
                              <p:cond delay="0"/>
                            </p:stCondLst>
                            <p:childTnLst>
                              <p:par>
                                <p:cTn id="37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2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/>
      <p:bldP spid="31" grpId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6" grpId="0" animBg="1"/>
      <p:bldP spid="36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022 Mapa britských ostrovů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836712"/>
            <a:ext cx="3456383" cy="5832475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707904" y="836712"/>
            <a:ext cx="5256584" cy="5832648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Proběhla v letech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1648 – 1649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Roku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1647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spory v parlamentu vyvrcholily 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králi se podařilo uprchnout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Získal na svoji stranu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Skotsko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spojená armáda Skotů a royalistů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vpadla do Anglie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Zkušená armáda parlamentu vedená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Cromwellem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se s nimi střetla v rozhodující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bitvě u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Prestonu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roku 1648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zvítězila. </a:t>
            </a:r>
          </a:p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Král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byl opět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zajat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Cromwell se vypořádal i se skotskými povstalci 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Skotsko vojensky obsadil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parlamentu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 tomto období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získali převahu radikálové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potlačili presbyteriánskou opozici 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Karel I. byl po krátkém procesu odsouzen a roku 1649 popraven.</a:t>
            </a:r>
          </a:p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Monarchie tak zanikla a Anglie byla prohlášena republikou.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79512" y="0"/>
            <a:ext cx="8784976" cy="7647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OBČANSKÁ VÁLKA II. FÁZE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4725144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1988840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ipka doprava 9"/>
          <p:cNvSpPr/>
          <p:nvPr/>
        </p:nvSpPr>
        <p:spPr>
          <a:xfrm rot="15265028">
            <a:off x="2135550" y="5110897"/>
            <a:ext cx="255058" cy="6869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4798387">
            <a:off x="2006288" y="4749484"/>
            <a:ext cx="255058" cy="6869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5510138">
            <a:off x="1911261" y="4390566"/>
            <a:ext cx="255058" cy="6869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5548922">
            <a:off x="1848561" y="4030761"/>
            <a:ext cx="255058" cy="68693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2897350">
            <a:off x="1242598" y="2576603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2862799">
            <a:off x="1520389" y="2871281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4160169">
            <a:off x="1713299" y="3166059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4803353">
            <a:off x="1782377" y="3526398"/>
            <a:ext cx="255058" cy="68693"/>
          </a:xfrm>
          <a:prstGeom prst="rightArrow">
            <a:avLst/>
          </a:prstGeom>
          <a:solidFill>
            <a:schemeClr val="tx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Čtyřcípá hvězda 18"/>
          <p:cNvSpPr/>
          <p:nvPr/>
        </p:nvSpPr>
        <p:spPr>
          <a:xfrm>
            <a:off x="1907704" y="3717032"/>
            <a:ext cx="144016" cy="144016"/>
          </a:xfrm>
          <a:prstGeom prst="star4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899592" y="1988840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00"/>
                            </p:stCondLst>
                            <p:childTnLst>
                              <p:par>
                                <p:cTn id="6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"/>
                            </p:stCondLst>
                            <p:childTnLst>
                              <p:par>
                                <p:cTn id="9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000"/>
                            </p:stCondLst>
                            <p:childTnLst>
                              <p:par>
                                <p:cTn id="106" presetID="53" presetClass="entr" presetSubtype="0" repeatCount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8" grpId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692696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ANGLIE REPUBLIKOU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764704"/>
            <a:ext cx="8784976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Vznik republiky roku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1649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 byl podmíněn spoluprací radikálů –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independentů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levellerů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. Vyhlášení republiky tuto spolupráci ukončilo a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levelleři byli odstraněni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850" b="1" dirty="0" err="1" smtClean="0">
                <a:latin typeface="Times New Roman" pitchFamily="18" charset="0"/>
                <a:cs typeface="Times New Roman" pitchFamily="18" charset="0"/>
              </a:rPr>
              <a:t>Independenti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v čele s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Cromwellem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 se chopili moci, přičemž se ve vládě opírali o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podnikatelské vrstvy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Cromwell 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se snažil upevnit moc parlamentu také v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Irsku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Skotsku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. Nekatoličtí Skotové se do roku 1650 podvolili a jejich odpor nebyl tak silný jako v Irsku, kde byla hlavní opozicí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katolická církev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. Irové vzdorovali a jejich povstání bylo nakonec roku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1652 utopeno v krvi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. Irsko poté získalo správní podobu anglické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kolonie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zahraniční politice 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sledoval Cromwell předchozí trend – na obranu ostrovů nechal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budovat nové válečné lodě 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a snažil se vyhovět podnikatelům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ovládnutím mezinárodního obchodu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Roku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1651 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byla přijata tzv.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Navigační akta – zákon o plavbě a obchodu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. Ten umožňoval dovážet do Anglie zboží pouze na anglických lodích nebo na lodích země výrobce. Byl jednoznačně namířen proti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nizozemské konkurenci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Důsledkem Navigačních akt byla první </a:t>
            </a:r>
            <a:r>
              <a:rPr lang="cs-CZ" sz="1850" b="1" dirty="0" err="1" smtClean="0">
                <a:latin typeface="Times New Roman" pitchFamily="18" charset="0"/>
                <a:cs typeface="Times New Roman" pitchFamily="18" charset="0"/>
              </a:rPr>
              <a:t>anglo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-nizozemská válka 1652 – 1654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, ve které se střetla loďstva obou zemí se střídavými úspěchy.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Nizozemci nakonec Navigační akta uznali a Anglie se tak opět přiblížila pozici první námořní velmoci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V parlamentu se však proti Cromwellovu počínání také tvořila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opozice</a:t>
            </a:r>
            <a:r>
              <a:rPr lang="cs-CZ" sz="1850" dirty="0" smtClean="0">
                <a:latin typeface="Times New Roman" pitchFamily="18" charset="0"/>
                <a:cs typeface="Times New Roman" pitchFamily="18" charset="0"/>
              </a:rPr>
              <a:t> a prosazovat jednotlivá opatření bylo stále těžší. </a:t>
            </a:r>
            <a:r>
              <a:rPr lang="cs-CZ" sz="1850" b="1" dirty="0" smtClean="0">
                <a:latin typeface="Times New Roman" pitchFamily="18" charset="0"/>
                <a:cs typeface="Times New Roman" pitchFamily="18" charset="0"/>
              </a:rPr>
              <a:t>Proto Cromwell sáhl k oblíbenému prostředku vynucování změn.</a:t>
            </a:r>
            <a:endParaRPr lang="cs-CZ" sz="185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CROMWELLOVA DIKTATURA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95936" y="764704"/>
            <a:ext cx="4968552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Roku 1653 Cromwell parlament rozpustil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soustředil ve svých rukou veškerou moc a přijal doživotní titul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lord protektor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– Anglie se tak stala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diktaturou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Roku 1654 byl sice zvolen nový parlament, ale opozice se v něm vytvořila opět. Za rok ho Cromwell opět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rozehnal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 v zemi zavládla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vojenská diktatura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Poté, co Nizozemci uznali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Navigační akta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dosáhl Cromwell v zahraniční politice dalších úspěchů – uzavřel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spojeneckou smlouvu  s Francií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 vstoupil do války se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Španěly,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která přinesla zisky v zámoří.</a:t>
            </a: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Nákladná zahraniční politika si vyžadovala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velké finanční prostředky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proto Cromwell opět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svolal parlament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který mu kromě povolování daní nabídl i královskou korunu (1657), což však Cromwell-republikán odmítl.</a:t>
            </a: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 podlomeným zdravím roku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1658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Cromwell zemřel (jeho tělo později po návratu Stuartovců vykopáno a pověšeno na šibenici).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sah 5" descr="023 Oliver Cromwell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836712"/>
            <a:ext cx="3752188" cy="576019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Autofit/>
          </a:bodyPr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KONEC REPUBLIKY – OBNOVA MONARCHIE</a:t>
            </a:r>
            <a:endParaRPr lang="cs-CZ" sz="3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764704"/>
            <a:ext cx="8784976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Cromwellově smrti se v letech 1658 – 1659 stal jeho nástupcem syn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Richard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Neměl však schopnosti svého otce a byl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sesazen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armádou.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Anglie, která se nacházela ve válečném stavu se Španělskem, byla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vyčerpána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zadlužena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narůstalo v ní vnitřní napětí.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Toho roku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1660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využili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royalisté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kteří se shromažďovali ve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Skotsku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Skotská armáda vedená anglickým generálem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Georgem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Monkem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vstoupila do Anglie a obsadila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Londýn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Anglická republika tak zanikla a otevřela se cesta k opětnému obnovení monarchie a restauraci Stuartovců.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KONTROLNÍ OTÁZKY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836712"/>
            <a:ext cx="4316288" cy="583264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Jak se nazývá spojení Anglie a Skotska od roku 1603?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2/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Která dynastie vytvořila toto spojení?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3/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Co je to Hvězdicová komora?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4/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Proč Karel I. rozpustil parlament roku 1640?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5/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Kdo byl velitelem parlamentních vojsk?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6/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Jak se změnil anglický stát roku 1649?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7/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Jaký je oficiální název navigačních akt?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8/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Kdy došlo v Anglii k restauraci Stuartovců?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316288" cy="583264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Personální unie.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2/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Stuartovci.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3/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Likvidační soud na opozici.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4/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Protože nechtěl splnit jeho podmínky.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5/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Oliver Cromwell.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6/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Z monarchie na republiku.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7/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Zákon o plavbě a obchodu.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8/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1660.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DOSTUPNÉ POD LICENCÍ PUBLIC DOMAIN WWW</a:t>
            </a: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84976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http://cs.wikipedia.org/wiki/Soubor:JamesIEngland.jpg</a:t>
            </a:r>
            <a:r>
              <a:rPr lang="cs-CZ" sz="2000" dirty="0" smtClean="0"/>
              <a:t>, ze dne 2. srpna 2012.</a:t>
            </a:r>
          </a:p>
          <a:p>
            <a:pPr marL="0" indent="0">
              <a:buNone/>
            </a:pPr>
            <a:r>
              <a:rPr lang="cs-CZ" sz="2000" dirty="0" smtClean="0">
                <a:hlinkClick r:id="rId3"/>
              </a:rPr>
              <a:t>http://cs.wikipedia.org/wiki/Soubor:Karl_I_av_England,_m%C3%A5lning_av_Anthonis_van_Dyck_fr%C3%A5n_1632.jpg</a:t>
            </a:r>
            <a:r>
              <a:rPr lang="cs-CZ" sz="2000" dirty="0" smtClean="0"/>
              <a:t>, ze dne 2. srpna 2012.</a:t>
            </a:r>
          </a:p>
          <a:p>
            <a:pPr marL="0" indent="0">
              <a:buNone/>
            </a:pPr>
            <a:r>
              <a:rPr lang="cs-CZ" sz="2000" dirty="0" smtClean="0">
                <a:hlinkClick r:id="rId4"/>
              </a:rPr>
              <a:t>http://commons.wikimedia.org/wiki/File:Uk_outline_map.png?uselang=cs</a:t>
            </a:r>
            <a:r>
              <a:rPr lang="cs-CZ" sz="2000" dirty="0" smtClean="0"/>
              <a:t>, ze dne 2. srpna 2012.</a:t>
            </a:r>
          </a:p>
          <a:p>
            <a:pPr marL="0" indent="0">
              <a:buNone/>
            </a:pPr>
            <a:r>
              <a:rPr lang="cs-CZ" sz="2000" dirty="0" smtClean="0">
                <a:hlinkClick r:id="rId5"/>
              </a:rPr>
              <a:t>http://cs.wikipedia.org/wiki/Soubor:Oliver_Cromwell.jpg</a:t>
            </a:r>
            <a:r>
              <a:rPr lang="cs-CZ" sz="2000" dirty="0" smtClean="0"/>
              <a:t>, ze dne 2. srpna 2012.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792088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ZHODNOCENÍ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61662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Zpětné ověřování znalostí u studentů prokázalo úspěšnost zpracovaného tématu.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Znalosti studentů, kterých dosáhli studiem materiálu, odpovídají standardu nebo jsou nadprůměrné. Jsou přiměřené vzhledem k použitému materiálu i věku studentů (septima osmiletého studijního cyklu).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1119</TotalTime>
  <Words>1747</Words>
  <Application>Microsoft Office PowerPoint</Application>
  <PresentationFormat>Předvádění na obrazovce (4:3)</PresentationFormat>
  <Paragraphs>121</Paragraphs>
  <Slides>17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Soukromé gymnázium AD FONTES, o.p.s. Číslo programu:  CZ.1.07 Název programu: OP Vzdělávání pro konkurenceschopnost Název projektu:  Moderní škola Název:   I/2 – Inovace a zkvalitnění výuky směřující k rozvoji čtenářské a    informační gramotnosti Autor:   Mgr. Vladimír Prošek Téma:    Dějiny novověku (počátek 17. století – 1. polovina 18. století)   ANGLICKÁ REVOLUCE – OD ANGLIE K VELKÉ BRITÁNII    1603 – 1714 (DÍL I. – LÉTA 1603 - 1660)</vt:lpstr>
      <vt:lpstr>ANOTACE</vt:lpstr>
      <vt:lpstr>ANGLICKÁ REVOLUCE  OD ANGLIE K VELKÉ BRITÁNII 1603 – 1714</vt:lpstr>
      <vt:lpstr>DOSTUPNÁ LITERATURA</vt:lpstr>
      <vt:lpstr>REKAPITULACE PŘEDCHOZÍHO VÝVOJE</vt:lpstr>
      <vt:lpstr>JAKUB I. (VI.) 1603 - 1625</vt:lpstr>
      <vt:lpstr>KAREL I. 1625 - 1649</vt:lpstr>
      <vt:lpstr>POČÁTEK ANGLICKÉ REVOLUCE</vt:lpstr>
      <vt:lpstr>Snímek 9</vt:lpstr>
      <vt:lpstr>Snímek 10</vt:lpstr>
      <vt:lpstr>Snímek 11</vt:lpstr>
      <vt:lpstr>ANGLIE REPUBLIKOU</vt:lpstr>
      <vt:lpstr>CROMWELLOVA DIKTATURA</vt:lpstr>
      <vt:lpstr>KONEC REPUBLIKY – OBNOVA MONARCHIE</vt:lpstr>
      <vt:lpstr>KONTROLNÍ OTÁZKY</vt:lpstr>
      <vt:lpstr>POUŽITÉ ZDROJE DOSTUPNÉ POD LICENCÍ PUBLIC DOMAIN WWW</vt:lpstr>
      <vt:lpstr>ZHODNOCENÍ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vladimir.prosek</dc:creator>
  <cp:lastModifiedBy>Administrator</cp:lastModifiedBy>
  <cp:revision>88</cp:revision>
  <dcterms:created xsi:type="dcterms:W3CDTF">2012-05-10T11:19:50Z</dcterms:created>
  <dcterms:modified xsi:type="dcterms:W3CDTF">2013-01-10T12:41:13Z</dcterms:modified>
</cp:coreProperties>
</file>