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65" r:id="rId2"/>
    <p:sldId id="257" r:id="rId3"/>
    <p:sldId id="258" r:id="rId4"/>
    <p:sldId id="263" r:id="rId5"/>
    <p:sldId id="259" r:id="rId6"/>
    <p:sldId id="260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#14" qsCatId="simple" csTypeId="urn:microsoft.com/office/officeart/2005/8/colors/accent1_2#1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>
        <a:ln>
          <a:solidFill>
            <a:srgbClr val="4F81BD"/>
          </a:solidFill>
        </a:ln>
      </dgm:spPr>
      <dgm:t>
        <a:bodyPr/>
        <a:lstStyle/>
        <a:p>
          <a:pPr algn="l"/>
          <a:r>
            <a:rPr lang="cs-CZ" dirty="0">
              <a:latin typeface="Calibri" pitchFamily="34" charset="0"/>
            </a:rPr>
            <a:t>Název </a:t>
          </a:r>
          <a:r>
            <a:rPr lang="cs-CZ" dirty="0" smtClean="0">
              <a:latin typeface="Calibri" pitchFamily="34" charset="0"/>
            </a:rPr>
            <a:t>školy: Základní škola a Mateřská škola Studená, okres Jindřichův Hradec   </a:t>
          </a:r>
          <a:endParaRPr lang="cs-CZ" dirty="0">
            <a:latin typeface="Calibri" pitchFamily="34" charset="0"/>
          </a:endParaRPr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>
        <a:ln>
          <a:solidFill>
            <a:srgbClr val="4F81BD"/>
          </a:solidFill>
        </a:ln>
      </dgm:spPr>
      <dgm:t>
        <a:bodyPr/>
        <a:lstStyle/>
        <a:p>
          <a:pPr algn="l"/>
          <a:r>
            <a:rPr lang="cs-CZ" dirty="0">
              <a:latin typeface="Calibri" pitchFamily="34" charset="0"/>
            </a:rPr>
            <a:t>Autor</a:t>
          </a:r>
          <a:r>
            <a:rPr lang="cs-CZ" dirty="0" smtClean="0">
              <a:latin typeface="Calibri" pitchFamily="34" charset="0"/>
            </a:rPr>
            <a:t>: Mgr. Marie Hartmannová </a:t>
          </a:r>
          <a:endParaRPr lang="cs-CZ" dirty="0">
            <a:latin typeface="Calibri" pitchFamily="34" charset="0"/>
          </a:endParaRPr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>
        <a:ln>
          <a:solidFill>
            <a:srgbClr val="4F81BD"/>
          </a:solidFill>
        </a:ln>
      </dgm:spPr>
      <dgm:t>
        <a:bodyPr/>
        <a:lstStyle/>
        <a:p>
          <a:pPr algn="l"/>
          <a:r>
            <a:rPr lang="cs-CZ" dirty="0">
              <a:latin typeface="Calibri" pitchFamily="34" charset="0"/>
            </a:rPr>
            <a:t>Název : </a:t>
          </a:r>
          <a:r>
            <a:rPr lang="cs-CZ" dirty="0" smtClean="0">
              <a:latin typeface="Calibri" pitchFamily="34" charset="0"/>
            </a:rPr>
            <a:t>VY_32_INOVACE_7B31Fy6_Hustota 1</a:t>
          </a:r>
          <a:endParaRPr lang="cs-CZ" dirty="0">
            <a:latin typeface="Calibri" pitchFamily="34" charset="0"/>
          </a:endParaRPr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>
        <a:ln>
          <a:solidFill>
            <a:srgbClr val="4F81BD"/>
          </a:solidFill>
        </a:ln>
      </dgm:spPr>
      <dgm:t>
        <a:bodyPr/>
        <a:lstStyle/>
        <a:p>
          <a:pPr algn="l"/>
          <a:r>
            <a:rPr lang="cs-CZ" dirty="0">
              <a:latin typeface="Calibri" pitchFamily="34" charset="0"/>
            </a:rPr>
            <a:t>Téma</a:t>
          </a:r>
          <a:r>
            <a:rPr lang="cs-CZ" dirty="0" smtClean="0">
              <a:latin typeface="Calibri" pitchFamily="34" charset="0"/>
            </a:rPr>
            <a:t>: Hustota 1</a:t>
          </a:r>
          <a:endParaRPr lang="cs-CZ" dirty="0">
            <a:latin typeface="Calibri" pitchFamily="34" charset="0"/>
          </a:endParaRPr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>
        <a:ln>
          <a:solidFill>
            <a:srgbClr val="4F81BD"/>
          </a:solidFill>
        </a:ln>
      </dgm:spPr>
      <dgm:t>
        <a:bodyPr/>
        <a:lstStyle/>
        <a:p>
          <a:pPr algn="l"/>
          <a:r>
            <a:rPr lang="cs-CZ" dirty="0">
              <a:latin typeface="Calibri" pitchFamily="34" charset="0"/>
            </a:rPr>
            <a:t>Číslo projektu</a:t>
          </a:r>
          <a:r>
            <a:rPr lang="cs-CZ" dirty="0" smtClean="0">
              <a:latin typeface="Calibri" pitchFamily="34" charset="0"/>
            </a:rPr>
            <a:t>: CZ.1.07/1.4.00/21.3136</a:t>
          </a:r>
          <a:endParaRPr lang="cs-CZ" dirty="0">
            <a:latin typeface="Calibri" pitchFamily="34" charset="0"/>
          </a:endParaRPr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>
        <a:solidFill>
          <a:srgbClr val="4F81BD"/>
        </a:solidFill>
      </dgm:spPr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>
        <a:solidFill>
          <a:srgbClr val="4F81BD"/>
        </a:solidFill>
      </dgm:spPr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>
        <a:solidFill>
          <a:srgbClr val="4F81BD"/>
        </a:solidFill>
      </dgm:spPr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>
        <a:solidFill>
          <a:srgbClr val="4F81BD"/>
        </a:solidFill>
      </dgm:spPr>
      <dgm:t>
        <a:bodyPr/>
        <a:lstStyle/>
        <a:p>
          <a:endParaRPr lang="cs-CZ"/>
        </a:p>
      </dgm:t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>
        <a:solidFill>
          <a:srgbClr val="4F81BD"/>
        </a:solidFill>
      </dgm:spPr>
      <dgm:t>
        <a:bodyPr/>
        <a:lstStyle/>
        <a:p>
          <a:endParaRPr lang="cs-CZ"/>
        </a:p>
      </dgm:t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996975-D88A-439E-9184-B933C05BF56B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59876A1-2CEE-4BA0-B44B-46B41C074BA1}" type="presOf" srcId="{019433A1-1324-4DE1-9E6F-32B851095F74}" destId="{A3817367-F2BC-482F-8832-FA00B51DCCF3}" srcOrd="0" destOrd="0" presId="urn:microsoft.com/office/officeart/2005/8/layout/target3"/>
    <dgm:cxn modelId="{A0792EE7-0237-4DE8-B4C1-4E234FA82F17}" type="presOf" srcId="{445C7998-7549-48B0-BD68-D4F0167F02E5}" destId="{BC35EE03-4121-4EF9-923D-7CB6D30D358D}" srcOrd="0" destOrd="0" presId="urn:microsoft.com/office/officeart/2005/8/layout/target3"/>
    <dgm:cxn modelId="{E4A13C57-B3DD-4FDD-8F02-A90A5729C6E8}" type="presOf" srcId="{C73C7642-F245-4585-8F88-243F9FAEF6CA}" destId="{9A9B6F4F-B6FF-4F2D-B640-A8473E589523}" srcOrd="0" destOrd="0" presId="urn:microsoft.com/office/officeart/2005/8/layout/target3"/>
    <dgm:cxn modelId="{56FA69BB-8D36-4A9D-9345-3313CE52487E}" type="presOf" srcId="{EBC41103-E2E5-4D48-9B4B-425520D3D098}" destId="{A27B6496-BF1B-4384-9217-9659064D5D6A}" srcOrd="1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C3F973FE-6F22-4769-9BE9-172F3F6128D0}" type="presOf" srcId="{FBBFC3EA-9D9D-4F3A-BEA6-9C2C0E46BF20}" destId="{832BF48F-0145-4429-9E02-8FCA946CCE9E}" srcOrd="1" destOrd="0" presId="urn:microsoft.com/office/officeart/2005/8/layout/target3"/>
    <dgm:cxn modelId="{04F8462F-9FA1-455D-873A-E4E3E2401995}" type="presOf" srcId="{019433A1-1324-4DE1-9E6F-32B851095F74}" destId="{E7297F21-D4FD-4A41-AE58-814D01A6B5E7}" srcOrd="1" destOrd="0" presId="urn:microsoft.com/office/officeart/2005/8/layout/target3"/>
    <dgm:cxn modelId="{CC036958-31D1-45B6-9F0D-C2545CF463A0}" type="presOf" srcId="{FBBFC3EA-9D9D-4F3A-BEA6-9C2C0E46BF20}" destId="{643EA938-EDE0-4533-ACCC-D2BD6F3A527C}" srcOrd="0" destOrd="0" presId="urn:microsoft.com/office/officeart/2005/8/layout/target3"/>
    <dgm:cxn modelId="{2366D161-D6BC-45B2-8274-76F84A5598CF}" type="presOf" srcId="{C73C7642-F245-4585-8F88-243F9FAEF6CA}" destId="{59F530CB-4999-43B3-A00D-6AB53886BD77}" srcOrd="1" destOrd="0" presId="urn:microsoft.com/office/officeart/2005/8/layout/target3"/>
    <dgm:cxn modelId="{491E2772-41D7-45D1-B626-7804D2906953}" type="presOf" srcId="{EBC41103-E2E5-4D48-9B4B-425520D3D098}" destId="{3BA01B75-849B-4716-8BCD-084A86FF328F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1FDAE4E-D8B5-4F45-8992-D82E90FC3329}" type="presOf" srcId="{445C7998-7549-48B0-BD68-D4F0167F02E5}" destId="{4D19AB04-24FA-40C2-B203-52AE3D15E171}" srcOrd="1" destOrd="0" presId="urn:microsoft.com/office/officeart/2005/8/layout/target3"/>
    <dgm:cxn modelId="{87531F30-74C6-4FCC-AC4C-17E3CE18CD28}" type="presParOf" srcId="{71045F8C-00FA-488E-A7BD-E2E6753D979D}" destId="{3577EC6B-C980-4F34-8C69-4365E7B8FC8C}" srcOrd="0" destOrd="0" presId="urn:microsoft.com/office/officeart/2005/8/layout/target3"/>
    <dgm:cxn modelId="{9036237C-9CB1-437B-952B-C7833866D8DB}" type="presParOf" srcId="{71045F8C-00FA-488E-A7BD-E2E6753D979D}" destId="{6940EB87-DC1D-4BC3-9408-9AC2E1FFC039}" srcOrd="1" destOrd="0" presId="urn:microsoft.com/office/officeart/2005/8/layout/target3"/>
    <dgm:cxn modelId="{32D8D385-A9F6-49A0-AE2E-802BC834A745}" type="presParOf" srcId="{71045F8C-00FA-488E-A7BD-E2E6753D979D}" destId="{BC35EE03-4121-4EF9-923D-7CB6D30D358D}" srcOrd="2" destOrd="0" presId="urn:microsoft.com/office/officeart/2005/8/layout/target3"/>
    <dgm:cxn modelId="{0728451A-20F7-4979-9A3F-ED0F80489A72}" type="presParOf" srcId="{71045F8C-00FA-488E-A7BD-E2E6753D979D}" destId="{C95EEA27-3CBF-4645-A92D-9D8AF5C1CBFC}" srcOrd="3" destOrd="0" presId="urn:microsoft.com/office/officeart/2005/8/layout/target3"/>
    <dgm:cxn modelId="{2BB0ECE1-C643-4D66-B96E-09EB27DB2B1A}" type="presParOf" srcId="{71045F8C-00FA-488E-A7BD-E2E6753D979D}" destId="{851BB866-B6AE-4566-893F-4C635BA974FC}" srcOrd="4" destOrd="0" presId="urn:microsoft.com/office/officeart/2005/8/layout/target3"/>
    <dgm:cxn modelId="{50257E14-C292-4816-BCCE-52E9AB8BF4A8}" type="presParOf" srcId="{71045F8C-00FA-488E-A7BD-E2E6753D979D}" destId="{643EA938-EDE0-4533-ACCC-D2BD6F3A527C}" srcOrd="5" destOrd="0" presId="urn:microsoft.com/office/officeart/2005/8/layout/target3"/>
    <dgm:cxn modelId="{693FB5EC-D675-4D9E-8161-0B4E05A8B57A}" type="presParOf" srcId="{71045F8C-00FA-488E-A7BD-E2E6753D979D}" destId="{92F31B18-D66D-4CC7-89B9-378928DE877D}" srcOrd="6" destOrd="0" presId="urn:microsoft.com/office/officeart/2005/8/layout/target3"/>
    <dgm:cxn modelId="{7BD4B9DC-B7AC-4DBB-804A-6645B67B7727}" type="presParOf" srcId="{71045F8C-00FA-488E-A7BD-E2E6753D979D}" destId="{902074E1-B931-4618-97F1-FADBE82E9C3C}" srcOrd="7" destOrd="0" presId="urn:microsoft.com/office/officeart/2005/8/layout/target3"/>
    <dgm:cxn modelId="{E7548AF6-8AF2-4354-8676-A376AAD06D99}" type="presParOf" srcId="{71045F8C-00FA-488E-A7BD-E2E6753D979D}" destId="{A3817367-F2BC-482F-8832-FA00B51DCCF3}" srcOrd="8" destOrd="0" presId="urn:microsoft.com/office/officeart/2005/8/layout/target3"/>
    <dgm:cxn modelId="{B326D9C8-E5C7-4A7E-BB61-B5067C5522CA}" type="presParOf" srcId="{71045F8C-00FA-488E-A7BD-E2E6753D979D}" destId="{2DD79E57-A63E-47D4-A1AB-6DF333476AD4}" srcOrd="9" destOrd="0" presId="urn:microsoft.com/office/officeart/2005/8/layout/target3"/>
    <dgm:cxn modelId="{EE12F02E-8FFB-48A7-8F7D-14C8DD84BE24}" type="presParOf" srcId="{71045F8C-00FA-488E-A7BD-E2E6753D979D}" destId="{648967D3-ED80-4214-8D87-4E7012561E4A}" srcOrd="10" destOrd="0" presId="urn:microsoft.com/office/officeart/2005/8/layout/target3"/>
    <dgm:cxn modelId="{36609999-488E-4DF9-BA01-02D6DDC1C333}" type="presParOf" srcId="{71045F8C-00FA-488E-A7BD-E2E6753D979D}" destId="{9A9B6F4F-B6FF-4F2D-B640-A8473E589523}" srcOrd="11" destOrd="0" presId="urn:microsoft.com/office/officeart/2005/8/layout/target3"/>
    <dgm:cxn modelId="{1B9236CC-2A13-408A-8CD3-7AC9E5AFA9E0}" type="presParOf" srcId="{71045F8C-00FA-488E-A7BD-E2E6753D979D}" destId="{13BD0FAF-9F2C-4708-9E63-A8E8E5252943}" srcOrd="12" destOrd="0" presId="urn:microsoft.com/office/officeart/2005/8/layout/target3"/>
    <dgm:cxn modelId="{0F584A17-EE0B-4A41-935A-9449F47314EB}" type="presParOf" srcId="{71045F8C-00FA-488E-A7BD-E2E6753D979D}" destId="{6821E7C9-5E4B-45FA-8F82-01E6F26FAA25}" srcOrd="13" destOrd="0" presId="urn:microsoft.com/office/officeart/2005/8/layout/target3"/>
    <dgm:cxn modelId="{7B43C9FB-ECFC-4B76-93D2-23AC9D022D67}" type="presParOf" srcId="{71045F8C-00FA-488E-A7BD-E2E6753D979D}" destId="{3BA01B75-849B-4716-8BCD-084A86FF328F}" srcOrd="14" destOrd="0" presId="urn:microsoft.com/office/officeart/2005/8/layout/target3"/>
    <dgm:cxn modelId="{2A71E213-CD64-4DBB-BCEA-ECB2CEE4DABC}" type="presParOf" srcId="{71045F8C-00FA-488E-A7BD-E2E6753D979D}" destId="{4D19AB04-24FA-40C2-B203-52AE3D15E171}" srcOrd="15" destOrd="0" presId="urn:microsoft.com/office/officeart/2005/8/layout/target3"/>
    <dgm:cxn modelId="{D38F77EA-944F-4BD3-A232-489C8CE3F092}" type="presParOf" srcId="{71045F8C-00FA-488E-A7BD-E2E6753D979D}" destId="{832BF48F-0145-4429-9E02-8FCA946CCE9E}" srcOrd="16" destOrd="0" presId="urn:microsoft.com/office/officeart/2005/8/layout/target3"/>
    <dgm:cxn modelId="{A6F836DB-824C-49FB-9C27-3888C69AF18C}" type="presParOf" srcId="{71045F8C-00FA-488E-A7BD-E2E6753D979D}" destId="{E7297F21-D4FD-4A41-AE58-814D01A6B5E7}" srcOrd="17" destOrd="0" presId="urn:microsoft.com/office/officeart/2005/8/layout/target3"/>
    <dgm:cxn modelId="{D7BC667C-5EA0-4BA1-8A08-E92E9411743E}" type="presParOf" srcId="{71045F8C-00FA-488E-A7BD-E2E6753D979D}" destId="{59F530CB-4999-43B3-A00D-6AB53886BD77}" srcOrd="18" destOrd="0" presId="urn:microsoft.com/office/officeart/2005/8/layout/target3"/>
    <dgm:cxn modelId="{4EEBEBE0-CB76-4E6A-9186-BE351081F3EA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rgbClr val="4F81B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4F81B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>
              <a:latin typeface="Calibri" pitchFamily="34" charset="0"/>
            </a:rPr>
            <a:t>Název </a:t>
          </a:r>
          <a:r>
            <a:rPr lang="cs-CZ" sz="1800" kern="1200" dirty="0" smtClean="0">
              <a:latin typeface="Calibri" pitchFamily="34" charset="0"/>
            </a:rPr>
            <a:t>školy: Základní škola a Mateřská škola Studená, okres Jindřichův Hradec   </a:t>
          </a:r>
          <a:endParaRPr lang="cs-CZ" sz="1800" kern="1200" dirty="0">
            <a:latin typeface="Calibri" pitchFamily="34" charset="0"/>
          </a:endParaRPr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rgbClr val="4F81B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4F81B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>
              <a:latin typeface="Calibri" pitchFamily="34" charset="0"/>
            </a:rPr>
            <a:t>Autor</a:t>
          </a:r>
          <a:r>
            <a:rPr lang="cs-CZ" sz="1800" kern="1200" dirty="0" smtClean="0">
              <a:latin typeface="Calibri" pitchFamily="34" charset="0"/>
            </a:rPr>
            <a:t>: Mgr. Marie Hartmannová </a:t>
          </a:r>
          <a:endParaRPr lang="cs-CZ" sz="1800" kern="1200" dirty="0">
            <a:latin typeface="Calibri" pitchFamily="34" charset="0"/>
          </a:endParaRPr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rgbClr val="4F81B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4F81B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>
              <a:latin typeface="Calibri" pitchFamily="34" charset="0"/>
            </a:rPr>
            <a:t>Název : </a:t>
          </a:r>
          <a:r>
            <a:rPr lang="cs-CZ" sz="1800" kern="1200" dirty="0" smtClean="0">
              <a:latin typeface="Calibri" pitchFamily="34" charset="0"/>
            </a:rPr>
            <a:t>VY_32_INOVACE_7B31Fy6_Hustota 1</a:t>
          </a:r>
          <a:endParaRPr lang="cs-CZ" sz="1800" kern="1200" dirty="0">
            <a:latin typeface="Calibri" pitchFamily="34" charset="0"/>
          </a:endParaRPr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rgbClr val="4F81B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4F81B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>
              <a:latin typeface="Calibri" pitchFamily="34" charset="0"/>
            </a:rPr>
            <a:t>Téma</a:t>
          </a:r>
          <a:r>
            <a:rPr lang="cs-CZ" sz="1800" kern="1200" dirty="0" smtClean="0">
              <a:latin typeface="Calibri" pitchFamily="34" charset="0"/>
            </a:rPr>
            <a:t>: Hustota 1</a:t>
          </a:r>
          <a:endParaRPr lang="cs-CZ" sz="1800" kern="1200" dirty="0">
            <a:latin typeface="Calibri" pitchFamily="34" charset="0"/>
          </a:endParaRPr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rgbClr val="4F81B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4F81B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>
              <a:latin typeface="Calibri" pitchFamily="34" charset="0"/>
            </a:rPr>
            <a:t>Číslo projektu</a:t>
          </a:r>
          <a:r>
            <a:rPr lang="cs-CZ" sz="1800" kern="1200" dirty="0" smtClean="0">
              <a:latin typeface="Calibri" pitchFamily="34" charset="0"/>
            </a:rPr>
            <a:t>: CZ.1.07/1.4.00/21.3136</a:t>
          </a:r>
          <a:endParaRPr lang="cs-CZ" sz="1800" kern="1200" dirty="0">
            <a:latin typeface="Calibri" pitchFamily="34" charset="0"/>
          </a:endParaRPr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513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E1171B-6EBC-4C25-8AE9-894E6177ED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8C2EE-20C8-44F6-90AB-52BEF91F4D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AC481-E8BB-4E5F-91B7-641EF57BA5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3AB70B-08BF-4092-B1B6-1412C0A7E5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8327-31B6-4BB5-8CD7-6242F20690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135E9-7E13-4227-B606-83177EE2B0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3FF1D-7B6D-4D7E-B076-26244FEF3E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6FB63-C46D-4B63-9F08-43322ACC1E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21545-76E9-436F-9943-78364FE3F4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B11DED-B2A1-4F2E-88DF-84213E31E9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9D8F3-89DC-4FF7-A854-7F3FCF7970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166DAA22-93D3-42C9-9DA2-71FE281697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10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5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0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410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Anotace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Určeno žákům 6. ročníku ZŠ</a:t>
            </a:r>
          </a:p>
          <a:p>
            <a:pPr eaLnBrk="1" hangingPunct="1">
              <a:defRPr/>
            </a:pPr>
            <a:r>
              <a:rPr lang="cs-CZ" dirty="0" smtClean="0"/>
              <a:t>Prezentace slouží k výkladu látky o </a:t>
            </a:r>
            <a:r>
              <a:rPr lang="cs-CZ" dirty="0" smtClean="0"/>
              <a:t>hustotě. </a:t>
            </a:r>
            <a:r>
              <a:rPr lang="cs-CZ" dirty="0" smtClean="0"/>
              <a:t>Později se dá využít k aktivnímu opakování </a:t>
            </a:r>
            <a:r>
              <a:rPr lang="cs-CZ" dirty="0" smtClean="0"/>
              <a:t>učiva.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Prezentaci předchází motivační ukázka a práce s hustoměry. Ukázka má vyvolat aktivitu a zájem o probíranou </a:t>
            </a:r>
            <a:r>
              <a:rPr lang="cs-CZ" dirty="0" smtClean="0"/>
              <a:t>látku.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Pomůcky: hustoměry, různé druhy kapalin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Hustota látky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84313"/>
            <a:ext cx="8686800" cy="464185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Fyzikální veličina</a:t>
            </a:r>
          </a:p>
          <a:p>
            <a:pPr eaLnBrk="1" hangingPunct="1">
              <a:defRPr/>
            </a:pPr>
            <a:r>
              <a:rPr lang="cs-CZ" smtClean="0"/>
              <a:t>Značení	 </a:t>
            </a:r>
            <a:r>
              <a:rPr lang="el-GR" smtClean="0"/>
              <a:t>ρ</a:t>
            </a:r>
            <a:endParaRPr lang="cs-CZ" smtClean="0"/>
          </a:p>
          <a:p>
            <a:pPr eaLnBrk="1" hangingPunct="1">
              <a:defRPr/>
            </a:pPr>
            <a:r>
              <a:rPr lang="cs-CZ" smtClean="0"/>
              <a:t>Hustoměr</a:t>
            </a:r>
          </a:p>
          <a:p>
            <a:pPr eaLnBrk="1" hangingPunct="1">
              <a:defRPr/>
            </a:pPr>
            <a:r>
              <a:rPr lang="cs-CZ" smtClean="0"/>
              <a:t>Základní jednotka: kilogram na metr krychlový</a:t>
            </a:r>
          </a:p>
          <a:p>
            <a:pPr eaLnBrk="1" hangingPunct="1">
              <a:defRPr/>
            </a:pPr>
            <a:r>
              <a:rPr lang="cs-CZ" smtClean="0"/>
              <a:t>Další jednotka: gram na centimetr krychlový</a:t>
            </a:r>
          </a:p>
          <a:p>
            <a:pPr eaLnBrk="1" hangingPunct="1">
              <a:defRPr/>
            </a:pPr>
            <a:r>
              <a:rPr lang="cs-CZ" smtClean="0"/>
              <a:t>Číselná hodnota hustoty se rovná podílu hmotnosti a objemu tělesa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mtClean="0"/>
              <a:t>					</a:t>
            </a:r>
            <a:r>
              <a:rPr lang="el-GR" smtClean="0"/>
              <a:t>ρ</a:t>
            </a:r>
            <a:r>
              <a:rPr lang="cs-CZ" smtClean="0"/>
              <a:t> = m : V</a:t>
            </a:r>
            <a:endParaRPr lang="el-GR" smtClean="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913" y="3213100"/>
            <a:ext cx="5445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3860800"/>
            <a:ext cx="6096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Hustoměr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Uzavřená skleněná baňka se zátěží v dolní části</a:t>
            </a:r>
          </a:p>
        </p:txBody>
      </p:sp>
      <p:pic>
        <p:nvPicPr>
          <p:cNvPr id="6148" name="Picture 4" descr="IMG_01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492375"/>
            <a:ext cx="1547813" cy="332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IMG_01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708275"/>
            <a:ext cx="2311400" cy="271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Hustota látek a prvků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84313"/>
            <a:ext cx="8785225" cy="464185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Hustota prvků - uvedena v tabulkách CH1</a:t>
            </a:r>
          </a:p>
          <a:p>
            <a:pPr eaLnBrk="1" hangingPunct="1">
              <a:defRPr/>
            </a:pPr>
            <a:r>
              <a:rPr lang="cs-CZ" smtClean="0"/>
              <a:t>Hustota látek -  uvedena v tabulkách F10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Vyhledej v tabulkách hustotu vody a vysvětli, co tato hodnota znamená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mtClean="0"/>
              <a:t>	</a:t>
            </a:r>
            <a:r>
              <a:rPr lang="el-GR" smtClean="0"/>
              <a:t>ρ</a:t>
            </a:r>
            <a:r>
              <a:rPr lang="cs-CZ" baseline="-25000" smtClean="0"/>
              <a:t>vody</a:t>
            </a:r>
            <a:r>
              <a:rPr lang="cs-CZ" smtClean="0"/>
              <a:t> = 1 000 kg/m</a:t>
            </a:r>
            <a:r>
              <a:rPr lang="cs-CZ" baseline="30000" smtClean="0"/>
              <a:t>3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mtClean="0"/>
              <a:t>	Fyzikální význam: 1 m</a:t>
            </a:r>
            <a:r>
              <a:rPr lang="cs-CZ" baseline="30000" smtClean="0"/>
              <a:t>3</a:t>
            </a:r>
            <a:r>
              <a:rPr lang="cs-CZ" smtClean="0"/>
              <a:t> vody má hmotnost 1 000 kg</a:t>
            </a:r>
            <a:endParaRPr lang="el-GR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/>
              <a:t>Výpočet hmotnosti tělesa pomocí hustoty látky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Hmotnost tělesa určíme tak, že vynásobíme hustotu látky, ze které je těleso, objemem tělesa.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Vzoreček:     m = </a:t>
            </a:r>
            <a:r>
              <a:rPr lang="el-GR" smtClean="0"/>
              <a:t>ρ</a:t>
            </a:r>
            <a:r>
              <a:rPr lang="cs-CZ" smtClean="0"/>
              <a:t> </a:t>
            </a:r>
            <a:r>
              <a:rPr lang="en-US" smtClean="0"/>
              <a:t>.</a:t>
            </a:r>
            <a:r>
              <a:rPr lang="cs-CZ" smtClean="0"/>
              <a:t> V</a:t>
            </a:r>
            <a:endParaRPr lang="en-US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/>
              <a:t>Výpočet objemu tělesa pomocí hustoty látky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Objem tělesa vypočítáme tak, že jeho hmotnost vydělíme hustotou látky, ze které je těleso.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Vzoreček:    V = m : </a:t>
            </a:r>
            <a:r>
              <a:rPr lang="el-GR" smtClean="0"/>
              <a:t>ρ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Citace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Obrázky: archiv autora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udění">
  <a:themeElements>
    <a:clrScheme name="Proudění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Proudění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udění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udění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22</TotalTime>
  <Words>191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Garamond</vt:lpstr>
      <vt:lpstr>Arial</vt:lpstr>
      <vt:lpstr>Wingdings</vt:lpstr>
      <vt:lpstr>Calibri</vt:lpstr>
      <vt:lpstr>Proudění</vt:lpstr>
      <vt:lpstr>Snímek 1</vt:lpstr>
      <vt:lpstr>Anotace</vt:lpstr>
      <vt:lpstr>Hustota látky</vt:lpstr>
      <vt:lpstr>Hustoměr</vt:lpstr>
      <vt:lpstr>Hustota látek a prvků</vt:lpstr>
      <vt:lpstr>Výpočet hmotnosti tělesa pomocí hustoty látky</vt:lpstr>
      <vt:lpstr>Výpočet objemu tělesa pomocí hustoty látky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Marie Hartmannová</dc:creator>
  <cp:lastModifiedBy>expert</cp:lastModifiedBy>
  <cp:revision>8</cp:revision>
  <dcterms:created xsi:type="dcterms:W3CDTF">2011-11-13T11:54:22Z</dcterms:created>
  <dcterms:modified xsi:type="dcterms:W3CDTF">2012-03-11T11:00:19Z</dcterms:modified>
</cp:coreProperties>
</file>