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Default Extension="bin" ContentType="application/vnd.openxmlformats-officedocument.oleObject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9"/>
  </p:notesMasterIdLst>
  <p:sldIdLst>
    <p:sldId id="261" r:id="rId2"/>
    <p:sldId id="256" r:id="rId3"/>
    <p:sldId id="270" r:id="rId4"/>
    <p:sldId id="271" r:id="rId5"/>
    <p:sldId id="264" r:id="rId6"/>
    <p:sldId id="272" r:id="rId7"/>
    <p:sldId id="273" r:id="rId8"/>
    <p:sldId id="281" r:id="rId9"/>
    <p:sldId id="275" r:id="rId10"/>
    <p:sldId id="268" r:id="rId11"/>
    <p:sldId id="277" r:id="rId12"/>
    <p:sldId id="276" r:id="rId13"/>
    <p:sldId id="278" r:id="rId14"/>
    <p:sldId id="279" r:id="rId15"/>
    <p:sldId id="274" r:id="rId16"/>
    <p:sldId id="280" r:id="rId17"/>
    <p:sldId id="26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055285-7971-4724-8730-286DF2609630}" type="doc">
      <dgm:prSet loTypeId="urn:microsoft.com/office/officeart/2005/8/layout/venn1" loCatId="relationship" qsTypeId="urn:microsoft.com/office/officeart/2005/8/quickstyle/3d3" qsCatId="3D" csTypeId="urn:microsoft.com/office/officeart/2005/8/colors/colorful3" csCatId="colorful" phldr="1"/>
      <dgm:spPr/>
    </dgm:pt>
    <dgm:pt modelId="{7AAA5809-EF72-440B-95C8-BB9C4342E5A8}">
      <dgm:prSet phldrT="[Text]"/>
      <dgm:spPr/>
      <dgm:t>
        <a:bodyPr/>
        <a:lstStyle/>
        <a:p>
          <a:endParaRPr lang="cs-CZ" i="1" dirty="0"/>
        </a:p>
      </dgm:t>
    </dgm:pt>
    <dgm:pt modelId="{19B4A9B1-2C21-42E6-BE73-0B9CD7AE0379}" type="parTrans" cxnId="{C58CCBA4-717C-4C17-9C4A-6797F34FEBAE}">
      <dgm:prSet/>
      <dgm:spPr/>
      <dgm:t>
        <a:bodyPr/>
        <a:lstStyle/>
        <a:p>
          <a:endParaRPr lang="cs-CZ"/>
        </a:p>
      </dgm:t>
    </dgm:pt>
    <dgm:pt modelId="{A72D2C9D-FE66-48D2-BA41-08BFE59AFE97}" type="sibTrans" cxnId="{C58CCBA4-717C-4C17-9C4A-6797F34FEBAE}">
      <dgm:prSet/>
      <dgm:spPr/>
      <dgm:t>
        <a:bodyPr/>
        <a:lstStyle/>
        <a:p>
          <a:endParaRPr lang="cs-CZ"/>
        </a:p>
      </dgm:t>
    </dgm:pt>
    <dgm:pt modelId="{9C4C4D95-0666-444C-B5A5-AC90DE865532}">
      <dgm:prSet phldrT="[Text]"/>
      <dgm:spPr/>
      <dgm:t>
        <a:bodyPr/>
        <a:lstStyle/>
        <a:p>
          <a:endParaRPr lang="cs-CZ" i="1" dirty="0"/>
        </a:p>
      </dgm:t>
    </dgm:pt>
    <dgm:pt modelId="{973ACF22-A6C9-492A-AAAE-F9C59ED12EF6}" type="parTrans" cxnId="{944E4821-D882-4CB0-95DD-9E9FF452823B}">
      <dgm:prSet/>
      <dgm:spPr/>
      <dgm:t>
        <a:bodyPr/>
        <a:lstStyle/>
        <a:p>
          <a:endParaRPr lang="cs-CZ"/>
        </a:p>
      </dgm:t>
    </dgm:pt>
    <dgm:pt modelId="{25716E3D-BE3E-414A-9FFC-8FE15E8A31E4}" type="sibTrans" cxnId="{944E4821-D882-4CB0-95DD-9E9FF452823B}">
      <dgm:prSet/>
      <dgm:spPr/>
      <dgm:t>
        <a:bodyPr/>
        <a:lstStyle/>
        <a:p>
          <a:endParaRPr lang="cs-CZ"/>
        </a:p>
      </dgm:t>
    </dgm:pt>
    <dgm:pt modelId="{B11DD5BC-1A05-4464-82E7-7776686F39B3}" type="pres">
      <dgm:prSet presAssocID="{18055285-7971-4724-8730-286DF2609630}" presName="compositeShape" presStyleCnt="0">
        <dgm:presLayoutVars>
          <dgm:chMax val="7"/>
          <dgm:dir/>
          <dgm:resizeHandles val="exact"/>
        </dgm:presLayoutVars>
      </dgm:prSet>
      <dgm:spPr/>
    </dgm:pt>
    <dgm:pt modelId="{22E961BE-0FA6-4348-82D8-5F50D64AC581}" type="pres">
      <dgm:prSet presAssocID="{7AAA5809-EF72-440B-95C8-BB9C4342E5A8}" presName="circ1" presStyleLbl="vennNode1" presStyleIdx="0" presStyleCnt="2" custScaleX="70204" custScaleY="70204" custLinFactNeighborX="12973" custLinFactNeighborY="582"/>
      <dgm:spPr/>
      <dgm:t>
        <a:bodyPr/>
        <a:lstStyle/>
        <a:p>
          <a:endParaRPr lang="cs-CZ"/>
        </a:p>
      </dgm:t>
    </dgm:pt>
    <dgm:pt modelId="{2B0266FA-0A98-4CA5-8D69-BB65D09F21EA}" type="pres">
      <dgm:prSet presAssocID="{7AAA5809-EF72-440B-95C8-BB9C4342E5A8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B5CF38-161B-4579-AC4F-0776DC7D9FA7}" type="pres">
      <dgm:prSet presAssocID="{9C4C4D95-0666-444C-B5A5-AC90DE865532}" presName="circ2" presStyleLbl="vennNode1" presStyleIdx="1" presStyleCnt="2" custScaleX="70204" custScaleY="70204" custLinFactNeighborX="-10147" custLinFactNeighborY="582"/>
      <dgm:spPr/>
      <dgm:t>
        <a:bodyPr/>
        <a:lstStyle/>
        <a:p>
          <a:endParaRPr lang="cs-CZ"/>
        </a:p>
      </dgm:t>
    </dgm:pt>
    <dgm:pt modelId="{4E931816-5431-4775-82A1-44DC9F1BB26A}" type="pres">
      <dgm:prSet presAssocID="{9C4C4D95-0666-444C-B5A5-AC90DE865532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44E4821-D882-4CB0-95DD-9E9FF452823B}" srcId="{18055285-7971-4724-8730-286DF2609630}" destId="{9C4C4D95-0666-444C-B5A5-AC90DE865532}" srcOrd="1" destOrd="0" parTransId="{973ACF22-A6C9-492A-AAAE-F9C59ED12EF6}" sibTransId="{25716E3D-BE3E-414A-9FFC-8FE15E8A31E4}"/>
    <dgm:cxn modelId="{DD9DD01A-3545-403B-ACD7-131606E3466D}" type="presOf" srcId="{9C4C4D95-0666-444C-B5A5-AC90DE865532}" destId="{EFB5CF38-161B-4579-AC4F-0776DC7D9FA7}" srcOrd="0" destOrd="0" presId="urn:microsoft.com/office/officeart/2005/8/layout/venn1"/>
    <dgm:cxn modelId="{45A73ED4-B20D-45E3-B9A5-2CC0E524118D}" type="presOf" srcId="{18055285-7971-4724-8730-286DF2609630}" destId="{B11DD5BC-1A05-4464-82E7-7776686F39B3}" srcOrd="0" destOrd="0" presId="urn:microsoft.com/office/officeart/2005/8/layout/venn1"/>
    <dgm:cxn modelId="{E77C82FD-4537-4B77-82AC-A3DD84E4DDAC}" type="presOf" srcId="{7AAA5809-EF72-440B-95C8-BB9C4342E5A8}" destId="{2B0266FA-0A98-4CA5-8D69-BB65D09F21EA}" srcOrd="1" destOrd="0" presId="urn:microsoft.com/office/officeart/2005/8/layout/venn1"/>
    <dgm:cxn modelId="{C58CCBA4-717C-4C17-9C4A-6797F34FEBAE}" srcId="{18055285-7971-4724-8730-286DF2609630}" destId="{7AAA5809-EF72-440B-95C8-BB9C4342E5A8}" srcOrd="0" destOrd="0" parTransId="{19B4A9B1-2C21-42E6-BE73-0B9CD7AE0379}" sibTransId="{A72D2C9D-FE66-48D2-BA41-08BFE59AFE97}"/>
    <dgm:cxn modelId="{CF849B87-5CCE-43E6-A490-7F6BB9D8EE23}" type="presOf" srcId="{9C4C4D95-0666-444C-B5A5-AC90DE865532}" destId="{4E931816-5431-4775-82A1-44DC9F1BB26A}" srcOrd="1" destOrd="0" presId="urn:microsoft.com/office/officeart/2005/8/layout/venn1"/>
    <dgm:cxn modelId="{99FAC6DC-F1B3-4343-8787-32AD6B6F3A8D}" type="presOf" srcId="{7AAA5809-EF72-440B-95C8-BB9C4342E5A8}" destId="{22E961BE-0FA6-4348-82D8-5F50D64AC581}" srcOrd="0" destOrd="0" presId="urn:microsoft.com/office/officeart/2005/8/layout/venn1"/>
    <dgm:cxn modelId="{74951164-B2B6-4171-87D0-2C5BABAA63A5}" type="presParOf" srcId="{B11DD5BC-1A05-4464-82E7-7776686F39B3}" destId="{22E961BE-0FA6-4348-82D8-5F50D64AC581}" srcOrd="0" destOrd="0" presId="urn:microsoft.com/office/officeart/2005/8/layout/venn1"/>
    <dgm:cxn modelId="{C42A0C17-596F-4F43-A98E-798724C57CEB}" type="presParOf" srcId="{B11DD5BC-1A05-4464-82E7-7776686F39B3}" destId="{2B0266FA-0A98-4CA5-8D69-BB65D09F21EA}" srcOrd="1" destOrd="0" presId="urn:microsoft.com/office/officeart/2005/8/layout/venn1"/>
    <dgm:cxn modelId="{D5055E8F-396F-4FAA-B830-1C5E9B02D05C}" type="presParOf" srcId="{B11DD5BC-1A05-4464-82E7-7776686F39B3}" destId="{EFB5CF38-161B-4579-AC4F-0776DC7D9FA7}" srcOrd="2" destOrd="0" presId="urn:microsoft.com/office/officeart/2005/8/layout/venn1"/>
    <dgm:cxn modelId="{7369FF17-4DA5-49CE-8ED2-14B355F5F831}" type="presParOf" srcId="{B11DD5BC-1A05-4464-82E7-7776686F39B3}" destId="{4E931816-5431-4775-82A1-44DC9F1BB26A}" srcOrd="3" destOrd="0" presId="urn:microsoft.com/office/officeart/2005/8/layout/venn1"/>
  </dgm:cxnLst>
  <dgm:bg>
    <a:solidFill>
      <a:schemeClr val="bg1"/>
    </a:solidFill>
  </dgm:bg>
  <dgm:whole>
    <a:ln w="50800">
      <a:solidFill>
        <a:schemeClr val="tx1"/>
      </a:solidFill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8055285-7971-4724-8730-286DF2609630}" type="doc">
      <dgm:prSet loTypeId="urn:microsoft.com/office/officeart/2005/8/layout/venn1" loCatId="relationship" qsTypeId="urn:microsoft.com/office/officeart/2005/8/quickstyle/3d3" qsCatId="3D" csTypeId="urn:microsoft.com/office/officeart/2005/8/colors/colorful3" csCatId="colorful" phldr="1"/>
      <dgm:spPr/>
    </dgm:pt>
    <dgm:pt modelId="{7AAA5809-EF72-440B-95C8-BB9C4342E5A8}">
      <dgm:prSet phldrT="[Text]"/>
      <dgm:spPr/>
      <dgm:t>
        <a:bodyPr/>
        <a:lstStyle/>
        <a:p>
          <a:endParaRPr lang="cs-CZ" i="1" dirty="0"/>
        </a:p>
      </dgm:t>
    </dgm:pt>
    <dgm:pt modelId="{19B4A9B1-2C21-42E6-BE73-0B9CD7AE0379}" type="parTrans" cxnId="{C58CCBA4-717C-4C17-9C4A-6797F34FEBAE}">
      <dgm:prSet/>
      <dgm:spPr/>
      <dgm:t>
        <a:bodyPr/>
        <a:lstStyle/>
        <a:p>
          <a:endParaRPr lang="cs-CZ"/>
        </a:p>
      </dgm:t>
    </dgm:pt>
    <dgm:pt modelId="{A72D2C9D-FE66-48D2-BA41-08BFE59AFE97}" type="sibTrans" cxnId="{C58CCBA4-717C-4C17-9C4A-6797F34FEBAE}">
      <dgm:prSet/>
      <dgm:spPr/>
      <dgm:t>
        <a:bodyPr/>
        <a:lstStyle/>
        <a:p>
          <a:endParaRPr lang="cs-CZ"/>
        </a:p>
      </dgm:t>
    </dgm:pt>
    <dgm:pt modelId="{9C4C4D95-0666-444C-B5A5-AC90DE865532}">
      <dgm:prSet phldrT="[Text]"/>
      <dgm:spPr/>
      <dgm:t>
        <a:bodyPr/>
        <a:lstStyle/>
        <a:p>
          <a:endParaRPr lang="cs-CZ" i="1" dirty="0"/>
        </a:p>
      </dgm:t>
    </dgm:pt>
    <dgm:pt modelId="{973ACF22-A6C9-492A-AAAE-F9C59ED12EF6}" type="parTrans" cxnId="{944E4821-D882-4CB0-95DD-9E9FF452823B}">
      <dgm:prSet/>
      <dgm:spPr/>
      <dgm:t>
        <a:bodyPr/>
        <a:lstStyle/>
        <a:p>
          <a:endParaRPr lang="cs-CZ"/>
        </a:p>
      </dgm:t>
    </dgm:pt>
    <dgm:pt modelId="{25716E3D-BE3E-414A-9FFC-8FE15E8A31E4}" type="sibTrans" cxnId="{944E4821-D882-4CB0-95DD-9E9FF452823B}">
      <dgm:prSet/>
      <dgm:spPr/>
      <dgm:t>
        <a:bodyPr/>
        <a:lstStyle/>
        <a:p>
          <a:endParaRPr lang="cs-CZ"/>
        </a:p>
      </dgm:t>
    </dgm:pt>
    <dgm:pt modelId="{B11DD5BC-1A05-4464-82E7-7776686F39B3}" type="pres">
      <dgm:prSet presAssocID="{18055285-7971-4724-8730-286DF2609630}" presName="compositeShape" presStyleCnt="0">
        <dgm:presLayoutVars>
          <dgm:chMax val="7"/>
          <dgm:dir/>
          <dgm:resizeHandles val="exact"/>
        </dgm:presLayoutVars>
      </dgm:prSet>
      <dgm:spPr/>
    </dgm:pt>
    <dgm:pt modelId="{22E961BE-0FA6-4348-82D8-5F50D64AC581}" type="pres">
      <dgm:prSet presAssocID="{7AAA5809-EF72-440B-95C8-BB9C4342E5A8}" presName="circ1" presStyleLbl="vennNode1" presStyleIdx="0" presStyleCnt="2" custScaleX="70204" custScaleY="70204" custLinFactNeighborX="12973" custLinFactNeighborY="582"/>
      <dgm:spPr/>
      <dgm:t>
        <a:bodyPr/>
        <a:lstStyle/>
        <a:p>
          <a:endParaRPr lang="cs-CZ"/>
        </a:p>
      </dgm:t>
    </dgm:pt>
    <dgm:pt modelId="{2B0266FA-0A98-4CA5-8D69-BB65D09F21EA}" type="pres">
      <dgm:prSet presAssocID="{7AAA5809-EF72-440B-95C8-BB9C4342E5A8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B5CF38-161B-4579-AC4F-0776DC7D9FA7}" type="pres">
      <dgm:prSet presAssocID="{9C4C4D95-0666-444C-B5A5-AC90DE865532}" presName="circ2" presStyleLbl="vennNode1" presStyleIdx="1" presStyleCnt="2" custScaleX="70204" custScaleY="70204" custLinFactNeighborX="-10147" custLinFactNeighborY="582"/>
      <dgm:spPr/>
      <dgm:t>
        <a:bodyPr/>
        <a:lstStyle/>
        <a:p>
          <a:endParaRPr lang="cs-CZ"/>
        </a:p>
      </dgm:t>
    </dgm:pt>
    <dgm:pt modelId="{4E931816-5431-4775-82A1-44DC9F1BB26A}" type="pres">
      <dgm:prSet presAssocID="{9C4C4D95-0666-444C-B5A5-AC90DE865532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44E4821-D882-4CB0-95DD-9E9FF452823B}" srcId="{18055285-7971-4724-8730-286DF2609630}" destId="{9C4C4D95-0666-444C-B5A5-AC90DE865532}" srcOrd="1" destOrd="0" parTransId="{973ACF22-A6C9-492A-AAAE-F9C59ED12EF6}" sibTransId="{25716E3D-BE3E-414A-9FFC-8FE15E8A31E4}"/>
    <dgm:cxn modelId="{4F89B51E-0E43-4F5D-AF0C-241EDE394E35}" type="presOf" srcId="{7AAA5809-EF72-440B-95C8-BB9C4342E5A8}" destId="{22E961BE-0FA6-4348-82D8-5F50D64AC581}" srcOrd="0" destOrd="0" presId="urn:microsoft.com/office/officeart/2005/8/layout/venn1"/>
    <dgm:cxn modelId="{85DB65D9-3229-4601-B210-C149CA258787}" type="presOf" srcId="{9C4C4D95-0666-444C-B5A5-AC90DE865532}" destId="{EFB5CF38-161B-4579-AC4F-0776DC7D9FA7}" srcOrd="0" destOrd="0" presId="urn:microsoft.com/office/officeart/2005/8/layout/venn1"/>
    <dgm:cxn modelId="{1505120F-BA60-4C10-B4FC-BC958955CF6E}" type="presOf" srcId="{7AAA5809-EF72-440B-95C8-BB9C4342E5A8}" destId="{2B0266FA-0A98-4CA5-8D69-BB65D09F21EA}" srcOrd="1" destOrd="0" presId="urn:microsoft.com/office/officeart/2005/8/layout/venn1"/>
    <dgm:cxn modelId="{C58CCBA4-717C-4C17-9C4A-6797F34FEBAE}" srcId="{18055285-7971-4724-8730-286DF2609630}" destId="{7AAA5809-EF72-440B-95C8-BB9C4342E5A8}" srcOrd="0" destOrd="0" parTransId="{19B4A9B1-2C21-42E6-BE73-0B9CD7AE0379}" sibTransId="{A72D2C9D-FE66-48D2-BA41-08BFE59AFE97}"/>
    <dgm:cxn modelId="{323BA498-7B2A-492F-8DEC-E8F786E71EA1}" type="presOf" srcId="{9C4C4D95-0666-444C-B5A5-AC90DE865532}" destId="{4E931816-5431-4775-82A1-44DC9F1BB26A}" srcOrd="1" destOrd="0" presId="urn:microsoft.com/office/officeart/2005/8/layout/venn1"/>
    <dgm:cxn modelId="{2CF14109-6D6B-471E-AA19-439B14EEFC10}" type="presOf" srcId="{18055285-7971-4724-8730-286DF2609630}" destId="{B11DD5BC-1A05-4464-82E7-7776686F39B3}" srcOrd="0" destOrd="0" presId="urn:microsoft.com/office/officeart/2005/8/layout/venn1"/>
    <dgm:cxn modelId="{2F875A3B-84E1-41E6-A5C7-3AA29EA2FE45}" type="presParOf" srcId="{B11DD5BC-1A05-4464-82E7-7776686F39B3}" destId="{22E961BE-0FA6-4348-82D8-5F50D64AC581}" srcOrd="0" destOrd="0" presId="urn:microsoft.com/office/officeart/2005/8/layout/venn1"/>
    <dgm:cxn modelId="{1C8A1219-2B80-4AB3-B768-19A380AA797E}" type="presParOf" srcId="{B11DD5BC-1A05-4464-82E7-7776686F39B3}" destId="{2B0266FA-0A98-4CA5-8D69-BB65D09F21EA}" srcOrd="1" destOrd="0" presId="urn:microsoft.com/office/officeart/2005/8/layout/venn1"/>
    <dgm:cxn modelId="{99AC4F03-6F29-4ECF-AB27-C65F61A63B23}" type="presParOf" srcId="{B11DD5BC-1A05-4464-82E7-7776686F39B3}" destId="{EFB5CF38-161B-4579-AC4F-0776DC7D9FA7}" srcOrd="2" destOrd="0" presId="urn:microsoft.com/office/officeart/2005/8/layout/venn1"/>
    <dgm:cxn modelId="{3C558C98-8DAC-4FFB-92B9-45ABD92DF348}" type="presParOf" srcId="{B11DD5BC-1A05-4464-82E7-7776686F39B3}" destId="{4E931816-5431-4775-82A1-44DC9F1BB26A}" srcOrd="3" destOrd="0" presId="urn:microsoft.com/office/officeart/2005/8/layout/venn1"/>
  </dgm:cxnLst>
  <dgm:bg>
    <a:solidFill>
      <a:schemeClr val="bg1"/>
    </a:solidFill>
  </dgm:bg>
  <dgm:whole>
    <a:ln w="50800">
      <a:solidFill>
        <a:schemeClr val="tx1"/>
      </a:solidFill>
    </a:ln>
  </dgm:whole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8055285-7971-4724-8730-286DF2609630}" type="doc">
      <dgm:prSet loTypeId="urn:microsoft.com/office/officeart/2005/8/layout/venn1" loCatId="relationship" qsTypeId="urn:microsoft.com/office/officeart/2005/8/quickstyle/3d3" qsCatId="3D" csTypeId="urn:microsoft.com/office/officeart/2005/8/colors/colorful3" csCatId="colorful" phldr="1"/>
      <dgm:spPr/>
    </dgm:pt>
    <dgm:pt modelId="{7AAA5809-EF72-440B-95C8-BB9C4342E5A8}">
      <dgm:prSet phldrT="[Text]"/>
      <dgm:spPr/>
      <dgm:t>
        <a:bodyPr/>
        <a:lstStyle/>
        <a:p>
          <a:endParaRPr lang="cs-CZ" i="1" dirty="0"/>
        </a:p>
      </dgm:t>
    </dgm:pt>
    <dgm:pt modelId="{19B4A9B1-2C21-42E6-BE73-0B9CD7AE0379}" type="parTrans" cxnId="{C58CCBA4-717C-4C17-9C4A-6797F34FEBAE}">
      <dgm:prSet/>
      <dgm:spPr/>
      <dgm:t>
        <a:bodyPr/>
        <a:lstStyle/>
        <a:p>
          <a:endParaRPr lang="cs-CZ"/>
        </a:p>
      </dgm:t>
    </dgm:pt>
    <dgm:pt modelId="{A72D2C9D-FE66-48D2-BA41-08BFE59AFE97}" type="sibTrans" cxnId="{C58CCBA4-717C-4C17-9C4A-6797F34FEBAE}">
      <dgm:prSet/>
      <dgm:spPr/>
      <dgm:t>
        <a:bodyPr/>
        <a:lstStyle/>
        <a:p>
          <a:endParaRPr lang="cs-CZ"/>
        </a:p>
      </dgm:t>
    </dgm:pt>
    <dgm:pt modelId="{9C4C4D95-0666-444C-B5A5-AC90DE865532}">
      <dgm:prSet phldrT="[Text]"/>
      <dgm:spPr/>
      <dgm:t>
        <a:bodyPr/>
        <a:lstStyle/>
        <a:p>
          <a:endParaRPr lang="cs-CZ" i="1" dirty="0"/>
        </a:p>
      </dgm:t>
    </dgm:pt>
    <dgm:pt modelId="{973ACF22-A6C9-492A-AAAE-F9C59ED12EF6}" type="parTrans" cxnId="{944E4821-D882-4CB0-95DD-9E9FF452823B}">
      <dgm:prSet/>
      <dgm:spPr/>
      <dgm:t>
        <a:bodyPr/>
        <a:lstStyle/>
        <a:p>
          <a:endParaRPr lang="cs-CZ"/>
        </a:p>
      </dgm:t>
    </dgm:pt>
    <dgm:pt modelId="{25716E3D-BE3E-414A-9FFC-8FE15E8A31E4}" type="sibTrans" cxnId="{944E4821-D882-4CB0-95DD-9E9FF452823B}">
      <dgm:prSet/>
      <dgm:spPr/>
      <dgm:t>
        <a:bodyPr/>
        <a:lstStyle/>
        <a:p>
          <a:endParaRPr lang="cs-CZ"/>
        </a:p>
      </dgm:t>
    </dgm:pt>
    <dgm:pt modelId="{B11DD5BC-1A05-4464-82E7-7776686F39B3}" type="pres">
      <dgm:prSet presAssocID="{18055285-7971-4724-8730-286DF2609630}" presName="compositeShape" presStyleCnt="0">
        <dgm:presLayoutVars>
          <dgm:chMax val="7"/>
          <dgm:dir/>
          <dgm:resizeHandles val="exact"/>
        </dgm:presLayoutVars>
      </dgm:prSet>
      <dgm:spPr/>
    </dgm:pt>
    <dgm:pt modelId="{22E961BE-0FA6-4348-82D8-5F50D64AC581}" type="pres">
      <dgm:prSet presAssocID="{7AAA5809-EF72-440B-95C8-BB9C4342E5A8}" presName="circ1" presStyleLbl="vennNode1" presStyleIdx="0" presStyleCnt="2" custScaleX="70204" custScaleY="70204" custLinFactNeighborX="12973" custLinFactNeighborY="582"/>
      <dgm:spPr/>
      <dgm:t>
        <a:bodyPr/>
        <a:lstStyle/>
        <a:p>
          <a:endParaRPr lang="cs-CZ"/>
        </a:p>
      </dgm:t>
    </dgm:pt>
    <dgm:pt modelId="{2B0266FA-0A98-4CA5-8D69-BB65D09F21EA}" type="pres">
      <dgm:prSet presAssocID="{7AAA5809-EF72-440B-95C8-BB9C4342E5A8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B5CF38-161B-4579-AC4F-0776DC7D9FA7}" type="pres">
      <dgm:prSet presAssocID="{9C4C4D95-0666-444C-B5A5-AC90DE865532}" presName="circ2" presStyleLbl="vennNode1" presStyleIdx="1" presStyleCnt="2" custScaleX="70204" custScaleY="70204" custLinFactNeighborX="-10147" custLinFactNeighborY="582"/>
      <dgm:spPr/>
      <dgm:t>
        <a:bodyPr/>
        <a:lstStyle/>
        <a:p>
          <a:endParaRPr lang="cs-CZ"/>
        </a:p>
      </dgm:t>
    </dgm:pt>
    <dgm:pt modelId="{4E931816-5431-4775-82A1-44DC9F1BB26A}" type="pres">
      <dgm:prSet presAssocID="{9C4C4D95-0666-444C-B5A5-AC90DE865532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A00555-29CB-46FB-8DCE-948648E816CA}" type="presOf" srcId="{18055285-7971-4724-8730-286DF2609630}" destId="{B11DD5BC-1A05-4464-82E7-7776686F39B3}" srcOrd="0" destOrd="0" presId="urn:microsoft.com/office/officeart/2005/8/layout/venn1"/>
    <dgm:cxn modelId="{CFE8D6D8-7806-4762-9D98-D0B2DB67B185}" type="presOf" srcId="{7AAA5809-EF72-440B-95C8-BB9C4342E5A8}" destId="{22E961BE-0FA6-4348-82D8-5F50D64AC581}" srcOrd="0" destOrd="0" presId="urn:microsoft.com/office/officeart/2005/8/layout/venn1"/>
    <dgm:cxn modelId="{944E4821-D882-4CB0-95DD-9E9FF452823B}" srcId="{18055285-7971-4724-8730-286DF2609630}" destId="{9C4C4D95-0666-444C-B5A5-AC90DE865532}" srcOrd="1" destOrd="0" parTransId="{973ACF22-A6C9-492A-AAAE-F9C59ED12EF6}" sibTransId="{25716E3D-BE3E-414A-9FFC-8FE15E8A31E4}"/>
    <dgm:cxn modelId="{64A37C87-9E9F-43C5-A2EE-62A7E053141C}" type="presOf" srcId="{7AAA5809-EF72-440B-95C8-BB9C4342E5A8}" destId="{2B0266FA-0A98-4CA5-8D69-BB65D09F21EA}" srcOrd="1" destOrd="0" presId="urn:microsoft.com/office/officeart/2005/8/layout/venn1"/>
    <dgm:cxn modelId="{33612FAA-F1A4-45D3-9F5C-7B2C75CC90FA}" type="presOf" srcId="{9C4C4D95-0666-444C-B5A5-AC90DE865532}" destId="{EFB5CF38-161B-4579-AC4F-0776DC7D9FA7}" srcOrd="0" destOrd="0" presId="urn:microsoft.com/office/officeart/2005/8/layout/venn1"/>
    <dgm:cxn modelId="{5C0B8868-4427-4323-84D5-65701D142B22}" type="presOf" srcId="{9C4C4D95-0666-444C-B5A5-AC90DE865532}" destId="{4E931816-5431-4775-82A1-44DC9F1BB26A}" srcOrd="1" destOrd="0" presId="urn:microsoft.com/office/officeart/2005/8/layout/venn1"/>
    <dgm:cxn modelId="{C58CCBA4-717C-4C17-9C4A-6797F34FEBAE}" srcId="{18055285-7971-4724-8730-286DF2609630}" destId="{7AAA5809-EF72-440B-95C8-BB9C4342E5A8}" srcOrd="0" destOrd="0" parTransId="{19B4A9B1-2C21-42E6-BE73-0B9CD7AE0379}" sibTransId="{A72D2C9D-FE66-48D2-BA41-08BFE59AFE97}"/>
    <dgm:cxn modelId="{E769D74B-13CD-4D2B-A429-E9B747F466C2}" type="presParOf" srcId="{B11DD5BC-1A05-4464-82E7-7776686F39B3}" destId="{22E961BE-0FA6-4348-82D8-5F50D64AC581}" srcOrd="0" destOrd="0" presId="urn:microsoft.com/office/officeart/2005/8/layout/venn1"/>
    <dgm:cxn modelId="{51E205FA-7D2C-42E1-9930-ED0A2C0F7B2D}" type="presParOf" srcId="{B11DD5BC-1A05-4464-82E7-7776686F39B3}" destId="{2B0266FA-0A98-4CA5-8D69-BB65D09F21EA}" srcOrd="1" destOrd="0" presId="urn:microsoft.com/office/officeart/2005/8/layout/venn1"/>
    <dgm:cxn modelId="{A6234ACB-4BE7-4C49-9F5E-20F372EB3716}" type="presParOf" srcId="{B11DD5BC-1A05-4464-82E7-7776686F39B3}" destId="{EFB5CF38-161B-4579-AC4F-0776DC7D9FA7}" srcOrd="2" destOrd="0" presId="urn:microsoft.com/office/officeart/2005/8/layout/venn1"/>
    <dgm:cxn modelId="{FD08DD1B-CA4E-414E-B676-3B9DB44D4DBB}" type="presParOf" srcId="{B11DD5BC-1A05-4464-82E7-7776686F39B3}" destId="{4E931816-5431-4775-82A1-44DC9F1BB26A}" srcOrd="3" destOrd="0" presId="urn:microsoft.com/office/officeart/2005/8/layout/venn1"/>
  </dgm:cxnLst>
  <dgm:bg>
    <a:solidFill>
      <a:schemeClr val="bg1"/>
    </a:solidFill>
  </dgm:bg>
  <dgm:whole>
    <a:ln w="50800">
      <a:solidFill>
        <a:schemeClr val="tx1"/>
      </a:solidFill>
    </a:ln>
  </dgm:whole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E961BE-0FA6-4348-82D8-5F50D64AC581}">
      <dsp:nvSpPr>
        <dsp:cNvPr id="0" name=""/>
        <dsp:cNvSpPr/>
      </dsp:nvSpPr>
      <dsp:spPr>
        <a:xfrm>
          <a:off x="1080113" y="864091"/>
          <a:ext cx="2375197" cy="2375197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i="1" kern="1200" dirty="0"/>
        </a:p>
      </dsp:txBody>
      <dsp:txXfrm>
        <a:off x="1411785" y="1144178"/>
        <a:ext cx="1369483" cy="1815024"/>
      </dsp:txXfrm>
    </dsp:sp>
    <dsp:sp modelId="{EFB5CF38-161B-4579-AC4F-0776DC7D9FA7}">
      <dsp:nvSpPr>
        <dsp:cNvPr id="0" name=""/>
        <dsp:cNvSpPr/>
      </dsp:nvSpPr>
      <dsp:spPr>
        <a:xfrm>
          <a:off x="2736299" y="864091"/>
          <a:ext cx="2375197" cy="2375197"/>
        </a:xfrm>
        <a:prstGeom prst="ellipse">
          <a:avLst/>
        </a:prstGeom>
        <a:solidFill>
          <a:schemeClr val="accent3">
            <a:alpha val="50000"/>
            <a:hueOff val="11624607"/>
            <a:satOff val="-37145"/>
            <a:lumOff val="-9412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i="1" kern="1200" dirty="0"/>
        </a:p>
      </dsp:txBody>
      <dsp:txXfrm>
        <a:off x="3410342" y="1144178"/>
        <a:ext cx="1369483" cy="181502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E961BE-0FA6-4348-82D8-5F50D64AC581}">
      <dsp:nvSpPr>
        <dsp:cNvPr id="0" name=""/>
        <dsp:cNvSpPr/>
      </dsp:nvSpPr>
      <dsp:spPr>
        <a:xfrm>
          <a:off x="756079" y="604864"/>
          <a:ext cx="1662638" cy="1662638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i="1" kern="1200" dirty="0"/>
        </a:p>
      </dsp:txBody>
      <dsp:txXfrm>
        <a:off x="988250" y="800925"/>
        <a:ext cx="958638" cy="1270516"/>
      </dsp:txXfrm>
    </dsp:sp>
    <dsp:sp modelId="{EFB5CF38-161B-4579-AC4F-0776DC7D9FA7}">
      <dsp:nvSpPr>
        <dsp:cNvPr id="0" name=""/>
        <dsp:cNvSpPr/>
      </dsp:nvSpPr>
      <dsp:spPr>
        <a:xfrm>
          <a:off x="1915409" y="604864"/>
          <a:ext cx="1662638" cy="1662638"/>
        </a:xfrm>
        <a:prstGeom prst="ellipse">
          <a:avLst/>
        </a:prstGeom>
        <a:solidFill>
          <a:schemeClr val="accent3">
            <a:alpha val="50000"/>
            <a:hueOff val="11624607"/>
            <a:satOff val="-37145"/>
            <a:lumOff val="-9412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i="1" kern="1200" dirty="0"/>
        </a:p>
      </dsp:txBody>
      <dsp:txXfrm>
        <a:off x="2387239" y="800925"/>
        <a:ext cx="958638" cy="1270516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E961BE-0FA6-4348-82D8-5F50D64AC581}">
      <dsp:nvSpPr>
        <dsp:cNvPr id="0" name=""/>
        <dsp:cNvSpPr/>
      </dsp:nvSpPr>
      <dsp:spPr>
        <a:xfrm>
          <a:off x="756079" y="604864"/>
          <a:ext cx="1662638" cy="1662638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i="1" kern="1200" dirty="0"/>
        </a:p>
      </dsp:txBody>
      <dsp:txXfrm>
        <a:off x="988250" y="800925"/>
        <a:ext cx="958638" cy="1270516"/>
      </dsp:txXfrm>
    </dsp:sp>
    <dsp:sp modelId="{EFB5CF38-161B-4579-AC4F-0776DC7D9FA7}">
      <dsp:nvSpPr>
        <dsp:cNvPr id="0" name=""/>
        <dsp:cNvSpPr/>
      </dsp:nvSpPr>
      <dsp:spPr>
        <a:xfrm>
          <a:off x="1915409" y="604864"/>
          <a:ext cx="1662638" cy="1662638"/>
        </a:xfrm>
        <a:prstGeom prst="ellipse">
          <a:avLst/>
        </a:prstGeom>
        <a:solidFill>
          <a:schemeClr val="accent3">
            <a:alpha val="50000"/>
            <a:hueOff val="11624607"/>
            <a:satOff val="-37145"/>
            <a:lumOff val="-9412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i="1" kern="1200" dirty="0"/>
        </a:p>
      </dsp:txBody>
      <dsp:txXfrm>
        <a:off x="2387239" y="800925"/>
        <a:ext cx="958638" cy="12705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image" Target="../media/image13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image" Target="../media/image15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image" Target="../media/image17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image" Target="../media/image19.wmf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image" Target="../media/image22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80B009-F67B-4974-9528-64694F6850BA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0B5D78-8CDA-41CB-B4D7-8E883ECEA8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0B5D78-8CDA-41CB-B4D7-8E883ECEA8E2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0B5D78-8CDA-41CB-B4D7-8E883ECEA8E2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6919AE-50A2-454E-B44D-E4238F2467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BD27D3-A4BC-4E96-9911-3D1D6AEA5E5D}" type="datetimeFigureOut">
              <a:rPr lang="cs-CZ"/>
              <a:pPr>
                <a:defRPr/>
              </a:pPr>
              <a:t>17.1.2013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.bin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oleObject" Target="../embeddings/oleObject2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10" Type="http://schemas.openxmlformats.org/officeDocument/2006/relationships/oleObject" Target="../embeddings/oleObject5.bin"/><Relationship Id="rId4" Type="http://schemas.openxmlformats.org/officeDocument/2006/relationships/diagramLayout" Target="../diagrams/layout3.xml"/><Relationship Id="rId9" Type="http://schemas.openxmlformats.org/officeDocument/2006/relationships/oleObject" Target="../embeddings/oleObject4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8.bin"/><Relationship Id="rId4" Type="http://schemas.openxmlformats.org/officeDocument/2006/relationships/oleObject" Target="../embeddings/oleObject7.bin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oleObject" Target="../embeddings/oleObject10.bin"/><Relationship Id="rId4" Type="http://schemas.openxmlformats.org/officeDocument/2006/relationships/oleObject" Target="../embeddings/oleObject9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oleObject12.bin"/><Relationship Id="rId4" Type="http://schemas.openxmlformats.org/officeDocument/2006/relationships/oleObject" Target="../embeddings/oleObject11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oleObject" Target="../embeddings/oleObject14.bin"/><Relationship Id="rId4" Type="http://schemas.openxmlformats.org/officeDocument/2006/relationships/oleObject" Target="../embeddings/oleObject13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7" Type="http://schemas.openxmlformats.org/officeDocument/2006/relationships/oleObject" Target="../embeddings/oleObject1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16.bin"/><Relationship Id="rId5" Type="http://schemas.openxmlformats.org/officeDocument/2006/relationships/oleObject" Target="../embeddings/oleObject15.bin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oleObject" Target="../embeddings/oleObject19.bin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98780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Slovní úlohy -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Vennovy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diagramy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Michala Pfefrčková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poznatky z matematiky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první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30. 9.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k osvojení a procvičení použití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Vennových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diagramů při řešení slovních úloh.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poznatky z matematiky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645024"/>
            <a:ext cx="7772400" cy="1199704"/>
          </a:xfrm>
        </p:spPr>
        <p:txBody>
          <a:bodyPr/>
          <a:lstStyle/>
          <a:p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cs typeface="Arial" charset="0"/>
              </a:rPr>
              <a:t>Slovní úlohy - 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Vennovy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diagramy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752528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Návod: </a:t>
            </a:r>
          </a:p>
          <a:p>
            <a:pPr marL="624078" indent="-514350">
              <a:buSzPct val="100000"/>
              <a:buFont typeface="+mj-lt"/>
              <a:buAutoNum type="arabicPeriod"/>
            </a:pPr>
            <a:r>
              <a:rPr lang="cs-CZ" dirty="0" smtClean="0"/>
              <a:t>uvědomte si  o kolika množinách se v zadání slovních úloh mluví,</a:t>
            </a:r>
          </a:p>
          <a:p>
            <a:pPr marL="624078" indent="-514350">
              <a:buSzPct val="100000"/>
              <a:buFont typeface="+mj-lt"/>
              <a:buAutoNum type="arabicPeriod"/>
            </a:pPr>
            <a:r>
              <a:rPr lang="cs-CZ" dirty="0" smtClean="0"/>
              <a:t>nakreslete si </a:t>
            </a:r>
            <a:r>
              <a:rPr lang="cs-CZ" dirty="0" err="1" smtClean="0"/>
              <a:t>Vennův</a:t>
            </a:r>
            <a:r>
              <a:rPr lang="cs-CZ" dirty="0" smtClean="0"/>
              <a:t> diagram pro dané množiny,</a:t>
            </a:r>
          </a:p>
          <a:p>
            <a:pPr marL="624078" indent="-514350">
              <a:buSzPct val="100000"/>
              <a:buFont typeface="+mj-lt"/>
              <a:buAutoNum type="arabicPeriod"/>
            </a:pPr>
            <a:r>
              <a:rPr lang="cs-CZ" dirty="0" smtClean="0"/>
              <a:t>vyznačte si v diagramu jednotlivá pole a pojmenujte je (nejlépe písmeny </a:t>
            </a:r>
            <a:r>
              <a:rPr lang="cs-CZ" i="1" dirty="0" smtClean="0"/>
              <a:t>a</a:t>
            </a:r>
            <a:r>
              <a:rPr lang="cs-CZ" dirty="0" smtClean="0"/>
              <a:t>, </a:t>
            </a:r>
            <a:r>
              <a:rPr lang="cs-CZ" i="1" dirty="0" smtClean="0"/>
              <a:t>b</a:t>
            </a:r>
            <a:r>
              <a:rPr lang="cs-CZ" dirty="0" smtClean="0"/>
              <a:t>, </a:t>
            </a:r>
            <a:r>
              <a:rPr lang="cs-CZ" i="1" dirty="0" smtClean="0"/>
              <a:t>c</a:t>
            </a:r>
            <a:r>
              <a:rPr lang="cs-CZ" dirty="0" smtClean="0"/>
              <a:t>, …),</a:t>
            </a:r>
          </a:p>
          <a:p>
            <a:pPr marL="624078" indent="-514350">
              <a:buSzPct val="100000"/>
              <a:buFont typeface="+mj-lt"/>
              <a:buAutoNum type="arabicPeriod"/>
            </a:pPr>
            <a:r>
              <a:rPr lang="cs-CZ" dirty="0" smtClean="0"/>
              <a:t>vypište ze zadání vztahy mezi jednotlivými poli ve </a:t>
            </a:r>
            <a:r>
              <a:rPr lang="cs-CZ" dirty="0" err="1" smtClean="0"/>
              <a:t>Vennově</a:t>
            </a:r>
            <a:r>
              <a:rPr lang="cs-CZ" dirty="0" smtClean="0"/>
              <a:t> diagramu,</a:t>
            </a:r>
          </a:p>
          <a:p>
            <a:pPr marL="624078" indent="-514350">
              <a:buSzPct val="100000"/>
              <a:buFont typeface="+mj-lt"/>
              <a:buAutoNum type="arabicPeriod"/>
            </a:pPr>
            <a:r>
              <a:rPr lang="cs-CZ" dirty="0" smtClean="0"/>
              <a:t>vyřešte soustavu rovnic.</a:t>
            </a:r>
          </a:p>
          <a:p>
            <a:pPr marL="624078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692696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cs-CZ" sz="2700" dirty="0" smtClean="0">
                <a:solidFill>
                  <a:prstClr val="black"/>
                </a:solidFill>
              </a:rPr>
              <a:t>Úkol: Řešte následující slovní úlohy pomocí </a:t>
            </a:r>
            <a:r>
              <a:rPr lang="cs-CZ" sz="2700" dirty="0" err="1" smtClean="0">
                <a:solidFill>
                  <a:prstClr val="black"/>
                </a:solidFill>
              </a:rPr>
              <a:t>Vennových</a:t>
            </a:r>
            <a:r>
              <a:rPr lang="cs-CZ" sz="2700" dirty="0" smtClean="0">
                <a:solidFill>
                  <a:prstClr val="black"/>
                </a:solidFill>
              </a:rPr>
              <a:t> diagramů.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Studenti mají za úkol přečíst alespoň jednu z knih Vítězný oblouk nebo Nebe nezná vyvolených od E. M. </a:t>
            </a:r>
            <a:r>
              <a:rPr lang="cs-CZ" dirty="0" err="1" smtClean="0"/>
              <a:t>Remarqua</a:t>
            </a:r>
            <a:r>
              <a:rPr lang="cs-CZ" dirty="0" smtClean="0"/>
              <a:t>. Kolik studentů nesplnilo domácí úkol, pokud platí:</a:t>
            </a:r>
          </a:p>
          <a:p>
            <a:r>
              <a:rPr lang="cs-CZ" dirty="0" smtClean="0"/>
              <a:t>celkem je ve třídě 26 studentů,</a:t>
            </a:r>
          </a:p>
          <a:p>
            <a:r>
              <a:rPr lang="cs-CZ" dirty="0" smtClean="0"/>
              <a:t>Vítězný oblouk četlo 16 studentů,</a:t>
            </a:r>
          </a:p>
          <a:p>
            <a:r>
              <a:rPr lang="cs-CZ" dirty="0" smtClean="0"/>
              <a:t>obě knihy četli celkem 4 studenti,</a:t>
            </a:r>
          </a:p>
          <a:p>
            <a:r>
              <a:rPr lang="cs-CZ" dirty="0" smtClean="0"/>
              <a:t>8 studentů četlo pouze Nebe nezná vyvolených?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č.1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180020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Vennův</a:t>
            </a:r>
            <a:r>
              <a:rPr lang="cs-CZ" dirty="0" smtClean="0"/>
              <a:t> diagram pro 2 podmnožiny </a:t>
            </a:r>
            <a:r>
              <a:rPr lang="cs-CZ" i="1" dirty="0" smtClean="0"/>
              <a:t>A </a:t>
            </a:r>
            <a:r>
              <a:rPr lang="cs-CZ" dirty="0" smtClean="0"/>
              <a:t>(Vítězný oblouk), </a:t>
            </a:r>
            <a:r>
              <a:rPr lang="cs-CZ" i="1" dirty="0" smtClean="0"/>
              <a:t>B</a:t>
            </a:r>
            <a:r>
              <a:rPr lang="cs-CZ" dirty="0" smtClean="0"/>
              <a:t> (Nebe nezná vyvolených) množiny </a:t>
            </a:r>
            <a:r>
              <a:rPr lang="cs-CZ" i="1" dirty="0" smtClean="0"/>
              <a:t>U</a:t>
            </a:r>
            <a:r>
              <a:rPr lang="cs-CZ" dirty="0" smtClean="0"/>
              <a:t> (celkový počet studentů)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187624" y="249289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7236296" y="2348880"/>
            <a:ext cx="57579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U</a:t>
            </a:r>
            <a:endParaRPr lang="cs-CZ" sz="44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51720" y="3212976"/>
            <a:ext cx="57579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A</a:t>
            </a:r>
            <a:endParaRPr lang="cs-CZ" sz="44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3140968"/>
            <a:ext cx="5084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B</a:t>
            </a:r>
            <a:endParaRPr lang="cs-CZ" sz="4400" i="1" dirty="0"/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467544" y="332656"/>
            <a:ext cx="8229600" cy="57606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Řešení: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987824" y="4077072"/>
            <a:ext cx="4956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a</a:t>
            </a:r>
            <a:endParaRPr lang="cs-CZ" sz="44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67944" y="4149080"/>
            <a:ext cx="54053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b</a:t>
            </a:r>
            <a:endParaRPr lang="cs-CZ" sz="44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4149080"/>
            <a:ext cx="47320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c</a:t>
            </a:r>
            <a:endParaRPr lang="cs-CZ" sz="4400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44208" y="5301208"/>
            <a:ext cx="54053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d</a:t>
            </a:r>
            <a:endParaRPr lang="cs-CZ" sz="4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Graphic spid="4" grpId="0">
        <p:bldAsOne/>
      </p:bldGraphic>
      <p:bldP spid="5" grpId="0"/>
      <p:bldP spid="6" grpId="0"/>
      <p:bldP spid="7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3356992"/>
            <a:ext cx="8229600" cy="3168352"/>
          </a:xfrm>
          <a:solidFill>
            <a:schemeClr val="bg1"/>
          </a:solidFill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celkem je ve třídě 26 studentů: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Vítězný oblouk četlo 16 studentů:</a:t>
            </a:r>
          </a:p>
        </p:txBody>
      </p:sp>
      <p:graphicFrame>
        <p:nvGraphicFramePr>
          <p:cNvPr id="4" name="Diagram 3"/>
          <p:cNvGraphicFramePr>
            <a:graphicFrameLocks noChangeAspect="1"/>
          </p:cNvGraphicFramePr>
          <p:nvPr/>
        </p:nvGraphicFramePr>
        <p:xfrm>
          <a:off x="2483768" y="404664"/>
          <a:ext cx="4267200" cy="284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ovéPole 4"/>
          <p:cNvSpPr txBox="1">
            <a:spLocks noChangeAspect="1"/>
          </p:cNvSpPr>
          <p:nvPr/>
        </p:nvSpPr>
        <p:spPr>
          <a:xfrm>
            <a:off x="6804248" y="260648"/>
            <a:ext cx="403059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U</a:t>
            </a:r>
            <a:endParaRPr lang="cs-CZ" sz="4400" i="1" dirty="0"/>
          </a:p>
        </p:txBody>
      </p:sp>
      <p:sp>
        <p:nvSpPr>
          <p:cNvPr id="6" name="TextovéPole 5"/>
          <p:cNvSpPr txBox="1">
            <a:spLocks noChangeAspect="1"/>
          </p:cNvSpPr>
          <p:nvPr/>
        </p:nvSpPr>
        <p:spPr>
          <a:xfrm>
            <a:off x="2915816" y="836712"/>
            <a:ext cx="403059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A</a:t>
            </a:r>
            <a:endParaRPr lang="cs-CZ" sz="4400" i="1" dirty="0"/>
          </a:p>
        </p:txBody>
      </p:sp>
      <p:sp>
        <p:nvSpPr>
          <p:cNvPr id="7" name="TextovéPole 6"/>
          <p:cNvSpPr txBox="1">
            <a:spLocks noChangeAspect="1"/>
          </p:cNvSpPr>
          <p:nvPr/>
        </p:nvSpPr>
        <p:spPr>
          <a:xfrm>
            <a:off x="5940152" y="836712"/>
            <a:ext cx="355931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B</a:t>
            </a:r>
            <a:endParaRPr lang="cs-CZ" sz="4400" i="1" dirty="0"/>
          </a:p>
        </p:txBody>
      </p:sp>
      <p:sp>
        <p:nvSpPr>
          <p:cNvPr id="8" name="TextovéPole 7"/>
          <p:cNvSpPr txBox="1">
            <a:spLocks noChangeAspect="1"/>
          </p:cNvSpPr>
          <p:nvPr/>
        </p:nvSpPr>
        <p:spPr>
          <a:xfrm>
            <a:off x="3779912" y="1556792"/>
            <a:ext cx="346954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a</a:t>
            </a:r>
            <a:endParaRPr lang="cs-CZ" sz="4400" i="1" dirty="0"/>
          </a:p>
        </p:txBody>
      </p:sp>
      <p:sp>
        <p:nvSpPr>
          <p:cNvPr id="9" name="TextovéPole 8"/>
          <p:cNvSpPr txBox="1">
            <a:spLocks noChangeAspect="1"/>
          </p:cNvSpPr>
          <p:nvPr/>
        </p:nvSpPr>
        <p:spPr>
          <a:xfrm>
            <a:off x="4346904" y="1556792"/>
            <a:ext cx="5405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i="1" dirty="0" smtClean="0"/>
              <a:t>b</a:t>
            </a:r>
            <a:endParaRPr lang="cs-CZ" sz="4400" i="1" dirty="0"/>
          </a:p>
        </p:txBody>
      </p:sp>
      <p:sp>
        <p:nvSpPr>
          <p:cNvPr id="10" name="TextovéPole 9"/>
          <p:cNvSpPr txBox="1">
            <a:spLocks noChangeAspect="1"/>
          </p:cNvSpPr>
          <p:nvPr/>
        </p:nvSpPr>
        <p:spPr>
          <a:xfrm>
            <a:off x="5149091" y="1484784"/>
            <a:ext cx="4732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i="1" dirty="0" smtClean="0"/>
              <a:t>c</a:t>
            </a:r>
            <a:endParaRPr lang="cs-CZ" sz="4400" i="1" dirty="0"/>
          </a:p>
        </p:txBody>
      </p:sp>
      <p:sp>
        <p:nvSpPr>
          <p:cNvPr id="11" name="TextovéPole 10"/>
          <p:cNvSpPr txBox="1">
            <a:spLocks noChangeAspect="1"/>
          </p:cNvSpPr>
          <p:nvPr/>
        </p:nvSpPr>
        <p:spPr>
          <a:xfrm>
            <a:off x="6084168" y="2492896"/>
            <a:ext cx="378373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d</a:t>
            </a:r>
            <a:endParaRPr lang="cs-CZ" sz="4400" i="1" dirty="0"/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2627784" y="4077072"/>
          <a:ext cx="3360374" cy="504056"/>
        </p:xfrm>
        <a:graphic>
          <a:graphicData uri="http://schemas.openxmlformats.org/presentationml/2006/ole">
            <p:oleObj spid="_x0000_s1026" name="Rovnice" r:id="rId8" imgW="1269720" imgH="190440" progId="Equation.3">
              <p:embed/>
            </p:oleObj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3494088" y="5516563"/>
          <a:ext cx="1916112" cy="504825"/>
        </p:xfrm>
        <a:graphic>
          <a:graphicData uri="http://schemas.openxmlformats.org/presentationml/2006/ole">
            <p:oleObj spid="_x0000_s1027" name="Rovnice" r:id="rId9" imgW="723600" imgH="1904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3212976"/>
            <a:ext cx="8820472" cy="3312368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obě knihy četli celkem 4 studenti: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8 studentů četlo pouze Nebe nezná vyvolených: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Kolik studentů nesplnilo domácí úkol?</a:t>
            </a:r>
            <a:endParaRPr lang="cs-CZ" dirty="0"/>
          </a:p>
        </p:txBody>
      </p:sp>
      <p:graphicFrame>
        <p:nvGraphicFramePr>
          <p:cNvPr id="4" name="Diagram 3"/>
          <p:cNvGraphicFramePr>
            <a:graphicFrameLocks noChangeAspect="1"/>
          </p:cNvGraphicFramePr>
          <p:nvPr/>
        </p:nvGraphicFramePr>
        <p:xfrm>
          <a:off x="2483768" y="404664"/>
          <a:ext cx="4267200" cy="284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ovéPole 4"/>
          <p:cNvSpPr txBox="1">
            <a:spLocks noChangeAspect="1"/>
          </p:cNvSpPr>
          <p:nvPr/>
        </p:nvSpPr>
        <p:spPr>
          <a:xfrm>
            <a:off x="6804248" y="260648"/>
            <a:ext cx="403059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U</a:t>
            </a:r>
            <a:endParaRPr lang="cs-CZ" sz="4400" i="1" dirty="0"/>
          </a:p>
        </p:txBody>
      </p:sp>
      <p:sp>
        <p:nvSpPr>
          <p:cNvPr id="6" name="TextovéPole 5"/>
          <p:cNvSpPr txBox="1">
            <a:spLocks noChangeAspect="1"/>
          </p:cNvSpPr>
          <p:nvPr/>
        </p:nvSpPr>
        <p:spPr>
          <a:xfrm>
            <a:off x="2915816" y="836712"/>
            <a:ext cx="403059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A</a:t>
            </a:r>
            <a:endParaRPr lang="cs-CZ" sz="4400" i="1" dirty="0"/>
          </a:p>
        </p:txBody>
      </p:sp>
      <p:sp>
        <p:nvSpPr>
          <p:cNvPr id="7" name="TextovéPole 6"/>
          <p:cNvSpPr txBox="1">
            <a:spLocks noChangeAspect="1"/>
          </p:cNvSpPr>
          <p:nvPr/>
        </p:nvSpPr>
        <p:spPr>
          <a:xfrm>
            <a:off x="5940152" y="836712"/>
            <a:ext cx="355931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B</a:t>
            </a:r>
            <a:endParaRPr lang="cs-CZ" sz="4400" i="1" dirty="0"/>
          </a:p>
        </p:txBody>
      </p:sp>
      <p:sp>
        <p:nvSpPr>
          <p:cNvPr id="8" name="TextovéPole 7"/>
          <p:cNvSpPr txBox="1">
            <a:spLocks noChangeAspect="1"/>
          </p:cNvSpPr>
          <p:nvPr/>
        </p:nvSpPr>
        <p:spPr>
          <a:xfrm>
            <a:off x="3779912" y="1556792"/>
            <a:ext cx="346954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a</a:t>
            </a:r>
            <a:endParaRPr lang="cs-CZ" sz="4400" i="1" dirty="0"/>
          </a:p>
        </p:txBody>
      </p:sp>
      <p:sp>
        <p:nvSpPr>
          <p:cNvPr id="9" name="TextovéPole 8"/>
          <p:cNvSpPr txBox="1">
            <a:spLocks noChangeAspect="1"/>
          </p:cNvSpPr>
          <p:nvPr/>
        </p:nvSpPr>
        <p:spPr>
          <a:xfrm>
            <a:off x="4346904" y="1556792"/>
            <a:ext cx="5405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i="1" dirty="0" smtClean="0"/>
              <a:t>b</a:t>
            </a:r>
            <a:endParaRPr lang="cs-CZ" sz="4400" i="1" dirty="0"/>
          </a:p>
        </p:txBody>
      </p:sp>
      <p:sp>
        <p:nvSpPr>
          <p:cNvPr id="10" name="TextovéPole 9"/>
          <p:cNvSpPr txBox="1">
            <a:spLocks noChangeAspect="1"/>
          </p:cNvSpPr>
          <p:nvPr/>
        </p:nvSpPr>
        <p:spPr>
          <a:xfrm>
            <a:off x="5149091" y="1484784"/>
            <a:ext cx="4732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i="1" dirty="0" smtClean="0"/>
              <a:t>c</a:t>
            </a:r>
            <a:endParaRPr lang="cs-CZ" sz="4400" i="1" dirty="0"/>
          </a:p>
        </p:txBody>
      </p:sp>
      <p:sp>
        <p:nvSpPr>
          <p:cNvPr id="11" name="TextovéPole 10"/>
          <p:cNvSpPr txBox="1">
            <a:spLocks noChangeAspect="1"/>
          </p:cNvSpPr>
          <p:nvPr/>
        </p:nvSpPr>
        <p:spPr>
          <a:xfrm>
            <a:off x="6084168" y="2492896"/>
            <a:ext cx="378373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d</a:t>
            </a:r>
            <a:endParaRPr lang="cs-CZ" sz="4400" i="1" dirty="0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4211960" y="5229200"/>
          <a:ext cx="1009650" cy="504825"/>
        </p:xfrm>
        <a:graphic>
          <a:graphicData uri="http://schemas.openxmlformats.org/presentationml/2006/ole">
            <p:oleObj spid="_x0000_s2050" name="Rovnice" r:id="rId8" imgW="380880" imgH="190440" progId="Equation.3">
              <p:embed/>
            </p:oleObj>
          </a:graphicData>
        </a:graphic>
      </p:graphicFrame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4211960" y="3861048"/>
          <a:ext cx="1042987" cy="504825"/>
        </p:xfrm>
        <a:graphic>
          <a:graphicData uri="http://schemas.openxmlformats.org/presentationml/2006/ole">
            <p:oleObj spid="_x0000_s2051" name="Rovnice" r:id="rId9" imgW="393480" imgH="190440" progId="Equation.3">
              <p:embed/>
            </p:oleObj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7524328" y="5805264"/>
          <a:ext cx="1044575" cy="503237"/>
        </p:xfrm>
        <a:graphic>
          <a:graphicData uri="http://schemas.openxmlformats.org/presentationml/2006/ole">
            <p:oleObj spid="_x0000_s2052" name="Rovnice" r:id="rId10" imgW="393480" imgH="1904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395536" y="1340768"/>
          <a:ext cx="3368675" cy="2660650"/>
        </p:xfrm>
        <a:graphic>
          <a:graphicData uri="http://schemas.openxmlformats.org/presentationml/2006/ole">
            <p:oleObj spid="_x0000_s32770" name="Rovnice" r:id="rId3" imgW="1269720" imgH="1002960" progId="Equation.3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11560" y="620688"/>
            <a:ext cx="74847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Řešíme soustavu </a:t>
            </a:r>
            <a:r>
              <a:rPr lang="cs-CZ" sz="2800" dirty="0" smtClean="0"/>
              <a:t>4 </a:t>
            </a:r>
            <a:r>
              <a:rPr lang="cs-CZ" sz="2800" dirty="0" smtClean="0"/>
              <a:t>rovnic pro </a:t>
            </a:r>
            <a:r>
              <a:rPr lang="cs-CZ" sz="2800" dirty="0" smtClean="0"/>
              <a:t>4 neznámé:</a:t>
            </a:r>
            <a:endParaRPr lang="cs-CZ" sz="28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6084168" y="1484784"/>
          <a:ext cx="1408112" cy="2581275"/>
        </p:xfrm>
        <a:graphic>
          <a:graphicData uri="http://schemas.openxmlformats.org/presentationml/2006/ole">
            <p:oleObj spid="_x0000_s32771" name="Rovnice" r:id="rId4" imgW="533160" imgH="977760" progId="Equation.3">
              <p:embed/>
            </p:oleObj>
          </a:graphicData>
        </a:graphic>
      </p:graphicFrame>
      <p:sp>
        <p:nvSpPr>
          <p:cNvPr id="10" name="Pravá složená závorka 9"/>
          <p:cNvSpPr/>
          <p:nvPr/>
        </p:nvSpPr>
        <p:spPr>
          <a:xfrm>
            <a:off x="4067944" y="1412776"/>
            <a:ext cx="1656184" cy="2520280"/>
          </a:xfrm>
          <a:prstGeom prst="rightBrace">
            <a:avLst/>
          </a:prstGeom>
          <a:solidFill>
            <a:schemeClr val="bg1"/>
          </a:solidFill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539552" y="5672243"/>
            <a:ext cx="8020373" cy="983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Domácí úkol nesplnili 2 studenti.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3860800" y="4643438"/>
          <a:ext cx="1493838" cy="623887"/>
        </p:xfrm>
        <a:graphic>
          <a:graphicData uri="http://schemas.openxmlformats.org/presentationml/2006/ole">
            <p:oleObj spid="_x0000_s32772" name="Rovnice" r:id="rId5" imgW="419040" imgH="1904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  <a:solidFill>
            <a:schemeClr val="bg1"/>
          </a:solidFill>
        </p:spPr>
        <p:txBody>
          <a:bodyPr>
            <a:normAutofit fontScale="92500"/>
          </a:bodyPr>
          <a:lstStyle/>
          <a:p>
            <a:r>
              <a:rPr lang="cs-CZ" dirty="0" smtClean="0"/>
              <a:t>V relaxačním centru je na výběr celkem ze 3 druhů různých služeb: bazén, posilovna, masáže, pro jejichž libovolné kombinace si lze koupit permanentky. </a:t>
            </a:r>
          </a:p>
          <a:p>
            <a:r>
              <a:rPr lang="cs-CZ" dirty="0" smtClean="0"/>
              <a:t>Pro přístup do relaxačního centra lze použít pouze permanentku. 53 zákazníků navštěvuje bazén,  20 má permanentku na všechny tři dostupné služby, pouze posilovnu navštěvuje 18 zákazníků. Kombinaci posilovny a masáže využívá  36 zákazníků, kombinaci bazén a masáže 35 zákazníků. Pouze na masáže chodí 3 zákazníci a jen do bazénu chodí 12 zákazníků. Kolik má centrum celkem zákazníků?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č.2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1988840"/>
            <a:ext cx="5576887" cy="4090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obsah 1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386603"/>
          </a:xfrm>
        </p:spPr>
        <p:txBody>
          <a:bodyPr/>
          <a:lstStyle/>
          <a:p>
            <a:r>
              <a:rPr lang="cs-CZ" dirty="0" err="1" smtClean="0"/>
              <a:t>Vennův</a:t>
            </a:r>
            <a:r>
              <a:rPr lang="cs-CZ" dirty="0" smtClean="0"/>
              <a:t> diagram pro 3 podmnožiny </a:t>
            </a:r>
            <a:r>
              <a:rPr lang="cs-CZ" i="1" dirty="0" smtClean="0"/>
              <a:t>B </a:t>
            </a:r>
            <a:r>
              <a:rPr lang="cs-CZ" dirty="0" smtClean="0"/>
              <a:t>(bazén), </a:t>
            </a:r>
            <a:r>
              <a:rPr lang="cs-CZ" i="1" dirty="0" smtClean="0"/>
              <a:t>P </a:t>
            </a:r>
            <a:r>
              <a:rPr lang="cs-CZ" dirty="0" smtClean="0"/>
              <a:t>(posilovna), </a:t>
            </a:r>
            <a:r>
              <a:rPr lang="cs-CZ" i="1" dirty="0" smtClean="0"/>
              <a:t>M</a:t>
            </a:r>
            <a:r>
              <a:rPr lang="cs-CZ" dirty="0" smtClean="0"/>
              <a:t> (masáže) množiny </a:t>
            </a:r>
            <a:r>
              <a:rPr lang="cs-CZ" i="1" dirty="0" smtClean="0"/>
              <a:t>U</a:t>
            </a:r>
            <a:r>
              <a:rPr lang="cs-CZ" dirty="0" smtClean="0"/>
              <a:t>  ( všichni zákazníci)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16216" y="2204864"/>
            <a:ext cx="57579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U</a:t>
            </a:r>
            <a:endParaRPr lang="cs-CZ" sz="44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43808" y="2204864"/>
            <a:ext cx="5084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>
                <a:solidFill>
                  <a:srgbClr val="00B050"/>
                </a:solidFill>
              </a:rPr>
              <a:t>B</a:t>
            </a:r>
            <a:endParaRPr lang="cs-CZ" sz="4400" i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99992" y="2924944"/>
            <a:ext cx="4972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>
                <a:solidFill>
                  <a:srgbClr val="C00000"/>
                </a:solidFill>
              </a:rPr>
              <a:t>P</a:t>
            </a:r>
            <a:endParaRPr lang="cs-CZ" sz="4400" i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68144" y="4365104"/>
            <a:ext cx="67037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>
                <a:solidFill>
                  <a:srgbClr val="0070C0"/>
                </a:solidFill>
              </a:rPr>
              <a:t>M</a:t>
            </a:r>
            <a:endParaRPr lang="cs-CZ" sz="4400" i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39752" y="3140968"/>
            <a:ext cx="4106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a</a:t>
            </a:r>
            <a:endParaRPr lang="cs-CZ" sz="3200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03848" y="3717032"/>
            <a:ext cx="444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b</a:t>
            </a:r>
            <a:endParaRPr lang="cs-CZ" sz="3200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3717032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c</a:t>
            </a:r>
            <a:endParaRPr lang="cs-CZ" sz="32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79712" y="4941168"/>
            <a:ext cx="4427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d</a:t>
            </a:r>
            <a:endParaRPr lang="cs-CZ" sz="3200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4941168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e</a:t>
            </a:r>
            <a:endParaRPr lang="cs-CZ" sz="3200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427984" y="5085184"/>
            <a:ext cx="3353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f</a:t>
            </a:r>
            <a:endParaRPr lang="cs-CZ" sz="3200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24128" y="5085184"/>
            <a:ext cx="4411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g</a:t>
            </a:r>
            <a:endParaRPr lang="cs-CZ" sz="3200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04248" y="5085184"/>
            <a:ext cx="4395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h</a:t>
            </a:r>
            <a:endParaRPr lang="cs-CZ" sz="32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861048"/>
            <a:ext cx="8229600" cy="2664296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dirty="0" smtClean="0"/>
              <a:t>pro přístup do relaxačního centra lze použít pouze permanentku:</a:t>
            </a:r>
          </a:p>
          <a:p>
            <a:endParaRPr lang="cs-CZ" dirty="0" smtClean="0"/>
          </a:p>
          <a:p>
            <a:r>
              <a:rPr lang="cs-CZ" dirty="0" smtClean="0"/>
              <a:t> 53 zákazníků navštěvuje bazén: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476672"/>
            <a:ext cx="4320480" cy="3169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7164288" y="404664"/>
            <a:ext cx="44607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smtClean="0"/>
              <a:t>U</a:t>
            </a:r>
            <a:endParaRPr lang="cs-CZ" sz="44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7864" y="548680"/>
            <a:ext cx="3939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smtClean="0">
                <a:solidFill>
                  <a:srgbClr val="00B050"/>
                </a:solidFill>
              </a:rPr>
              <a:t>B</a:t>
            </a:r>
            <a:endParaRPr lang="cs-CZ" sz="4400" i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4048" y="1052736"/>
            <a:ext cx="38522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smtClean="0">
                <a:solidFill>
                  <a:srgbClr val="C00000"/>
                </a:solidFill>
              </a:rPr>
              <a:t>P</a:t>
            </a:r>
            <a:endParaRPr lang="cs-CZ" sz="4400" i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72013" y="2160240"/>
            <a:ext cx="5193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smtClean="0">
                <a:solidFill>
                  <a:srgbClr val="0070C0"/>
                </a:solidFill>
              </a:rPr>
              <a:t>M</a:t>
            </a:r>
            <a:endParaRPr lang="cs-CZ" sz="4400" i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87824" y="1196752"/>
            <a:ext cx="3181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a</a:t>
            </a:r>
            <a:endParaRPr lang="cs-CZ" sz="32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1844824"/>
            <a:ext cx="3442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b</a:t>
            </a:r>
            <a:endParaRPr lang="cs-CZ" sz="3200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1700808"/>
            <a:ext cx="3057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c</a:t>
            </a:r>
            <a:endParaRPr lang="cs-CZ" sz="3200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43808" y="2708920"/>
            <a:ext cx="3430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d</a:t>
            </a:r>
            <a:endParaRPr lang="cs-CZ" sz="3200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2780928"/>
            <a:ext cx="320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e</a:t>
            </a:r>
            <a:endParaRPr lang="cs-CZ" sz="32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60032" y="2780928"/>
            <a:ext cx="2597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f</a:t>
            </a:r>
            <a:endParaRPr lang="cs-CZ" sz="3200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92479" y="2816287"/>
            <a:ext cx="3417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g</a:t>
            </a:r>
            <a:endParaRPr lang="cs-CZ" sz="3200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980728"/>
            <a:ext cx="34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h</a:t>
            </a:r>
            <a:endParaRPr lang="cs-CZ" sz="3200" i="1" dirty="0"/>
          </a:p>
        </p:txBody>
      </p:sp>
      <p:graphicFrame>
        <p:nvGraphicFramePr>
          <p:cNvPr id="18" name="Objekt 17"/>
          <p:cNvGraphicFramePr>
            <a:graphicFrameLocks noChangeAspect="1"/>
          </p:cNvGraphicFramePr>
          <p:nvPr/>
        </p:nvGraphicFramePr>
        <p:xfrm>
          <a:off x="4572000" y="4365104"/>
          <a:ext cx="1339349" cy="648072"/>
        </p:xfrm>
        <a:graphic>
          <a:graphicData uri="http://schemas.openxmlformats.org/presentationml/2006/ole">
            <p:oleObj spid="_x0000_s5122" name="Rovnice" r:id="rId4" imgW="393480" imgH="190440" progId="Equation.3">
              <p:embed/>
            </p:oleObj>
          </a:graphicData>
        </a:graphic>
      </p:graphicFrame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3101975" y="5876925"/>
          <a:ext cx="4279900" cy="649288"/>
        </p:xfrm>
        <a:graphic>
          <a:graphicData uri="http://schemas.openxmlformats.org/presentationml/2006/ole">
            <p:oleObj spid="_x0000_s5123" name="Rovnice" r:id="rId5" imgW="1257120" imgH="1904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861048"/>
            <a:ext cx="8229600" cy="2664296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dirty="0" smtClean="0"/>
              <a:t>20 zákazníků má permanentku na všechny tři dostupné služby:</a:t>
            </a:r>
          </a:p>
          <a:p>
            <a:endParaRPr lang="cs-CZ" dirty="0" smtClean="0"/>
          </a:p>
          <a:p>
            <a:r>
              <a:rPr lang="cs-CZ" dirty="0" smtClean="0"/>
              <a:t> pouze posilovnu navštěvuje 18 zákazníků: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476672"/>
            <a:ext cx="4320480" cy="3169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7164288" y="404664"/>
            <a:ext cx="44607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smtClean="0"/>
              <a:t>U</a:t>
            </a:r>
            <a:endParaRPr lang="cs-CZ" sz="44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7864" y="548680"/>
            <a:ext cx="3939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smtClean="0">
                <a:solidFill>
                  <a:srgbClr val="00B050"/>
                </a:solidFill>
              </a:rPr>
              <a:t>B</a:t>
            </a:r>
            <a:endParaRPr lang="cs-CZ" sz="4400" i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4048" y="1052736"/>
            <a:ext cx="38522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smtClean="0">
                <a:solidFill>
                  <a:srgbClr val="C00000"/>
                </a:solidFill>
              </a:rPr>
              <a:t>P</a:t>
            </a:r>
            <a:endParaRPr lang="cs-CZ" sz="4400" i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72013" y="2160240"/>
            <a:ext cx="5193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smtClean="0">
                <a:solidFill>
                  <a:srgbClr val="0070C0"/>
                </a:solidFill>
              </a:rPr>
              <a:t>M</a:t>
            </a:r>
            <a:endParaRPr lang="cs-CZ" sz="4400" i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87824" y="1196752"/>
            <a:ext cx="3181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a</a:t>
            </a:r>
            <a:endParaRPr lang="cs-CZ" sz="32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1844824"/>
            <a:ext cx="3442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b</a:t>
            </a:r>
            <a:endParaRPr lang="cs-CZ" sz="3200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1700808"/>
            <a:ext cx="3057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c</a:t>
            </a:r>
            <a:endParaRPr lang="cs-CZ" sz="3200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43808" y="2708920"/>
            <a:ext cx="3430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d</a:t>
            </a:r>
            <a:endParaRPr lang="cs-CZ" sz="3200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2780928"/>
            <a:ext cx="320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e</a:t>
            </a:r>
            <a:endParaRPr lang="cs-CZ" sz="32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60032" y="2780928"/>
            <a:ext cx="2597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f</a:t>
            </a:r>
            <a:endParaRPr lang="cs-CZ" sz="3200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92479" y="2816287"/>
            <a:ext cx="3417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g</a:t>
            </a:r>
            <a:endParaRPr lang="cs-CZ" sz="3200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980728"/>
            <a:ext cx="34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h</a:t>
            </a:r>
            <a:endParaRPr lang="cs-CZ" sz="3200" i="1" dirty="0"/>
          </a:p>
        </p:txBody>
      </p:sp>
      <p:graphicFrame>
        <p:nvGraphicFramePr>
          <p:cNvPr id="18" name="Objekt 17"/>
          <p:cNvGraphicFramePr>
            <a:graphicFrameLocks noChangeAspect="1"/>
          </p:cNvGraphicFramePr>
          <p:nvPr/>
        </p:nvGraphicFramePr>
        <p:xfrm>
          <a:off x="4441825" y="4365625"/>
          <a:ext cx="1600200" cy="647700"/>
        </p:xfrm>
        <a:graphic>
          <a:graphicData uri="http://schemas.openxmlformats.org/presentationml/2006/ole">
            <p:oleObj spid="_x0000_s4098" name="Rovnice" r:id="rId4" imgW="469800" imgH="190440" progId="Equation.3">
              <p:embed/>
            </p:oleObj>
          </a:graphicData>
        </a:graphic>
      </p:graphicFrame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4464050" y="5876925"/>
          <a:ext cx="1555750" cy="649288"/>
        </p:xfrm>
        <a:graphic>
          <a:graphicData uri="http://schemas.openxmlformats.org/presentationml/2006/ole">
            <p:oleObj spid="_x0000_s4099" name="Rovnice" r:id="rId5" imgW="457200" imgH="1904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861048"/>
            <a:ext cx="8229600" cy="2664296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dirty="0" smtClean="0"/>
              <a:t>kombinaci posilovny a masáže využívá  36 zákazníků:</a:t>
            </a:r>
          </a:p>
          <a:p>
            <a:endParaRPr lang="cs-CZ" dirty="0" smtClean="0"/>
          </a:p>
          <a:p>
            <a:r>
              <a:rPr lang="cs-CZ" dirty="0" smtClean="0"/>
              <a:t>kombinaci bazén a masáže má 35 zákazníků: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476672"/>
            <a:ext cx="4320480" cy="3169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7164288" y="404664"/>
            <a:ext cx="44607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smtClean="0"/>
              <a:t>U</a:t>
            </a:r>
            <a:endParaRPr lang="cs-CZ" sz="44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7864" y="548680"/>
            <a:ext cx="3939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smtClean="0">
                <a:solidFill>
                  <a:srgbClr val="00B050"/>
                </a:solidFill>
              </a:rPr>
              <a:t>B</a:t>
            </a:r>
            <a:endParaRPr lang="cs-CZ" sz="4400" i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4048" y="1052736"/>
            <a:ext cx="38522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smtClean="0">
                <a:solidFill>
                  <a:srgbClr val="C00000"/>
                </a:solidFill>
              </a:rPr>
              <a:t>P</a:t>
            </a:r>
            <a:endParaRPr lang="cs-CZ" sz="4400" i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72013" y="2160240"/>
            <a:ext cx="5193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smtClean="0">
                <a:solidFill>
                  <a:srgbClr val="0070C0"/>
                </a:solidFill>
              </a:rPr>
              <a:t>M</a:t>
            </a:r>
            <a:endParaRPr lang="cs-CZ" sz="4400" i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87824" y="1196752"/>
            <a:ext cx="3181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a</a:t>
            </a:r>
            <a:endParaRPr lang="cs-CZ" sz="32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1844824"/>
            <a:ext cx="3442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b</a:t>
            </a:r>
            <a:endParaRPr lang="cs-CZ" sz="3200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1700808"/>
            <a:ext cx="3057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c</a:t>
            </a:r>
            <a:endParaRPr lang="cs-CZ" sz="3200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43808" y="2708920"/>
            <a:ext cx="3430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d</a:t>
            </a:r>
            <a:endParaRPr lang="cs-CZ" sz="3200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2780928"/>
            <a:ext cx="320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e</a:t>
            </a:r>
            <a:endParaRPr lang="cs-CZ" sz="32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60032" y="2780928"/>
            <a:ext cx="2597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f</a:t>
            </a:r>
            <a:endParaRPr lang="cs-CZ" sz="3200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92479" y="2816287"/>
            <a:ext cx="3417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g</a:t>
            </a:r>
            <a:endParaRPr lang="cs-CZ" sz="3200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980728"/>
            <a:ext cx="34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h</a:t>
            </a:r>
            <a:endParaRPr lang="cs-CZ" sz="3200" i="1" dirty="0"/>
          </a:p>
        </p:txBody>
      </p:sp>
      <p:graphicFrame>
        <p:nvGraphicFramePr>
          <p:cNvPr id="18" name="Objekt 17"/>
          <p:cNvGraphicFramePr>
            <a:graphicFrameLocks noChangeAspect="1"/>
          </p:cNvGraphicFramePr>
          <p:nvPr/>
        </p:nvGraphicFramePr>
        <p:xfrm>
          <a:off x="3944938" y="4300538"/>
          <a:ext cx="2595562" cy="777875"/>
        </p:xfrm>
        <a:graphic>
          <a:graphicData uri="http://schemas.openxmlformats.org/presentationml/2006/ole">
            <p:oleObj spid="_x0000_s6146" name="Rovnice" r:id="rId4" imgW="761760" imgH="228600" progId="Equation.3">
              <p:embed/>
            </p:oleObj>
          </a:graphicData>
        </a:graphic>
      </p:graphicFrame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3989388" y="5876925"/>
          <a:ext cx="2505075" cy="649288"/>
        </p:xfrm>
        <a:graphic>
          <a:graphicData uri="http://schemas.openxmlformats.org/presentationml/2006/ole">
            <p:oleObj spid="_x0000_s6147" name="Rovnice" r:id="rId5" imgW="736560" imgH="1904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717032"/>
            <a:ext cx="8229600" cy="2808312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dirty="0" smtClean="0"/>
              <a:t>pouze na masáže chodí 3 zákazníci:</a:t>
            </a:r>
          </a:p>
          <a:p>
            <a:endParaRPr lang="cs-CZ" dirty="0" smtClean="0"/>
          </a:p>
          <a:p>
            <a:r>
              <a:rPr lang="cs-CZ" dirty="0" smtClean="0"/>
              <a:t>pouze do bazénu chodí 12 zákazníků:</a:t>
            </a:r>
          </a:p>
          <a:p>
            <a:endParaRPr lang="cs-CZ" dirty="0" smtClean="0"/>
          </a:p>
          <a:p>
            <a:r>
              <a:rPr lang="cs-CZ" dirty="0" smtClean="0"/>
              <a:t> Kolik má centrum celkem zákazníků?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476672"/>
            <a:ext cx="4320480" cy="3169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7164288" y="404664"/>
            <a:ext cx="44607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smtClean="0"/>
              <a:t>U</a:t>
            </a:r>
            <a:endParaRPr lang="cs-CZ" sz="44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7864" y="548680"/>
            <a:ext cx="3939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smtClean="0">
                <a:solidFill>
                  <a:srgbClr val="00B050"/>
                </a:solidFill>
              </a:rPr>
              <a:t>B</a:t>
            </a:r>
            <a:endParaRPr lang="cs-CZ" sz="4400" i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4048" y="1052736"/>
            <a:ext cx="38522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smtClean="0">
                <a:solidFill>
                  <a:srgbClr val="C00000"/>
                </a:solidFill>
              </a:rPr>
              <a:t>P</a:t>
            </a:r>
            <a:endParaRPr lang="cs-CZ" sz="4400" i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72013" y="2160240"/>
            <a:ext cx="5193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smtClean="0">
                <a:solidFill>
                  <a:srgbClr val="0070C0"/>
                </a:solidFill>
              </a:rPr>
              <a:t>M</a:t>
            </a:r>
            <a:endParaRPr lang="cs-CZ" sz="4400" i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87824" y="1196752"/>
            <a:ext cx="3181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a</a:t>
            </a:r>
            <a:endParaRPr lang="cs-CZ" sz="32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1844824"/>
            <a:ext cx="3442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b</a:t>
            </a:r>
            <a:endParaRPr lang="cs-CZ" sz="3200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1700808"/>
            <a:ext cx="3057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c</a:t>
            </a:r>
            <a:endParaRPr lang="cs-CZ" sz="3200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43808" y="2708920"/>
            <a:ext cx="3430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d</a:t>
            </a:r>
            <a:endParaRPr lang="cs-CZ" sz="3200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2780928"/>
            <a:ext cx="320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e</a:t>
            </a:r>
            <a:endParaRPr lang="cs-CZ" sz="32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60032" y="2780928"/>
            <a:ext cx="2597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f</a:t>
            </a:r>
            <a:endParaRPr lang="cs-CZ" sz="3200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92479" y="2816287"/>
            <a:ext cx="3417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g</a:t>
            </a:r>
            <a:endParaRPr lang="cs-CZ" sz="3200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980728"/>
            <a:ext cx="34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h</a:t>
            </a:r>
            <a:endParaRPr lang="cs-CZ" sz="3200" i="1" dirty="0"/>
          </a:p>
        </p:txBody>
      </p:sp>
      <p:graphicFrame>
        <p:nvGraphicFramePr>
          <p:cNvPr id="18" name="Objekt 17"/>
          <p:cNvGraphicFramePr>
            <a:graphicFrameLocks noChangeAspect="1"/>
          </p:cNvGraphicFramePr>
          <p:nvPr/>
        </p:nvGraphicFramePr>
        <p:xfrm>
          <a:off x="4427984" y="4077073"/>
          <a:ext cx="1296144" cy="728338"/>
        </p:xfrm>
        <a:graphic>
          <a:graphicData uri="http://schemas.openxmlformats.org/presentationml/2006/ole">
            <p:oleObj spid="_x0000_s7170" name="Rovnice" r:id="rId5" imgW="406080" imgH="228600" progId="Equation.3">
              <p:embed/>
            </p:oleObj>
          </a:graphicData>
        </a:graphic>
      </p:graphicFrame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1043608" y="5877272"/>
          <a:ext cx="7272808" cy="745500"/>
        </p:xfrm>
        <a:graphic>
          <a:graphicData uri="http://schemas.openxmlformats.org/presentationml/2006/ole">
            <p:oleObj spid="_x0000_s7171" name="Rovnice" r:id="rId6" imgW="2234880" imgH="228600" progId="Equation.3">
              <p:embed/>
            </p:oleObj>
          </a:graphicData>
        </a:graphic>
      </p:graphicFrame>
      <p:graphicFrame>
        <p:nvGraphicFramePr>
          <p:cNvPr id="7172" name="Object 4"/>
          <p:cNvGraphicFramePr>
            <a:graphicFrameLocks noChangeAspect="1"/>
          </p:cNvGraphicFramePr>
          <p:nvPr/>
        </p:nvGraphicFramePr>
        <p:xfrm>
          <a:off x="4248150" y="5005389"/>
          <a:ext cx="1403970" cy="569666"/>
        </p:xfrm>
        <a:graphic>
          <a:graphicData uri="http://schemas.openxmlformats.org/presentationml/2006/ole">
            <p:oleObj spid="_x0000_s7172" name="Rovnice" r:id="rId7" imgW="469800" imgH="1904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539552" y="1052736"/>
          <a:ext cx="3368660" cy="5544616"/>
        </p:xfrm>
        <a:graphic>
          <a:graphicData uri="http://schemas.openxmlformats.org/presentationml/2006/ole">
            <p:oleObj spid="_x0000_s3074" name="Rovnice" r:id="rId3" imgW="1257120" imgH="2070000" progId="Equation.3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11560" y="620688"/>
            <a:ext cx="78790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Řešíme soustavu 8 rovnic pro 8 neznámých:</a:t>
            </a:r>
            <a:endParaRPr lang="cs-CZ" sz="28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6156176" y="1196752"/>
          <a:ext cx="1476279" cy="5398472"/>
        </p:xfrm>
        <a:graphic>
          <a:graphicData uri="http://schemas.openxmlformats.org/presentationml/2006/ole">
            <p:oleObj spid="_x0000_s3077" name="Rovnice" r:id="rId4" imgW="558720" imgH="2044440" progId="Equation.3">
              <p:embed/>
            </p:oleObj>
          </a:graphicData>
        </a:graphic>
      </p:graphicFrame>
      <p:sp>
        <p:nvSpPr>
          <p:cNvPr id="10" name="Pravá složená závorka 9"/>
          <p:cNvSpPr/>
          <p:nvPr/>
        </p:nvSpPr>
        <p:spPr>
          <a:xfrm>
            <a:off x="3995936" y="1268760"/>
            <a:ext cx="1656184" cy="5184576"/>
          </a:xfrm>
          <a:prstGeom prst="rightBrace">
            <a:avLst/>
          </a:prstGeom>
          <a:solidFill>
            <a:schemeClr val="bg1"/>
          </a:solidFill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3645024"/>
            <a:ext cx="8229600" cy="1210139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Centrum má celkem 90 zákazníků.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51520" y="2276872"/>
          <a:ext cx="8496944" cy="767687"/>
        </p:xfrm>
        <a:graphic>
          <a:graphicData uri="http://schemas.openxmlformats.org/presentationml/2006/ole">
            <p:oleObj spid="_x0000_s8194" name="Rovnice" r:id="rId3" imgW="232380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POLÁK, Josef. </a:t>
            </a:r>
            <a:r>
              <a:rPr lang="cs-CZ" i="1" dirty="0" smtClean="0"/>
              <a:t>Přehled středoškolské matematiky</a:t>
            </a:r>
            <a:r>
              <a:rPr lang="cs-CZ" dirty="0" smtClean="0"/>
              <a:t>. 6.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608 s. ISBN 80-85849-78-</a:t>
            </a:r>
            <a:r>
              <a:rPr lang="cs-CZ" dirty="0" err="1" smtClean="0"/>
              <a:t>x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r>
              <a:rPr lang="cs-CZ" dirty="0" smtClean="0"/>
              <a:t>BUŠEK, Ivan, Leo BOČEK a Emil CALDA. </a:t>
            </a:r>
            <a:r>
              <a:rPr lang="cs-CZ" i="1" dirty="0" smtClean="0"/>
              <a:t>Matematika pro gymnázia: základní poznatky z matematiky</a:t>
            </a:r>
            <a:r>
              <a:rPr lang="cs-CZ" dirty="0" smtClean="0"/>
              <a:t>. </a:t>
            </a:r>
            <a:r>
              <a:rPr lang="cs-CZ" dirty="0" err="1" smtClean="0"/>
              <a:t>Dot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165 s. ISBN 80-85849-34-8. 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pic>
        <p:nvPicPr>
          <p:cNvPr id="2867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341</TotalTime>
  <Words>651</Words>
  <Application>Microsoft Office PowerPoint</Application>
  <PresentationFormat>Předvádění na obrazovce (4:3)</PresentationFormat>
  <Paragraphs>157</Paragraphs>
  <Slides>17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20" baseType="lpstr">
      <vt:lpstr>Shluk</vt:lpstr>
      <vt:lpstr>Rovnice</vt:lpstr>
      <vt:lpstr>Editor rovnic 3.0</vt:lpstr>
      <vt:lpstr>Snímek 1</vt:lpstr>
      <vt:lpstr>Základní poznatky z matematiky</vt:lpstr>
      <vt:lpstr>Snímek 3</vt:lpstr>
      <vt:lpstr>Úloha č.1</vt:lpstr>
      <vt:lpstr>Snímek 5</vt:lpstr>
      <vt:lpstr>Snímek 6</vt:lpstr>
      <vt:lpstr>Snímek 7</vt:lpstr>
      <vt:lpstr>Snímek 8</vt:lpstr>
      <vt:lpstr>Úloha č.2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poznatky z matematiky</dc:title>
  <cp:lastModifiedBy>Michala Pfefrčková</cp:lastModifiedBy>
  <cp:revision>58</cp:revision>
  <dcterms:modified xsi:type="dcterms:W3CDTF">2013-01-17T15:01:48Z</dcterms:modified>
</cp:coreProperties>
</file>