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74" r:id="rId3"/>
    <p:sldId id="272" r:id="rId4"/>
    <p:sldId id="273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02 Elektronový obal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FE8D7D31-49BF-4BA3-9434-0F974EE4DD6B}">
      <dgm:prSet custT="1"/>
      <dgm:spPr/>
      <dgm:t>
        <a:bodyPr/>
        <a:lstStyle/>
        <a:p>
          <a:pPr algn="l" rtl="0"/>
          <a:r>
            <a:rPr lang="cs-CZ" sz="2000" smtClean="0"/>
            <a:t>TEMA</a:t>
          </a:r>
          <a:r>
            <a:rPr lang="cs-CZ" sz="2000" dirty="0" smtClean="0"/>
            <a:t>: Chemie Elektronový obal atomu</a:t>
          </a:r>
          <a:endParaRPr lang="cs-CZ" sz="2000" dirty="0"/>
        </a:p>
      </dgm:t>
    </dgm:pt>
    <dgm:pt modelId="{1415A1CB-80CB-4BB6-9D53-B567036A90BE}" type="parTrans" cxnId="{50C39908-92D2-4CE4-AA35-0F9693778122}">
      <dgm:prSet/>
      <dgm:spPr/>
      <dgm:t>
        <a:bodyPr/>
        <a:lstStyle/>
        <a:p>
          <a:endParaRPr lang="cs-CZ"/>
        </a:p>
      </dgm:t>
    </dgm:pt>
    <dgm:pt modelId="{4B55ACEB-7375-40FF-9E06-E2112B96F388}" type="sibTrans" cxnId="{50C39908-92D2-4CE4-AA35-0F969377812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0588A83D-801F-4915-A643-B8FB647863B5}" type="pres">
      <dgm:prSet presAssocID="{FE8D7D31-49BF-4BA3-9434-0F974EE4DD6B}" presName="vertSpace4" presStyleLbl="node1" presStyleIdx="2" presStyleCnt="5"/>
      <dgm:spPr/>
    </dgm:pt>
    <dgm:pt modelId="{70F8602E-A80C-4F0F-969C-C29F14F87AFB}" type="pres">
      <dgm:prSet presAssocID="{FE8D7D31-49BF-4BA3-9434-0F974EE4DD6B}" presName="circle4" presStyleLbl="node1" presStyleIdx="3" presStyleCnt="5"/>
      <dgm:spPr/>
    </dgm:pt>
    <dgm:pt modelId="{5F010AD1-6451-4CB3-86E0-2249C59501A5}" type="pres">
      <dgm:prSet presAssocID="{FE8D7D31-49BF-4BA3-9434-0F974EE4DD6B}" presName="rect4" presStyleLbl="alignAcc1" presStyleIdx="3" presStyleCnt="5"/>
      <dgm:spPr/>
      <dgm:t>
        <a:bodyPr/>
        <a:lstStyle/>
        <a:p>
          <a:endParaRPr lang="cs-CZ"/>
        </a:p>
      </dgm:t>
    </dgm:pt>
    <dgm:pt modelId="{D04D17ED-5821-483B-9DBC-88C57267659F}" type="pres">
      <dgm:prSet presAssocID="{0AAB1F7B-4825-4B41-8B45-3CE4C7ADD028}" presName="vertSpace5" presStyleLbl="node1" presStyleIdx="3" presStyleCnt="5"/>
      <dgm:spPr/>
    </dgm:pt>
    <dgm:pt modelId="{878D1211-8B09-45DA-8BCF-69421B9DE9FB}" type="pres">
      <dgm:prSet presAssocID="{0AAB1F7B-4825-4B41-8B45-3CE4C7ADD028}" presName="circle5" presStyleLbl="node1" presStyleIdx="4" presStyleCnt="5"/>
      <dgm:spPr/>
    </dgm:pt>
    <dgm:pt modelId="{E4F99195-8913-4CC6-A57C-8438D586D095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70D8BF-1BBE-4B3F-80DF-575CC0D07526}" type="pres">
      <dgm:prSet presAssocID="{FE8D7D31-49BF-4BA3-9434-0F974EE4DD6B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73C7E4-2F24-4151-AC2E-F2531F3B359B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64CB29-5E72-4E22-B04E-4ED528BA1328}" type="presOf" srcId="{B651F6E3-6281-48DB-9319-2AEAFDAE7572}" destId="{6BB5E863-4638-4E1D-BFDE-399D028AC4ED}" srcOrd="1" destOrd="0" presId="urn:microsoft.com/office/officeart/2005/8/layout/target3"/>
    <dgm:cxn modelId="{99C2FC22-2DD8-4664-9F0C-48BA7AA1D0D2}" type="presOf" srcId="{0AAB1F7B-4825-4B41-8B45-3CE4C7ADD028}" destId="{4D73C7E4-2F24-4151-AC2E-F2531F3B359B}" srcOrd="1" destOrd="0" presId="urn:microsoft.com/office/officeart/2005/8/layout/target3"/>
    <dgm:cxn modelId="{9665DF77-8378-492C-B0ED-86D48FE2FD17}" type="presOf" srcId="{B651F6E3-6281-48DB-9319-2AEAFDAE7572}" destId="{619D679B-A015-4ECF-8348-D1034C574F40}" srcOrd="0" destOrd="0" presId="urn:microsoft.com/office/officeart/2005/8/layout/target3"/>
    <dgm:cxn modelId="{4385E402-6B4D-460B-98CF-F4925BA6F516}" type="presOf" srcId="{D1D4F407-5343-4D3F-B5B9-D407B03CAEB4}" destId="{AED2198E-93D5-4001-81B4-73124B309672}" srcOrd="1" destOrd="0" presId="urn:microsoft.com/office/officeart/2005/8/layout/target3"/>
    <dgm:cxn modelId="{CB39E3C1-72EE-4034-B3F6-BF247BE96897}" type="presOf" srcId="{FE8D7D31-49BF-4BA3-9434-0F974EE4DD6B}" destId="{BC70D8BF-1BBE-4B3F-80DF-575CC0D07526}" srcOrd="1" destOrd="0" presId="urn:microsoft.com/office/officeart/2005/8/layout/target3"/>
    <dgm:cxn modelId="{50C39908-92D2-4CE4-AA35-0F9693778122}" srcId="{757F3AB3-0718-4624-B441-E567A8F0AB56}" destId="{FE8D7D31-49BF-4BA3-9434-0F974EE4DD6B}" srcOrd="3" destOrd="0" parTransId="{1415A1CB-80CB-4BB6-9D53-B567036A90BE}" sibTransId="{4B55ACEB-7375-40FF-9E06-E2112B96F388}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27929D-86FB-49D6-8F25-C46D6321C65E}" type="presOf" srcId="{D1B46980-6531-4606-95E6-44980827E919}" destId="{2BE915AB-18AA-4053-B92C-3BFC9ED204BB}" srcOrd="1" destOrd="0" presId="urn:microsoft.com/office/officeart/2005/8/layout/target3"/>
    <dgm:cxn modelId="{69C02B74-D17E-4D9C-A1F7-F4CC195CB2EE}" type="presOf" srcId="{FE8D7D31-49BF-4BA3-9434-0F974EE4DD6B}" destId="{5F010AD1-6451-4CB3-86E0-2249C59501A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B9141B-2647-455D-A106-E034F4C5741D}" type="presOf" srcId="{D1D4F407-5343-4D3F-B5B9-D407B03CAEB4}" destId="{D005CE8C-CC26-4C3E-AC11-E15060ECD759}" srcOrd="0" destOrd="0" presId="urn:microsoft.com/office/officeart/2005/8/layout/target3"/>
    <dgm:cxn modelId="{DE52CEEB-FA47-47C2-9589-08F79629E16D}" type="presOf" srcId="{0AAB1F7B-4825-4B41-8B45-3CE4C7ADD028}" destId="{E4F99195-8913-4CC6-A57C-8438D586D095}" srcOrd="0" destOrd="0" presId="urn:microsoft.com/office/officeart/2005/8/layout/target3"/>
    <dgm:cxn modelId="{34AF8225-9D5F-4336-961D-2ACDB557898A}" type="presOf" srcId="{D1B46980-6531-4606-95E6-44980827E919}" destId="{6140AFEC-043D-4C43-A2F9-D0F5331DF3A3}" srcOrd="0" destOrd="0" presId="urn:microsoft.com/office/officeart/2005/8/layout/target3"/>
    <dgm:cxn modelId="{2F1CBEA4-A62D-40BF-91B1-3976CA23F978}" type="presOf" srcId="{757F3AB3-0718-4624-B441-E567A8F0AB56}" destId="{333A1088-737F-45CB-B68E-254E46348037}" srcOrd="0" destOrd="0" presId="urn:microsoft.com/office/officeart/2005/8/layout/target3"/>
    <dgm:cxn modelId="{E6B12BCB-2E41-4E0B-8D88-F054E97BDCB5}" type="presParOf" srcId="{333A1088-737F-45CB-B68E-254E46348037}" destId="{F5ABB229-8D3B-4694-996A-96F23CF14429}" srcOrd="0" destOrd="0" presId="urn:microsoft.com/office/officeart/2005/8/layout/target3"/>
    <dgm:cxn modelId="{72C1B23A-2428-4117-96CB-9E516608912D}" type="presParOf" srcId="{333A1088-737F-45CB-B68E-254E46348037}" destId="{F41139FD-01EE-4571-8B17-4FB00FC51163}" srcOrd="1" destOrd="0" presId="urn:microsoft.com/office/officeart/2005/8/layout/target3"/>
    <dgm:cxn modelId="{8E7608BB-FA7C-4D9E-B326-C46C08A0E792}" type="presParOf" srcId="{333A1088-737F-45CB-B68E-254E46348037}" destId="{D005CE8C-CC26-4C3E-AC11-E15060ECD759}" srcOrd="2" destOrd="0" presId="urn:microsoft.com/office/officeart/2005/8/layout/target3"/>
    <dgm:cxn modelId="{582E71FA-5025-4B0E-B3F6-ADB948D6EF54}" type="presParOf" srcId="{333A1088-737F-45CB-B68E-254E46348037}" destId="{2C702D82-9B77-49B7-9568-BB8EB47C3372}" srcOrd="3" destOrd="0" presId="urn:microsoft.com/office/officeart/2005/8/layout/target3"/>
    <dgm:cxn modelId="{74F643D3-660A-4BF1-A124-2A18ACB00FE9}" type="presParOf" srcId="{333A1088-737F-45CB-B68E-254E46348037}" destId="{A52A0455-90FF-4808-ABD0-F02540D31D5A}" srcOrd="4" destOrd="0" presId="urn:microsoft.com/office/officeart/2005/8/layout/target3"/>
    <dgm:cxn modelId="{224307FD-FCE9-4DBF-8D67-6AC2B0E92121}" type="presParOf" srcId="{333A1088-737F-45CB-B68E-254E46348037}" destId="{6140AFEC-043D-4C43-A2F9-D0F5331DF3A3}" srcOrd="5" destOrd="0" presId="urn:microsoft.com/office/officeart/2005/8/layout/target3"/>
    <dgm:cxn modelId="{5C41C8F5-93D6-4F8B-9A8E-B5673A488D11}" type="presParOf" srcId="{333A1088-737F-45CB-B68E-254E46348037}" destId="{9358AC05-5D7D-4327-9F80-1AD486AEA664}" srcOrd="6" destOrd="0" presId="urn:microsoft.com/office/officeart/2005/8/layout/target3"/>
    <dgm:cxn modelId="{22A3F098-9C7C-4B6F-BB49-50E83510863B}" type="presParOf" srcId="{333A1088-737F-45CB-B68E-254E46348037}" destId="{313FC574-E1CD-4FB4-B054-0B805CE0447D}" srcOrd="7" destOrd="0" presId="urn:microsoft.com/office/officeart/2005/8/layout/target3"/>
    <dgm:cxn modelId="{9F9BE451-3838-4AF3-9E45-AF4EB7568E7A}" type="presParOf" srcId="{333A1088-737F-45CB-B68E-254E46348037}" destId="{619D679B-A015-4ECF-8348-D1034C574F40}" srcOrd="8" destOrd="0" presId="urn:microsoft.com/office/officeart/2005/8/layout/target3"/>
    <dgm:cxn modelId="{620FEFBA-F561-4D1C-B850-9B6827C28E89}" type="presParOf" srcId="{333A1088-737F-45CB-B68E-254E46348037}" destId="{0588A83D-801F-4915-A643-B8FB647863B5}" srcOrd="9" destOrd="0" presId="urn:microsoft.com/office/officeart/2005/8/layout/target3"/>
    <dgm:cxn modelId="{BCD58FF9-6FC6-49D0-9FC7-21ACB578D309}" type="presParOf" srcId="{333A1088-737F-45CB-B68E-254E46348037}" destId="{70F8602E-A80C-4F0F-969C-C29F14F87AFB}" srcOrd="10" destOrd="0" presId="urn:microsoft.com/office/officeart/2005/8/layout/target3"/>
    <dgm:cxn modelId="{5369F276-CEF3-46F3-86A6-0063153E53B5}" type="presParOf" srcId="{333A1088-737F-45CB-B68E-254E46348037}" destId="{5F010AD1-6451-4CB3-86E0-2249C59501A5}" srcOrd="11" destOrd="0" presId="urn:microsoft.com/office/officeart/2005/8/layout/target3"/>
    <dgm:cxn modelId="{E58D3E31-758B-450F-8D51-8326948C1920}" type="presParOf" srcId="{333A1088-737F-45CB-B68E-254E46348037}" destId="{D04D17ED-5821-483B-9DBC-88C57267659F}" srcOrd="12" destOrd="0" presId="urn:microsoft.com/office/officeart/2005/8/layout/target3"/>
    <dgm:cxn modelId="{33E6C129-49F6-4AA0-8468-445363F1CBF7}" type="presParOf" srcId="{333A1088-737F-45CB-B68E-254E46348037}" destId="{878D1211-8B09-45DA-8BCF-69421B9DE9FB}" srcOrd="13" destOrd="0" presId="urn:microsoft.com/office/officeart/2005/8/layout/target3"/>
    <dgm:cxn modelId="{08D3C2B0-84D6-44ED-9117-9E68540C6299}" type="presParOf" srcId="{333A1088-737F-45CB-B68E-254E46348037}" destId="{E4F99195-8913-4CC6-A57C-8438D586D095}" srcOrd="14" destOrd="0" presId="urn:microsoft.com/office/officeart/2005/8/layout/target3"/>
    <dgm:cxn modelId="{A4B4A84A-4FF0-4FE0-85DB-A8BE6C37DD3E}" type="presParOf" srcId="{333A1088-737F-45CB-B68E-254E46348037}" destId="{AED2198E-93D5-4001-81B4-73124B309672}" srcOrd="15" destOrd="0" presId="urn:microsoft.com/office/officeart/2005/8/layout/target3"/>
    <dgm:cxn modelId="{76C6D558-BD48-4C53-89F0-CDAAECCA4221}" type="presParOf" srcId="{333A1088-737F-45CB-B68E-254E46348037}" destId="{2BE915AB-18AA-4053-B92C-3BFC9ED204BB}" srcOrd="16" destOrd="0" presId="urn:microsoft.com/office/officeart/2005/8/layout/target3"/>
    <dgm:cxn modelId="{9D97674F-6724-4C77-864F-3D32582F94B7}" type="presParOf" srcId="{333A1088-737F-45CB-B68E-254E46348037}" destId="{6BB5E863-4638-4E1D-BFDE-399D028AC4ED}" srcOrd="17" destOrd="0" presId="urn:microsoft.com/office/officeart/2005/8/layout/target3"/>
    <dgm:cxn modelId="{7B5B828F-0446-476F-A832-64AAA9DD33C8}" type="presParOf" srcId="{333A1088-737F-45CB-B68E-254E46348037}" destId="{BC70D8BF-1BBE-4B3F-80DF-575CC0D07526}" srcOrd="18" destOrd="0" presId="urn:microsoft.com/office/officeart/2005/8/layout/target3"/>
    <dgm:cxn modelId="{EB7FFE5F-8D79-403E-A62A-0AE04A351B95}" type="presParOf" srcId="{333A1088-737F-45CB-B68E-254E46348037}" destId="{4D73C7E4-2F24-4151-AC2E-F2531F3B359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BE79A0B-CAA5-42D9-9CBA-4C32A8C48316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644020D-39AF-4AD7-A482-D7D3B82A7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E3A848-C303-431F-8248-F7EF0B5182E5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068C240-F6CA-4F66-A437-5592F022549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B76BB93-8936-497C-8E5F-CFD3D8C39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9014A-3827-4B1C-AF47-42E42CCF1916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33792-4FE9-493B-A777-A9B76B13F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FE7063-2DF9-4C2D-85B2-D0F6F17DEA4A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FCF5C2-C2DE-441C-8E1C-236B50EA3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1AE661-214E-498F-B6C1-E18E6EC6CCF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F4EC2E-4E72-4BAF-BCB0-B6E57E235E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DBC100-AE61-4C40-AFCF-8DDBBD738737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F2235D8-F55D-4350-808F-A8B795B26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30FDFD1-C853-4057-805E-210C9BC41AA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3D4D51-BAAB-4560-A6C2-FE723C8F7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A0A76-FFD3-4E06-A79D-FF9CAD4BC4B2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2A1DB-5D06-4F90-9890-88BA2FCEB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FA04F2-B4E2-46F6-B18C-3E061B919CB5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08E50B-46CD-450B-A51A-28396EA25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45F9FD2-1C1D-4060-A18B-5A64D49F4C69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1D9901A-1B68-4259-A22E-DE02263A3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4D32F-99DE-4DE6-B6A4-56946A93E36B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7E26B-CE2D-4AFC-B05D-F897A78B5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26A6-7234-4122-B0E9-C1B38098762B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809B3-580B-407E-886B-F3D58FD51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D5C68-AF43-4FE3-8676-F6FBDD9101FF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03288-9848-48AB-8BC1-486F74E32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D7507-221A-4DB0-9868-26054FC6C428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758E8-6092-467C-98A9-C3BDB2C5E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FE932-BE59-401B-A2DA-AE7A2F6BDA8F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40712-3B28-44AC-BDCD-8A763713D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C2D3-AA20-430F-A0BC-7B43DD82031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83324-723F-4BBB-9F26-904361119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CDD0A-C381-4BFD-82C6-D1B66CD237E5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CC5C6-876D-4845-9352-74BA53463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07F6C-A28D-4D6F-A887-18AD493D4172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7F4AD-739C-436B-8208-EC3EA9622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7D7B9-AAB5-4C9F-9A7B-05C09ABBEB6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2DDD1-EBE2-44FF-BA81-96FEEFA9D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AE32C-FC2A-440D-9D5B-A64417508721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23AFF-BCFC-4040-97B5-2C6C0583E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2909A-29E7-4538-8963-21D1D052151B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3BD50-4003-407A-A5FE-CBC3AC943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1EB79-EEB0-41A6-B82F-7C5D9CF7A3E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193F-A277-46E5-86DC-296F8F8F5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5E7C0-1860-416D-938E-746590F6339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5FCAD-5BA7-4A27-BD85-15539BD10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2DAC63A-9A63-4D09-87DE-B0DEAC6AA11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62857F4-6052-4152-8365-0650CB795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96" r:id="rId3"/>
    <p:sldLayoutId id="2147483697" r:id="rId4"/>
    <p:sldLayoutId id="2147483698" r:id="rId5"/>
    <p:sldLayoutId id="2147483699" r:id="rId6"/>
    <p:sldLayoutId id="2147483682" r:id="rId7"/>
    <p:sldLayoutId id="2147483700" r:id="rId8"/>
    <p:sldLayoutId id="2147483701" r:id="rId9"/>
    <p:sldLayoutId id="2147483681" r:id="rId10"/>
    <p:sldLayoutId id="21474836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80657ED9-9A96-4747-BD9C-CF577D21CB75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DE42AF24-51EA-4EB7-A148-50BB81EB3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drogen.sv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commons.wikimedia.org/wiki/File:Atom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Wingdings 3" pitchFamily="18" charset="2"/>
              <a:buNone/>
            </a:pPr>
            <a:r>
              <a:rPr lang="cs-CZ" sz="3600" b="1" smtClean="0">
                <a:latin typeface="Comic Sans MS" pitchFamily="66" charset="0"/>
              </a:rPr>
              <a:t>Elektronový obal atomu</a:t>
            </a:r>
          </a:p>
          <a:p>
            <a:pPr marL="0" indent="0">
              <a:buFont typeface="Wingdings 3" pitchFamily="18" charset="2"/>
              <a:buNone/>
            </a:pPr>
            <a:r>
              <a:rPr lang="cs-CZ" sz="3600" b="1" smtClean="0">
                <a:latin typeface="Comic Sans MS" pitchFamily="66" charset="0"/>
              </a:rPr>
              <a:t>Tento materiál je určen žákům 8. ročníku ZŠ. </a:t>
            </a:r>
          </a:p>
          <a:p>
            <a:pPr marL="0" indent="0">
              <a:buFont typeface="Wingdings 3" pitchFamily="18" charset="2"/>
              <a:buNone/>
            </a:pPr>
            <a:r>
              <a:rPr lang="cs-CZ" sz="3600" b="1" smtClean="0">
                <a:latin typeface="Comic Sans MS" pitchFamily="66" charset="0"/>
              </a:rPr>
              <a:t>Názorně vysvětluje pravidla obsazování elektronů v jednotlivých vrstvách elektronového obalu.</a:t>
            </a:r>
            <a:endParaRPr lang="cs-CZ" sz="36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/>
          </a:p>
        </p:txBody>
      </p:sp>
      <p:pic>
        <p:nvPicPr>
          <p:cNvPr id="28675" name="Picture 2" descr="C:\Users\FiedlerovaI\AppData\Local\Microsoft\Windows\Temporary Internet Files\Content.IE5\ZBZ2RUEA\MC9002871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4724400"/>
            <a:ext cx="1739900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effectLst/>
                <a:latin typeface="Comic Sans MS" pitchFamily="66" charset="0"/>
              </a:rPr>
              <a:t>Elektronový obal atomu</a:t>
            </a:r>
            <a:endParaRPr lang="cs-CZ" dirty="0"/>
          </a:p>
        </p:txBody>
      </p:sp>
      <p:sp>
        <p:nvSpPr>
          <p:cNvPr id="29698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latin typeface="Comic Sans MS" pitchFamily="66" charset="0"/>
              </a:rPr>
              <a:t>Dělí se  do několika vrstev podle toho, v jaké vzdálenosti od jádra se elektrony s největší pravděpodobností nacházejí.</a:t>
            </a:r>
          </a:p>
          <a:p>
            <a:r>
              <a:rPr lang="cs-CZ" sz="3200" smtClean="0">
                <a:latin typeface="Comic Sans MS" pitchFamily="66" charset="0"/>
              </a:rPr>
              <a:t>Dráhu elektronů v atomu ani jejich okamžitou polohu není možné stanovit.</a:t>
            </a:r>
          </a:p>
          <a:p>
            <a:r>
              <a:rPr lang="cs-CZ" sz="3200" smtClean="0">
                <a:latin typeface="Comic Sans MS" pitchFamily="66" charset="0"/>
              </a:rPr>
              <a:t>Každá vrstva může mít jen omezený počet elektronů</a:t>
            </a:r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  <a:effectLst/>
                <a:latin typeface="Comic Sans MS" pitchFamily="66" charset="0"/>
              </a:rPr>
              <a:t>Elektronový obal atomu</a:t>
            </a:r>
            <a:endParaRPr lang="cs-CZ" sz="44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954587"/>
          </a:xfrm>
        </p:spPr>
        <p:txBody>
          <a:bodyPr/>
          <a:lstStyle/>
          <a:p>
            <a:r>
              <a:rPr lang="cs-CZ" sz="3200" b="1" smtClean="0">
                <a:latin typeface="Comic Sans MS" pitchFamily="66" charset="0"/>
              </a:rPr>
              <a:t>Elektrony</a:t>
            </a:r>
            <a:r>
              <a:rPr lang="cs-CZ" sz="3200" smtClean="0">
                <a:latin typeface="Comic Sans MS" pitchFamily="66" charset="0"/>
              </a:rPr>
              <a:t> jsou kolem jádra uspořádány ve vrstvách (slupkách). Tyto vrstvy označujeme </a:t>
            </a:r>
            <a:r>
              <a:rPr lang="cs-CZ" sz="3200" b="1" smtClean="0">
                <a:latin typeface="Comic Sans MS" pitchFamily="66" charset="0"/>
              </a:rPr>
              <a:t>čísly 1 - 7 nebo písmenky K - Q</a:t>
            </a:r>
            <a:r>
              <a:rPr lang="cs-CZ" sz="3200" smtClean="0">
                <a:latin typeface="Comic Sans MS" pitchFamily="66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706090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  <a:effectLst/>
                <a:latin typeface="Comic Sans MS" pitchFamily="66" charset="0"/>
              </a:rPr>
              <a:t>Elektronový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smtClean="0">
                <a:solidFill>
                  <a:schemeClr val="tx1"/>
                </a:solidFill>
                <a:effectLst/>
                <a:latin typeface="Comic Sans MS" pitchFamily="66" charset="0"/>
              </a:rPr>
              <a:t>obal</a:t>
            </a:r>
            <a:endParaRPr lang="cs-CZ" sz="4400" dirty="0"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pic>
        <p:nvPicPr>
          <p:cNvPr id="3174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2781300"/>
            <a:ext cx="2992437" cy="299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8" name="TextovéPole 4"/>
          <p:cNvSpPr txBox="1">
            <a:spLocks noChangeArrowheads="1"/>
          </p:cNvSpPr>
          <p:nvPr/>
        </p:nvSpPr>
        <p:spPr bwMode="auto">
          <a:xfrm>
            <a:off x="581025" y="3500438"/>
            <a:ext cx="5072063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Vodík - proton a elektron. Schematicky naznačena šedá oblast pravděpodobného výskytu elektronu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275"/>
            <a:ext cx="8229600" cy="3417888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Do </a:t>
            </a:r>
            <a:r>
              <a:rPr lang="cs-CZ" b="1" smtClean="0">
                <a:latin typeface="Comic Sans MS" pitchFamily="66" charset="0"/>
              </a:rPr>
              <a:t>1. vrstvy</a:t>
            </a:r>
            <a:r>
              <a:rPr lang="cs-CZ" smtClean="0">
                <a:latin typeface="Comic Sans MS" pitchFamily="66" charset="0"/>
              </a:rPr>
              <a:t> (vrstvy K) se vejdou </a:t>
            </a:r>
            <a:r>
              <a:rPr lang="cs-CZ" b="1" smtClean="0">
                <a:latin typeface="Comic Sans MS" pitchFamily="66" charset="0"/>
              </a:rPr>
              <a:t>maximálně 2 elektrony</a:t>
            </a:r>
            <a:r>
              <a:rPr lang="cs-CZ" smtClean="0">
                <a:latin typeface="Comic Sans MS" pitchFamily="66" charset="0"/>
              </a:rPr>
              <a:t> (jedna dvojice elektronů).</a:t>
            </a:r>
          </a:p>
          <a:p>
            <a:r>
              <a:rPr lang="cs-CZ" smtClean="0">
                <a:latin typeface="Comic Sans MS" pitchFamily="66" charset="0"/>
              </a:rPr>
              <a:t>Do </a:t>
            </a:r>
            <a:r>
              <a:rPr lang="cs-CZ" b="1" smtClean="0">
                <a:latin typeface="Comic Sans MS" pitchFamily="66" charset="0"/>
              </a:rPr>
              <a:t>2.</a:t>
            </a:r>
            <a:r>
              <a:rPr lang="cs-CZ" smtClean="0">
                <a:latin typeface="Comic Sans MS" pitchFamily="66" charset="0"/>
              </a:rPr>
              <a:t> vrstvy (vrstvy L) se vejde maximálně </a:t>
            </a:r>
            <a:r>
              <a:rPr lang="cs-CZ" b="1" smtClean="0">
                <a:latin typeface="Comic Sans MS" pitchFamily="66" charset="0"/>
              </a:rPr>
              <a:t>8 elektronů</a:t>
            </a:r>
            <a:r>
              <a:rPr lang="cs-CZ" smtClean="0">
                <a:latin typeface="Comic Sans MS" pitchFamily="66" charset="0"/>
              </a:rPr>
              <a:t> (čtyři dvojice elektronů).</a:t>
            </a:r>
          </a:p>
          <a:p>
            <a:r>
              <a:rPr lang="cs-CZ" smtClean="0">
                <a:latin typeface="Comic Sans MS" pitchFamily="66" charset="0"/>
              </a:rPr>
              <a:t>Do </a:t>
            </a:r>
            <a:r>
              <a:rPr lang="cs-CZ" b="1" smtClean="0">
                <a:latin typeface="Comic Sans MS" pitchFamily="66" charset="0"/>
              </a:rPr>
              <a:t>3.</a:t>
            </a:r>
            <a:r>
              <a:rPr lang="cs-CZ" smtClean="0">
                <a:latin typeface="Comic Sans MS" pitchFamily="66" charset="0"/>
              </a:rPr>
              <a:t> vrstvy (vrstvy M) se vejde maximálně </a:t>
            </a:r>
            <a:r>
              <a:rPr lang="cs-CZ" b="1" smtClean="0">
                <a:latin typeface="Comic Sans MS" pitchFamily="66" charset="0"/>
              </a:rPr>
              <a:t>8 elektronů</a:t>
            </a:r>
            <a:r>
              <a:rPr lang="cs-CZ" smtClean="0">
                <a:latin typeface="Comic Sans MS" pitchFamily="66" charset="0"/>
              </a:rPr>
              <a:t> (čtyři dvojice elektronů).</a:t>
            </a:r>
          </a:p>
          <a:p>
            <a:endParaRPr lang="cs-CZ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/>
            </a:r>
            <a:b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Elektrony obsazují nejdříve 1. vrstvu (nejblíže u jádra), potom až druhou vrstvu, případně další vrstvy.</a:t>
            </a:r>
            <a:b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</a:b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5187950"/>
          </a:xfrm>
        </p:spPr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Nejjednodušší atom je atom vodíku. Má pouze 1 proton. Atom je elektroneutrální, tzn. musí mít i 1 elektron v obalu. Tento elektron obsadí místo ve vrstvě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nejblíže u jádra</a:t>
            </a:r>
            <a:r>
              <a:rPr lang="cs-CZ" sz="3200" smtClean="0"/>
              <a:t>.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Atom vodíku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379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3716338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Atom helia má 2 protony v jádře a 2 elektrony v obalu. Oba dva elektrony umístíme do 1. vrstvy u jádra a vytvoří dvojici (elektronový pár). Tím je tato vrstva zcela zaplněná.</a:t>
            </a:r>
          </a:p>
          <a:p>
            <a:endParaRPr lang="cs-CZ" sz="3200" smtClean="0">
              <a:latin typeface="Comic Sans MS" pitchFamily="66" charset="0"/>
            </a:endParaRPr>
          </a:p>
          <a:p>
            <a:r>
              <a:rPr lang="cs-CZ" b="1" u="sng" smtClean="0">
                <a:latin typeface="Comic Sans MS" pitchFamily="66" charset="0"/>
              </a:rPr>
              <a:t>1. vrstvy</a:t>
            </a:r>
            <a:r>
              <a:rPr lang="cs-CZ" u="sng" smtClean="0">
                <a:latin typeface="Comic Sans MS" pitchFamily="66" charset="0"/>
              </a:rPr>
              <a:t> (vrstvy K) se</a:t>
            </a:r>
            <a:br>
              <a:rPr lang="cs-CZ" u="sng" smtClean="0">
                <a:latin typeface="Comic Sans MS" pitchFamily="66" charset="0"/>
              </a:rPr>
            </a:br>
            <a:r>
              <a:rPr lang="cs-CZ" u="sng" smtClean="0">
                <a:latin typeface="Comic Sans MS" pitchFamily="66" charset="0"/>
              </a:rPr>
              <a:t>vejdou </a:t>
            </a:r>
            <a:r>
              <a:rPr lang="cs-CZ" b="1" u="sng" smtClean="0">
                <a:latin typeface="Comic Sans MS" pitchFamily="66" charset="0"/>
              </a:rPr>
              <a:t>maximálně </a:t>
            </a:r>
            <a:br>
              <a:rPr lang="cs-CZ" b="1" u="sng" smtClean="0">
                <a:latin typeface="Comic Sans MS" pitchFamily="66" charset="0"/>
              </a:rPr>
            </a:br>
            <a:r>
              <a:rPr lang="cs-CZ" b="1" u="sng" smtClean="0">
                <a:latin typeface="Comic Sans MS" pitchFamily="66" charset="0"/>
              </a:rPr>
              <a:t>2 elektrony</a:t>
            </a:r>
            <a:endParaRPr lang="cs-CZ" u="sng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helia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481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38813" y="3644900"/>
            <a:ext cx="2868612" cy="287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Atom lithia má 3 protony v jádře a 3 elektrony v obalu. První dva elektrony umístíme do 1. vrstvy u jádra a vytvoří dvojičku (elektronový pár). Tím je tato vrstva zcela zaplněná. </a:t>
            </a:r>
          </a:p>
          <a:p>
            <a:r>
              <a:rPr lang="cs-CZ" sz="3200" smtClean="0">
                <a:latin typeface="Comic Sans MS" pitchFamily="66" charset="0"/>
              </a:rPr>
              <a:t>Třetí elektron umístíme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 do druhé vrstvy.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lithia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584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05263"/>
            <a:ext cx="21717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256212"/>
          </a:xfrm>
        </p:spPr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Atom bromu má 5 protonů v jádře a 5 elektronů v obalu. První dva elektrony umístíme do 1. vrstvy u jádra a vytvoří dvojici elektronový pár. Tím je tato vrstva zcela zaplněná.</a:t>
            </a:r>
          </a:p>
          <a:p>
            <a:r>
              <a:rPr lang="cs-CZ" sz="3200" smtClean="0">
                <a:latin typeface="Comic Sans MS" pitchFamily="66" charset="0"/>
              </a:rPr>
              <a:t> Zbývající tři elektrony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umístíme do druhé vrstvy,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každý samostatně</a:t>
            </a:r>
            <a:r>
              <a:rPr lang="cs-CZ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bromu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686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3789363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25462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latin typeface="Comic Sans MS" pitchFamily="66" charset="0"/>
              </a:rPr>
              <a:t>Atom uhlíku má 6 protonů v jádře a 6 elektronů v obalu. První dva elektrony umístíme do 1. vrstvy u jádra a vytvoří elektronový pár. Tím je tato vrstva zcela zaplněná.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latin typeface="Comic Sans MS" pitchFamily="66" charset="0"/>
              </a:rPr>
              <a:t>Zbývající čtyři elektron umístíme do druhé vrstvy,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každý samostatně.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uhlíku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789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4505325"/>
            <a:ext cx="2016125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8496300" cy="5327650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Atom dusíku má 7 protonů v jádře a 7 elektronů v obalu. První dva elektrony umístíme do 1. vrstvy u jádra a vytvoří elektronový pár. Tím je tato vrstva zcela zaplněná.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 Zbývajících pět elektronů umístíme tak, že nejprve zakreslíme čtyři elektrony samostatně (jako u předchozího atomu uhlíku) a poslední elektron vytvoří s kterýmkoliv 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samostatným elektronem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    dvojici (elektronový pár).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408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dusíku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891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4292600"/>
            <a:ext cx="2171700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496300" cy="5256212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Atom kyslíku má 8 protonů v jádře a 8 elektronů v obalu. První dva elektrony umístíme do 1. vrstvy u jádra a vytvoří elektronový pár. Tím je tato vrstva zcela zaplněná.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Zbývajících šest elektronů umístíme tak, že nejprve zakreslíme čtyři elektrony samostatně (jako u atomu uhlíku) a zbývající dva elektrony vytvoří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dirty="0" smtClean="0">
                <a:latin typeface="Comic Sans MS" pitchFamily="66" charset="0"/>
              </a:rPr>
              <a:t>   se dvěma elektrony 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elektronové páry.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kyslíku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3993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436562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399087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Atom fluoru má 9 protonů v jádře a 9 elektronů v obalu. První dva elektrony umístíme do 1. vrstvy u jádra a vytvoří elektronový pár. Tím je tato vrstva zcela zaplněná.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latin typeface="Comic Sans MS" pitchFamily="66" charset="0"/>
              </a:rPr>
              <a:t>Zbývajících šest elektronů umístíme tak, že nejprve zakreslíme čtyři elektrony samostatně (jako u atomu uhlíku)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a zbývající tři elektrony vytvoří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    se třemi elektrony elektronové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    páry.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800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Atom fluoru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409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4271963"/>
            <a:ext cx="23050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1438"/>
            <a:ext cx="8496300" cy="540067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>
                <a:latin typeface="Comic Sans MS" pitchFamily="66" charset="0"/>
              </a:rPr>
              <a:t>Atom neonu má 10 protonů v jádře a 10 elektronů v obalu. První dva elektrony umístíme do 1. vrstvy u jádra a vytvoří elektronový pár. Tím je tato vrstva zcela zaplněná.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>
                <a:latin typeface="Comic Sans MS" pitchFamily="66" charset="0"/>
              </a:rPr>
              <a:t>Zbývajících šest elektronů umístíme tak, že nejprve zakreslíme čtyři elektrony samostatně (jako u předchozího atomu uhlíku)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 a zbývající čtyři elektrony vytvoří 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 rovněž elektronové páry. 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Tím je i druhá vrstva 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zcela zaplněná, má 8 elektronů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400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Atom neonu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198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8025" y="3838575"/>
            <a:ext cx="2736850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000" dirty="0" smtClean="0">
                <a:latin typeface="Comic Sans MS" pitchFamily="66" charset="0"/>
              </a:rPr>
              <a:t>Atom sodíku má 11 protonů v jádře a 11 elektronů v obalu. První dva elektrony umístíme do 1. vrstvy u jádra a vytvoří elektronový pár.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000" dirty="0" smtClean="0">
                <a:latin typeface="Comic Sans MS" pitchFamily="66" charset="0"/>
              </a:rPr>
              <a:t>Tím je tato vrstva zcela zaplněná. Dalších 8 elektronů umístíme do druhé vrstvy, kde vytvoří čtyři elektronové páry (jako u předchozího atomu neonu).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000" dirty="0" smtClean="0">
                <a:latin typeface="Comic Sans MS" pitchFamily="66" charset="0"/>
              </a:rPr>
              <a:t>Poslední </a:t>
            </a:r>
            <a:r>
              <a:rPr lang="cs-CZ" sz="3000" dirty="0">
                <a:latin typeface="Comic Sans MS" pitchFamily="66" charset="0"/>
              </a:rPr>
              <a:t>elektron</a:t>
            </a:r>
            <a:r>
              <a:rPr lang="cs-CZ" sz="3000" dirty="0" smtClean="0">
                <a:latin typeface="Comic Sans MS" pitchFamily="66" charset="0"/>
              </a:rPr>
              <a:t> umístíme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000" dirty="0">
                <a:latin typeface="Comic Sans MS" pitchFamily="66" charset="0"/>
              </a:rPr>
              <a:t> </a:t>
            </a:r>
            <a:r>
              <a:rPr lang="cs-CZ" sz="3000" dirty="0" smtClean="0">
                <a:latin typeface="Comic Sans MS" pitchFamily="66" charset="0"/>
              </a:rPr>
              <a:t>  do třetí vrstvy.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Atom sodíku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30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3789363"/>
            <a:ext cx="2665413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smtClean="0">
                <a:latin typeface="Comic Sans MS" pitchFamily="66" charset="0"/>
              </a:rPr>
              <a:t>Poslední obsazená vrstva elektronů</a:t>
            </a:r>
          </a:p>
          <a:p>
            <a:r>
              <a:rPr lang="cs-CZ" sz="3200" b="1" smtClean="0">
                <a:latin typeface="Comic Sans MS" pitchFamily="66" charset="0"/>
              </a:rPr>
              <a:t>Vnější sféra elektronového obalu</a:t>
            </a:r>
          </a:p>
          <a:p>
            <a:r>
              <a:rPr lang="cs-CZ" sz="3200" b="1" smtClean="0">
                <a:latin typeface="Comic Sans MS" pitchFamily="66" charset="0"/>
              </a:rPr>
              <a:t>Elektrony v této vrstvě mají rozhodující vliv na chemické vlastnosti prvků</a:t>
            </a:r>
          </a:p>
          <a:p>
            <a:r>
              <a:rPr lang="cs-CZ" sz="3200" b="1" smtClean="0">
                <a:latin typeface="Comic Sans MS" pitchFamily="66" charset="0"/>
              </a:rPr>
              <a:t>Počet valenčních elektronů je dán číslem skupiny </a:t>
            </a:r>
            <a:endParaRPr lang="cs-CZ" sz="320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Valenční vrstva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44035" name="Picture 2" descr="C:\Users\FiedlerovaI\AppData\Local\Microsoft\Windows\Temporary Internet Files\Content.IE5\8RM1UTR4\MC90043691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47974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111750"/>
          </a:xfrm>
        </p:spPr>
        <p:txBody>
          <a:bodyPr/>
          <a:lstStyle/>
          <a:p>
            <a:r>
              <a:rPr lang="cs-CZ" sz="1800" smtClean="0"/>
              <a:t>Atom vodíku: Vodík - proton a elektron. Schematicky naznačena šedá oblast pravděpodobného výskytu elektron.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2001- [cit. 2011-11-12]. Dostupné z: </a:t>
            </a:r>
            <a:r>
              <a:rPr lang="cs-CZ" sz="1800" smtClean="0">
                <a:hlinkClick r:id="rId3"/>
              </a:rPr>
              <a:t>http://cs.wikipedia.org/wiki/Soubor:Hydrogen.svg</a:t>
            </a:r>
            <a:endParaRPr lang="cs-CZ" sz="1800" smtClean="0"/>
          </a:p>
          <a:p>
            <a:r>
              <a:rPr lang="cs-CZ" sz="1800" smtClean="0"/>
              <a:t>ČTRNÁCTOVÁ,CSC., Doc. RNDr.Hana, Prof. Ing.Karel KOLÁŘ,CSC., PaedDr. Miloslava SVOBODOVÁ a RNDr.František ZEMÁNEK. </a:t>
            </a:r>
            <a:r>
              <a:rPr lang="cs-CZ" sz="1800" i="1" smtClean="0"/>
              <a:t>Přehled chemie pro základní školy</a:t>
            </a:r>
            <a:r>
              <a:rPr lang="cs-CZ" sz="1800" smtClean="0"/>
              <a:t>. 1. vydání. Praha: SPN-pedagogické nakladatelství, a.s., 2006. ISBN 80-7235-260-1.</a:t>
            </a:r>
          </a:p>
          <a:p>
            <a:r>
              <a:rPr lang="cs-CZ" sz="1800" smtClean="0"/>
              <a:t>Atom helia.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2001- [cit. 2011- 11-12]. Dostupné z: </a:t>
            </a:r>
            <a:r>
              <a:rPr lang="cs-CZ" sz="1800" smtClean="0">
                <a:hlinkClick r:id="rId4"/>
              </a:rPr>
              <a:t>http://commons.wikimedia.org/wiki/File:Atom.svg?uselang=cs</a:t>
            </a:r>
            <a:endParaRPr lang="cs-CZ" sz="1800" smtClean="0"/>
          </a:p>
          <a:p>
            <a:r>
              <a:rPr lang="cs-CZ" sz="1800" smtClean="0"/>
              <a:t>Obrázek atomu:</a:t>
            </a:r>
            <a:r>
              <a:rPr lang="cs-CZ" sz="1800" i="1" smtClean="0"/>
              <a:t>Office.com</a:t>
            </a:r>
            <a:r>
              <a:rPr lang="cs-CZ" sz="1800" smtClean="0"/>
              <a:t>: </a:t>
            </a:r>
            <a:r>
              <a:rPr lang="cs-CZ" sz="1800" i="1" smtClean="0"/>
              <a:t>Obrazky</a:t>
            </a:r>
            <a:r>
              <a:rPr lang="cs-CZ" sz="1800" smtClean="0"/>
              <a:t> [online]. 2012 [cit. 2012-02-23]. Dostupné z: </a:t>
            </a:r>
            <a:r>
              <a:rPr lang="cs-CZ" sz="1800" smtClean="0">
                <a:hlinkClick r:id="rId5"/>
              </a:rPr>
              <a:t>http://office.microsoft.com/cs-cz/images</a:t>
            </a:r>
            <a:endParaRPr lang="cs-CZ" sz="1800" smtClean="0"/>
          </a:p>
          <a:p>
            <a:r>
              <a:rPr lang="cs-CZ" sz="1800" smtClean="0"/>
              <a:t>Elektronový obal. </a:t>
            </a:r>
            <a:r>
              <a:rPr lang="cs-CZ" sz="1800" i="1" smtClean="0"/>
              <a:t>Zschemie.euweb.cz</a:t>
            </a:r>
            <a:r>
              <a:rPr lang="cs-CZ" sz="1800" smtClean="0"/>
              <a:t> [online]. 2011 [cit. 2011-11-12]. Dostupné z: http://zschemie.euweb.cz/atomy/atom4.html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107</TotalTime>
  <Words>731</Words>
  <Application>Microsoft Office PowerPoint</Application>
  <PresentationFormat>Předvádění na obrazovce (4:3)</PresentationFormat>
  <Paragraphs>54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4" baseType="lpstr">
      <vt:lpstr>Lucida Sans Unicode</vt:lpstr>
      <vt:lpstr>Arial</vt:lpstr>
      <vt:lpstr>Wingdings 3</vt:lpstr>
      <vt:lpstr>Verdana</vt:lpstr>
      <vt:lpstr>Wingdings 2</vt:lpstr>
      <vt:lpstr>Calibri</vt:lpstr>
      <vt:lpstr>Comic Sans MS</vt:lpstr>
      <vt:lpstr>Shluk</vt:lpstr>
      <vt:lpstr>Motiv systému Office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Elektronový obal</dc:title>
  <dc:creator>Fiedlerová Ivana</dc:creator>
  <cp:lastModifiedBy>Maminka</cp:lastModifiedBy>
  <cp:revision>21</cp:revision>
  <dcterms:created xsi:type="dcterms:W3CDTF">2011-11-13T16:16:53Z</dcterms:created>
  <dcterms:modified xsi:type="dcterms:W3CDTF">2012-03-12T07:00:27Z</dcterms:modified>
</cp:coreProperties>
</file>