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68" r:id="rId3"/>
    <p:sldId id="269" r:id="rId4"/>
    <p:sldId id="257" r:id="rId5"/>
    <p:sldId id="259" r:id="rId6"/>
    <p:sldId id="260" r:id="rId7"/>
    <p:sldId id="261" r:id="rId8"/>
    <p:sldId id="264" r:id="rId9"/>
    <p:sldId id="265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 F </a:t>
          </a:r>
          <a:r>
            <a:rPr lang="cs-CZ" sz="2000" baseline="0" dirty="0" smtClean="0"/>
            <a:t>02 Protonové číslo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Protonové číslo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0AAB1F7B-4825-4B41-8B45-3CE4C7ADD028}">
      <dgm:prSet custT="1"/>
      <dgm:spPr/>
      <dgm:t>
        <a:bodyPr/>
        <a:lstStyle/>
        <a:p>
          <a:pPr algn="l" rtl="0"/>
          <a:r>
            <a:rPr lang="cs-CZ" sz="2000" smtClean="0"/>
            <a:t>ČÍSLO PROJEKTU: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D8762C70-59AC-4D53-BF5E-6CB74B184D8B}" type="parTrans" cxnId="{8BCD1DA6-F362-4DFB-A8AE-565F0B5167AE}">
      <dgm:prSet/>
      <dgm:spPr/>
      <dgm:t>
        <a:bodyPr/>
        <a:lstStyle/>
        <a:p>
          <a:endParaRPr lang="cs-CZ"/>
        </a:p>
      </dgm:t>
    </dgm:pt>
    <dgm:pt modelId="{510602F4-B92B-478A-8945-3ADFAFB929B3}" type="sibTrans" cxnId="{8BCD1DA6-F362-4DFB-A8AE-565F0B5167A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00C717B0-68EB-44BA-93D7-26EFE788AC8D}" type="pres">
      <dgm:prSet presAssocID="{0AAB1F7B-4825-4B41-8B45-3CE4C7ADD028}" presName="vertSpace5" presStyleLbl="node1" presStyleIdx="3" presStyleCnt="5"/>
      <dgm:spPr/>
    </dgm:pt>
    <dgm:pt modelId="{0AEFEAAE-4B9D-44C9-B448-C44B4ADAD7F0}" type="pres">
      <dgm:prSet presAssocID="{0AAB1F7B-4825-4B41-8B45-3CE4C7ADD028}" presName="circle5" presStyleLbl="node1" presStyleIdx="4" presStyleCnt="5"/>
      <dgm:spPr/>
    </dgm:pt>
    <dgm:pt modelId="{59F034D9-BFC2-4F73-BBA6-EC6ED57A218D}" type="pres">
      <dgm:prSet presAssocID="{0AAB1F7B-4825-4B41-8B45-3CE4C7ADD028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0A88C-8B62-4979-B120-E743D8B92577}" type="pres">
      <dgm:prSet presAssocID="{0AAB1F7B-4825-4B41-8B45-3CE4C7ADD02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669C1A-D899-4527-887E-302C9C1F5217}" type="presOf" srcId="{757F3AB3-0718-4624-B441-E567A8F0AB56}" destId="{333A1088-737F-45CB-B68E-254E46348037}" srcOrd="0" destOrd="0" presId="urn:microsoft.com/office/officeart/2005/8/layout/target3"/>
    <dgm:cxn modelId="{114F29A6-20F0-4E80-8FE6-7F1322662D2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8D95E20-8592-4077-A792-BE6D19342D41}" type="presOf" srcId="{B651F6E3-6281-48DB-9319-2AEAFDAE7572}" destId="{6BB5E863-4638-4E1D-BFDE-399D028AC4ED}" srcOrd="1" destOrd="0" presId="urn:microsoft.com/office/officeart/2005/8/layout/target3"/>
    <dgm:cxn modelId="{A1924CDF-6CDF-432D-A13B-B568B3E44738}" type="presOf" srcId="{D1B46980-6531-4606-95E6-44980827E919}" destId="{2BE915AB-18AA-4053-B92C-3BFC9ED204BB}" srcOrd="1" destOrd="0" presId="urn:microsoft.com/office/officeart/2005/8/layout/target3"/>
    <dgm:cxn modelId="{7AB1006E-301F-4A98-803D-FAE08AD1676E}" type="presOf" srcId="{D8197B8C-B260-4A16-BDF4-0947B075E274}" destId="{5A5FFA88-C948-4069-8E93-59FA12366E83}" srcOrd="1" destOrd="0" presId="urn:microsoft.com/office/officeart/2005/8/layout/target3"/>
    <dgm:cxn modelId="{A5BCDC51-BE7A-4200-BD7A-12518CBAA091}" type="presOf" srcId="{0AAB1F7B-4825-4B41-8B45-3CE4C7ADD028}" destId="{4D30A88C-8B62-4979-B120-E743D8B92577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8815986-31D6-4C6A-A2C1-099B06E18853}" type="presOf" srcId="{0AAB1F7B-4825-4B41-8B45-3CE4C7ADD028}" destId="{59F034D9-BFC2-4F73-BBA6-EC6ED57A218D}" srcOrd="0" destOrd="0" presId="urn:microsoft.com/office/officeart/2005/8/layout/target3"/>
    <dgm:cxn modelId="{1EA6DAFF-24E4-470C-A33A-1A3444F0C2F3}" type="presOf" srcId="{D1D4F407-5343-4D3F-B5B9-D407B03CAEB4}" destId="{AED2198E-93D5-4001-81B4-73124B309672}" srcOrd="1" destOrd="0" presId="urn:microsoft.com/office/officeart/2005/8/layout/target3"/>
    <dgm:cxn modelId="{8BCD1DA6-F362-4DFB-A8AE-565F0B5167AE}" srcId="{757F3AB3-0718-4624-B441-E567A8F0AB56}" destId="{0AAB1F7B-4825-4B41-8B45-3CE4C7ADD028}" srcOrd="4" destOrd="0" parTransId="{D8762C70-59AC-4D53-BF5E-6CB74B184D8B}" sibTransId="{510602F4-B92B-478A-8945-3ADFAFB929B3}"/>
    <dgm:cxn modelId="{59B2208D-31EF-46A7-93C3-BBA4A486184B}" type="presOf" srcId="{D1B46980-6531-4606-95E6-44980827E919}" destId="{6140AFEC-043D-4C43-A2F9-D0F5331DF3A3}" srcOrd="0" destOrd="0" presId="urn:microsoft.com/office/officeart/2005/8/layout/target3"/>
    <dgm:cxn modelId="{7C5591CA-905E-4FBC-9FD2-09527AFFBC23}" type="presOf" srcId="{B651F6E3-6281-48DB-9319-2AEAFDAE7572}" destId="{619D679B-A015-4ECF-8348-D1034C574F40}" srcOrd="0" destOrd="0" presId="urn:microsoft.com/office/officeart/2005/8/layout/target3"/>
    <dgm:cxn modelId="{811734B2-F834-41FC-B004-6DDFBD384161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47BD9F4-73C9-47A4-B6B9-D266EC8D0E71}" type="presParOf" srcId="{333A1088-737F-45CB-B68E-254E46348037}" destId="{F5ABB229-8D3B-4694-996A-96F23CF14429}" srcOrd="0" destOrd="0" presId="urn:microsoft.com/office/officeart/2005/8/layout/target3"/>
    <dgm:cxn modelId="{F23745E9-7D0A-4E29-991E-2D0EBFC6DD67}" type="presParOf" srcId="{333A1088-737F-45CB-B68E-254E46348037}" destId="{F41139FD-01EE-4571-8B17-4FB00FC51163}" srcOrd="1" destOrd="0" presId="urn:microsoft.com/office/officeart/2005/8/layout/target3"/>
    <dgm:cxn modelId="{A4426F89-DB18-4269-8217-BE21210C97B9}" type="presParOf" srcId="{333A1088-737F-45CB-B68E-254E46348037}" destId="{D005CE8C-CC26-4C3E-AC11-E15060ECD759}" srcOrd="2" destOrd="0" presId="urn:microsoft.com/office/officeart/2005/8/layout/target3"/>
    <dgm:cxn modelId="{BAD87D8E-2773-4B33-9923-ABC7033B40FD}" type="presParOf" srcId="{333A1088-737F-45CB-B68E-254E46348037}" destId="{2C702D82-9B77-49B7-9568-BB8EB47C3372}" srcOrd="3" destOrd="0" presId="urn:microsoft.com/office/officeart/2005/8/layout/target3"/>
    <dgm:cxn modelId="{6337B4C3-02A7-484F-992A-0C8E6CF0D35C}" type="presParOf" srcId="{333A1088-737F-45CB-B68E-254E46348037}" destId="{A52A0455-90FF-4808-ABD0-F02540D31D5A}" srcOrd="4" destOrd="0" presId="urn:microsoft.com/office/officeart/2005/8/layout/target3"/>
    <dgm:cxn modelId="{6DFDD2CE-E584-4242-8360-7C2C060BBBF6}" type="presParOf" srcId="{333A1088-737F-45CB-B68E-254E46348037}" destId="{6140AFEC-043D-4C43-A2F9-D0F5331DF3A3}" srcOrd="5" destOrd="0" presId="urn:microsoft.com/office/officeart/2005/8/layout/target3"/>
    <dgm:cxn modelId="{5A7E2AC6-A1AB-4E5E-81A7-11A122213FCB}" type="presParOf" srcId="{333A1088-737F-45CB-B68E-254E46348037}" destId="{9358AC05-5D7D-4327-9F80-1AD486AEA664}" srcOrd="6" destOrd="0" presId="urn:microsoft.com/office/officeart/2005/8/layout/target3"/>
    <dgm:cxn modelId="{0584207F-4D68-4410-9511-4D47F84AC4D0}" type="presParOf" srcId="{333A1088-737F-45CB-B68E-254E46348037}" destId="{313FC574-E1CD-4FB4-B054-0B805CE0447D}" srcOrd="7" destOrd="0" presId="urn:microsoft.com/office/officeart/2005/8/layout/target3"/>
    <dgm:cxn modelId="{5AA80726-420E-499C-87F5-F4DF24EB19E9}" type="presParOf" srcId="{333A1088-737F-45CB-B68E-254E46348037}" destId="{619D679B-A015-4ECF-8348-D1034C574F40}" srcOrd="8" destOrd="0" presId="urn:microsoft.com/office/officeart/2005/8/layout/target3"/>
    <dgm:cxn modelId="{96A75311-177D-47A4-A1E2-435D0FE9F054}" type="presParOf" srcId="{333A1088-737F-45CB-B68E-254E46348037}" destId="{322283A8-4A27-4CDA-BAE3-F381106A9174}" srcOrd="9" destOrd="0" presId="urn:microsoft.com/office/officeart/2005/8/layout/target3"/>
    <dgm:cxn modelId="{9A816406-FF13-4F6F-8E0E-31DA13D20794}" type="presParOf" srcId="{333A1088-737F-45CB-B68E-254E46348037}" destId="{FFC9F71D-1B4F-4AD9-A4A6-86ADEFC8AF5C}" srcOrd="10" destOrd="0" presId="urn:microsoft.com/office/officeart/2005/8/layout/target3"/>
    <dgm:cxn modelId="{022D9182-3EE4-44B1-BF22-473B44DF75EB}" type="presParOf" srcId="{333A1088-737F-45CB-B68E-254E46348037}" destId="{25B08C86-7E15-44DC-BE7F-FFB55DD49D12}" srcOrd="11" destOrd="0" presId="urn:microsoft.com/office/officeart/2005/8/layout/target3"/>
    <dgm:cxn modelId="{E23501A5-DE70-4221-9F86-F06026ADF8B9}" type="presParOf" srcId="{333A1088-737F-45CB-B68E-254E46348037}" destId="{00C717B0-68EB-44BA-93D7-26EFE788AC8D}" srcOrd="12" destOrd="0" presId="urn:microsoft.com/office/officeart/2005/8/layout/target3"/>
    <dgm:cxn modelId="{2C1838D4-2048-46EC-862C-6C5BA332D11C}" type="presParOf" srcId="{333A1088-737F-45CB-B68E-254E46348037}" destId="{0AEFEAAE-4B9D-44C9-B448-C44B4ADAD7F0}" srcOrd="13" destOrd="0" presId="urn:microsoft.com/office/officeart/2005/8/layout/target3"/>
    <dgm:cxn modelId="{30997092-87CB-45CA-A3EB-4C3835C8FAFC}" type="presParOf" srcId="{333A1088-737F-45CB-B68E-254E46348037}" destId="{59F034D9-BFC2-4F73-BBA6-EC6ED57A218D}" srcOrd="14" destOrd="0" presId="urn:microsoft.com/office/officeart/2005/8/layout/target3"/>
    <dgm:cxn modelId="{D3ECF0BA-B0B2-435E-9A5B-4B80DACA8BAD}" type="presParOf" srcId="{333A1088-737F-45CB-B68E-254E46348037}" destId="{AED2198E-93D5-4001-81B4-73124B309672}" srcOrd="15" destOrd="0" presId="urn:microsoft.com/office/officeart/2005/8/layout/target3"/>
    <dgm:cxn modelId="{6AF0D7A9-E342-45F7-9DBF-D8CC2C6E7E12}" type="presParOf" srcId="{333A1088-737F-45CB-B68E-254E46348037}" destId="{2BE915AB-18AA-4053-B92C-3BFC9ED204BB}" srcOrd="16" destOrd="0" presId="urn:microsoft.com/office/officeart/2005/8/layout/target3"/>
    <dgm:cxn modelId="{07884822-D47A-4826-9DEF-32594B070CEA}" type="presParOf" srcId="{333A1088-737F-45CB-B68E-254E46348037}" destId="{6BB5E863-4638-4E1D-BFDE-399D028AC4ED}" srcOrd="17" destOrd="0" presId="urn:microsoft.com/office/officeart/2005/8/layout/target3"/>
    <dgm:cxn modelId="{C239F9B8-C163-4F52-B6D9-E22D947DC5DF}" type="presParOf" srcId="{333A1088-737F-45CB-B68E-254E46348037}" destId="{5A5FFA88-C948-4069-8E93-59FA12366E83}" srcOrd="18" destOrd="0" presId="urn:microsoft.com/office/officeart/2005/8/layout/target3"/>
    <dgm:cxn modelId="{56086DC3-D4CB-426B-A7A4-0BA19BDB547D}" type="presParOf" srcId="{333A1088-737F-45CB-B68E-254E46348037}" destId="{4D30A88C-8B62-4979-B120-E743D8B92577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 F </a:t>
          </a:r>
          <a:r>
            <a:rPr lang="cs-CZ" sz="2000" kern="1200" baseline="0" dirty="0" smtClean="0"/>
            <a:t>02 Protonové číslo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Protonové číslo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0AEFEAAE-4B9D-44C9-B448-C44B4ADAD7F0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F034D9-BFC2-4F73-BBA6-EC6ED57A218D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B61752-D69C-4D5E-9AC9-88BE9B53A3F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E385D4-86F5-4AE5-8C22-21A49D1376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2681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5A9D-EE6C-43B4-92D6-14219B7A551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EF-6678-4187-BF49-113848C419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33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5A9D-EE6C-43B4-92D6-14219B7A551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EF-6678-4187-BF49-113848C419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760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5A9D-EE6C-43B4-92D6-14219B7A551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EF-6678-4187-BF49-113848C419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964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5A9D-EE6C-43B4-92D6-14219B7A551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EF-6678-4187-BF49-113848C419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822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5A9D-EE6C-43B4-92D6-14219B7A551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EF-6678-4187-BF49-113848C419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393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5A9D-EE6C-43B4-92D6-14219B7A551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EF-6678-4187-BF49-113848C419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644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5A9D-EE6C-43B4-92D6-14219B7A551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EF-6678-4187-BF49-113848C419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34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5A9D-EE6C-43B4-92D6-14219B7A551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EF-6678-4187-BF49-113848C419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958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5A9D-EE6C-43B4-92D6-14219B7A551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EF-6678-4187-BF49-113848C419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561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5A9D-EE6C-43B4-92D6-14219B7A551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EF-6678-4187-BF49-113848C419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19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5A9D-EE6C-43B4-92D6-14219B7A551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4EF-6678-4187-BF49-113848C419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4142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1715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5083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0082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1075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665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8677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7146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7944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62208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7455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162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>
                <a:alpha val="16000"/>
              </a:srgbClr>
            </a:gs>
            <a:gs pos="41000">
              <a:srgbClr val="85C2FF">
                <a:lumMod val="70000"/>
                <a:lumOff val="30000"/>
                <a:alpha val="13000"/>
              </a:srgbClr>
            </a:gs>
            <a:gs pos="53000">
              <a:srgbClr val="C4D6EB"/>
            </a:gs>
            <a:gs pos="90000">
              <a:srgbClr val="FFEBFA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85A9D-EE6C-43B4-92D6-14219B7A551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4EF-6678-4187-BF49-113848C419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839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6243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816726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36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/>
          <a:lstStyle/>
          <a:p>
            <a:r>
              <a:rPr lang="cs-CZ" dirty="0" smtClean="0"/>
              <a:t>Tento materiál je určen pro žáky 8. ročníku ZŠ,</a:t>
            </a:r>
          </a:p>
          <a:p>
            <a:r>
              <a:rPr lang="cs-CZ" dirty="0" smtClean="0"/>
              <a:t>Týká se učiva o atomu, popisuje protonové číslo, vysvětluje nukleonové číslo, a pojem izotop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5172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Comic Sans MS" pitchFamily="66" charset="0"/>
              </a:rPr>
              <a:t>Protonové číslo - Z</a:t>
            </a:r>
            <a:endParaRPr lang="cs-CZ" sz="54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Protonové číslo </a:t>
            </a:r>
            <a:r>
              <a:rPr lang="cs-CZ" dirty="0" smtClean="0">
                <a:latin typeface="Comic Sans MS" pitchFamily="66" charset="0"/>
              </a:rPr>
              <a:t>najdeme </a:t>
            </a:r>
            <a:r>
              <a:rPr lang="cs-CZ" dirty="0">
                <a:latin typeface="Comic Sans MS" pitchFamily="66" charset="0"/>
              </a:rPr>
              <a:t>v periodické soustavě prvků.</a:t>
            </a:r>
            <a:endParaRPr lang="cs-CZ" b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Protonové číslo udává:</a:t>
            </a:r>
          </a:p>
          <a:p>
            <a:r>
              <a:rPr lang="cs-CZ" dirty="0" smtClean="0">
                <a:latin typeface="Comic Sans MS" pitchFamily="66" charset="0"/>
              </a:rPr>
              <a:t>počet protonů v jádře atomu</a:t>
            </a:r>
          </a:p>
          <a:p>
            <a:r>
              <a:rPr lang="cs-CZ" dirty="0" smtClean="0">
                <a:latin typeface="Comic Sans MS" pitchFamily="66" charset="0"/>
              </a:rPr>
              <a:t>počet elektronů v obalu atomu</a:t>
            </a:r>
          </a:p>
          <a:p>
            <a:r>
              <a:rPr lang="cs-CZ" dirty="0" smtClean="0"/>
              <a:t>pořadí prvku v periodické soustavě prvků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365104"/>
            <a:ext cx="7200800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375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Comic Sans MS" pitchFamily="66" charset="0"/>
              </a:rPr>
              <a:t>Nukleonové číslo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omic Sans MS" pitchFamily="66" charset="0"/>
              </a:rPr>
              <a:t>Protonům a neutronům se dohromady říká nukleony, protože jsou oboje umístěny v jádře atomu.</a:t>
            </a:r>
          </a:p>
          <a:p>
            <a:r>
              <a:rPr lang="cs-CZ" sz="2400" b="1" dirty="0" smtClean="0">
                <a:latin typeface="Comic Sans MS" pitchFamily="66" charset="0"/>
              </a:rPr>
              <a:t>Jádro</a:t>
            </a:r>
            <a:r>
              <a:rPr lang="cs-CZ" sz="2400" dirty="0" smtClean="0">
                <a:latin typeface="Comic Sans MS" pitchFamily="66" charset="0"/>
              </a:rPr>
              <a:t> se latinsky řekne </a:t>
            </a:r>
            <a:r>
              <a:rPr lang="cs-CZ" sz="2400" b="1" dirty="0" err="1" smtClean="0">
                <a:latin typeface="Comic Sans MS" pitchFamily="66" charset="0"/>
              </a:rPr>
              <a:t>nucleus</a:t>
            </a:r>
            <a:r>
              <a:rPr lang="cs-CZ" sz="2400" dirty="0" smtClean="0">
                <a:latin typeface="Comic Sans MS" pitchFamily="66" charset="0"/>
              </a:rPr>
              <a:t> - odtud název </a:t>
            </a:r>
            <a:r>
              <a:rPr lang="cs-CZ" sz="2400" dirty="0" err="1" smtClean="0">
                <a:latin typeface="Comic Sans MS" pitchFamily="66" charset="0"/>
              </a:rPr>
              <a:t>nuklenony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r>
              <a:rPr lang="cs-CZ" sz="2600" dirty="0" smtClean="0">
                <a:latin typeface="Comic Sans MS" pitchFamily="66" charset="0"/>
              </a:rPr>
              <a:t>Neutrony jsou umístěny spolu s protony v jádře atomu. Mají téměř stejnou hmotnost 1,6747·10</a:t>
            </a:r>
            <a:r>
              <a:rPr lang="cs-CZ" sz="2600" baseline="30000" dirty="0" smtClean="0">
                <a:latin typeface="Comic Sans MS" pitchFamily="66" charset="0"/>
              </a:rPr>
              <a:t>-27</a:t>
            </a:r>
            <a:r>
              <a:rPr lang="cs-CZ" sz="2600" dirty="0" smtClean="0">
                <a:latin typeface="Comic Sans MS" pitchFamily="66" charset="0"/>
              </a:rPr>
              <a:t> kg, ale </a:t>
            </a:r>
            <a:r>
              <a:rPr lang="cs-CZ" sz="2600" b="1" dirty="0" smtClean="0">
                <a:latin typeface="Comic Sans MS" pitchFamily="66" charset="0"/>
              </a:rPr>
              <a:t>nemají náboj</a:t>
            </a:r>
            <a:r>
              <a:rPr lang="cs-CZ" sz="2600" dirty="0" smtClean="0">
                <a:latin typeface="Comic Sans MS" pitchFamily="66" charset="0"/>
              </a:rPr>
              <a:t>. </a:t>
            </a:r>
          </a:p>
          <a:p>
            <a:r>
              <a:rPr lang="cs-CZ" sz="4000" b="1" dirty="0" smtClean="0">
                <a:latin typeface="Comic Sans MS" pitchFamily="66" charset="0"/>
              </a:rPr>
              <a:t>Počet neutronů</a:t>
            </a:r>
            <a:r>
              <a:rPr lang="cs-CZ" sz="4000" dirty="0" smtClean="0">
                <a:latin typeface="Comic Sans MS" pitchFamily="66" charset="0"/>
              </a:rPr>
              <a:t> se značí </a:t>
            </a:r>
            <a:r>
              <a:rPr lang="cs-CZ" sz="4000" b="1" dirty="0" smtClean="0">
                <a:latin typeface="Comic Sans MS" pitchFamily="66" charset="0"/>
              </a:rPr>
              <a:t>N</a:t>
            </a:r>
            <a:r>
              <a:rPr lang="cs-CZ" sz="4000" dirty="0" smtClean="0">
                <a:latin typeface="Comic Sans MS" pitchFamily="66" charset="0"/>
              </a:rPr>
              <a:t>, ale u značky prvku se </a:t>
            </a:r>
            <a:r>
              <a:rPr lang="cs-CZ" sz="4000" b="1" dirty="0" smtClean="0">
                <a:latin typeface="Comic Sans MS" pitchFamily="66" charset="0"/>
              </a:rPr>
              <a:t>neuvádí</a:t>
            </a:r>
            <a:r>
              <a:rPr lang="cs-CZ" sz="4000" dirty="0" smtClean="0">
                <a:latin typeface="Comic Sans MS" pitchFamily="66" charset="0"/>
              </a:rPr>
              <a:t>.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240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Nukleonové číslo A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1419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Comic Sans MS" pitchFamily="66" charset="0"/>
              </a:rPr>
              <a:t>udává součet protonů a neutronů v jádře</a:t>
            </a:r>
            <a:r>
              <a:rPr lang="cs-CZ" dirty="0" smtClean="0">
                <a:latin typeface="Comic Sans MS" pitchFamily="66" charset="0"/>
              </a:rPr>
              <a:t>. Zapisuj ho vždy </a:t>
            </a:r>
            <a:r>
              <a:rPr lang="cs-CZ" b="1" dirty="0" smtClean="0">
                <a:latin typeface="Comic Sans MS" pitchFamily="66" charset="0"/>
              </a:rPr>
              <a:t>vlevo nahoru</a:t>
            </a:r>
            <a:r>
              <a:rPr lang="cs-CZ" dirty="0" smtClean="0">
                <a:latin typeface="Comic Sans MS" pitchFamily="66" charset="0"/>
              </a:rPr>
              <a:t> ke značce prvku</a:t>
            </a:r>
          </a:p>
          <a:p>
            <a:endParaRPr lang="cs-CZ" dirty="0">
              <a:latin typeface="Comic Sans MS" pitchFamily="66" charset="0"/>
            </a:endParaRP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latin typeface="Comic Sans MS" pitchFamily="66" charset="0"/>
              </a:rPr>
              <a:t>Nukleonové číslo (A) je součet protonů (Z) a neutronů (N) v jádře:</a:t>
            </a:r>
            <a:br>
              <a:rPr lang="cs-CZ" dirty="0" smtClean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840" y="2708920"/>
            <a:ext cx="7848872" cy="183199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0216" y="5589240"/>
            <a:ext cx="4464496" cy="1026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82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Izotopy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Atomy téhož prvku, které se od sebe </a:t>
            </a:r>
            <a:r>
              <a:rPr lang="cs-CZ" b="1" dirty="0" smtClean="0">
                <a:latin typeface="Comic Sans MS" pitchFamily="66" charset="0"/>
              </a:rPr>
              <a:t>liší pouze počtem neutronů</a:t>
            </a:r>
            <a:r>
              <a:rPr lang="cs-CZ" dirty="0" smtClean="0">
                <a:latin typeface="Comic Sans MS" pitchFamily="66" charset="0"/>
              </a:rPr>
              <a:t>, se nazývají izotopy</a:t>
            </a:r>
          </a:p>
          <a:p>
            <a:r>
              <a:rPr lang="cs-CZ" dirty="0" smtClean="0">
                <a:latin typeface="Comic Sans MS" pitchFamily="66" charset="0"/>
              </a:rPr>
              <a:t>Izotopy mají stejné protonové číslo ale různé nukleonové číslo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Lehký vodík má jeden proton a žádný neutron. Těžký vodík (deuterium) má jeden proton a jeden neutron. Supertěžký vodík (tritium) má jeden proton a dva neutrony.</a:t>
            </a:r>
          </a:p>
          <a:p>
            <a:pPr marL="0" indent="0" algn="ctr">
              <a:buNone/>
            </a:pPr>
            <a:endParaRPr lang="cs-CZ" sz="2400" b="1" dirty="0" smtClean="0"/>
          </a:p>
          <a:p>
            <a:pPr marL="0" indent="0" algn="ctr">
              <a:buNone/>
            </a:pPr>
            <a:r>
              <a:rPr lang="cs-CZ" sz="2400" b="1" dirty="0" smtClean="0"/>
              <a:t>nukleonové číslo (A) - protonové číslo (Z) = neutronové číslo (N)</a:t>
            </a:r>
            <a:br>
              <a:rPr lang="cs-CZ" sz="2400" b="1" dirty="0" smtClean="0"/>
            </a:br>
            <a:r>
              <a:rPr lang="cs-CZ" sz="2400" b="1" dirty="0" smtClean="0"/>
              <a:t>2 - 1 = 1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291256"/>
            <a:ext cx="1263351" cy="107384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3" y="3363265"/>
            <a:ext cx="1263349" cy="10738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284140"/>
            <a:ext cx="1271722" cy="1080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81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Uhlík se v přírodě vyskytuje ve třech izotopech:</a:t>
            </a:r>
            <a:endParaRPr lang="cs-CZ" dirty="0">
              <a:latin typeface="Comic Sans MS" pitchFamily="66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9074222"/>
              </p:ext>
            </p:extLst>
          </p:nvPr>
        </p:nvGraphicFramePr>
        <p:xfrm>
          <a:off x="1763688" y="1628800"/>
          <a:ext cx="4968552" cy="2430177"/>
        </p:xfrm>
        <a:graphic>
          <a:graphicData uri="http://schemas.openxmlformats.org/drawingml/2006/table">
            <a:tbl>
              <a:tblPr/>
              <a:tblGrid>
                <a:gridCol w="1242138"/>
                <a:gridCol w="1242138"/>
                <a:gridCol w="1242138"/>
                <a:gridCol w="1242138"/>
              </a:tblGrid>
              <a:tr h="509937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latin typeface="Comic Sans MS" pitchFamily="66" charset="0"/>
                        </a:rPr>
                        <a:t>izotop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30000">
                          <a:latin typeface="Comic Sans MS" pitchFamily="66" charset="0"/>
                        </a:rPr>
                        <a:t>12</a:t>
                      </a:r>
                      <a:r>
                        <a:rPr lang="cs-CZ" baseline="-25000">
                          <a:latin typeface="Comic Sans MS" pitchFamily="66" charset="0"/>
                        </a:rPr>
                        <a:t>6</a:t>
                      </a:r>
                      <a:r>
                        <a:rPr lang="cs-CZ">
                          <a:latin typeface="Comic Sans MS" pitchFamily="66" charset="0"/>
                        </a:rPr>
                        <a:t>C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30000">
                          <a:latin typeface="Comic Sans MS" pitchFamily="66" charset="0"/>
                        </a:rPr>
                        <a:t>13</a:t>
                      </a:r>
                      <a:r>
                        <a:rPr lang="cs-CZ" baseline="-25000">
                          <a:latin typeface="Comic Sans MS" pitchFamily="66" charset="0"/>
                        </a:rPr>
                        <a:t>6</a:t>
                      </a:r>
                      <a:r>
                        <a:rPr lang="cs-CZ">
                          <a:latin typeface="Comic Sans MS" pitchFamily="66" charset="0"/>
                        </a:rPr>
                        <a:t>C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30000">
                          <a:latin typeface="Comic Sans MS" pitchFamily="66" charset="0"/>
                        </a:rPr>
                        <a:t>14</a:t>
                      </a:r>
                      <a:r>
                        <a:rPr lang="cs-CZ" baseline="-25000">
                          <a:latin typeface="Comic Sans MS" pitchFamily="66" charset="0"/>
                        </a:rPr>
                        <a:t>6</a:t>
                      </a:r>
                      <a:r>
                        <a:rPr lang="cs-CZ">
                          <a:latin typeface="Comic Sans MS" pitchFamily="66" charset="0"/>
                        </a:rPr>
                        <a:t>C</a:t>
                      </a:r>
                      <a:r>
                        <a:rPr lang="cs-CZ" baseline="30000">
                          <a:latin typeface="Comic Sans MS" pitchFamily="66" charset="0"/>
                        </a:rPr>
                        <a:t>*</a:t>
                      </a:r>
                      <a:endParaRPr lang="cs-CZ">
                        <a:latin typeface="Comic Sans MS" pitchFamily="66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160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latin typeface="Comic Sans MS" pitchFamily="66" charset="0"/>
                        </a:rPr>
                        <a:t>počet elektronů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latin typeface="Comic Sans MS" pitchFamily="66" charset="0"/>
                        </a:rPr>
                        <a:t>6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latin typeface="Comic Sans MS" pitchFamily="66" charset="0"/>
                        </a:rPr>
                        <a:t>6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latin typeface="Comic Sans MS" pitchFamily="66" charset="0"/>
                        </a:rPr>
                        <a:t>6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160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latin typeface="Comic Sans MS" pitchFamily="66" charset="0"/>
                        </a:rPr>
                        <a:t>počet protonů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latin typeface="Comic Sans MS" pitchFamily="66" charset="0"/>
                        </a:rPr>
                        <a:t>6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latin typeface="Comic Sans MS" pitchFamily="66" charset="0"/>
                        </a:rPr>
                        <a:t>6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latin typeface="Comic Sans MS" pitchFamily="66" charset="0"/>
                        </a:rPr>
                        <a:t>6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160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latin typeface="Comic Sans MS" pitchFamily="66" charset="0"/>
                        </a:rPr>
                        <a:t>počet neutronů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latin typeface="Comic Sans MS" pitchFamily="66" charset="0"/>
                        </a:rPr>
                        <a:t>6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latin typeface="Comic Sans MS" pitchFamily="66" charset="0"/>
                        </a:rPr>
                        <a:t>7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latin typeface="Comic Sans MS" pitchFamily="66" charset="0"/>
                        </a:rPr>
                        <a:t>8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899592" y="1628800"/>
            <a:ext cx="748883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509120"/>
            <a:ext cx="82089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Comic Sans MS" pitchFamily="66" charset="0"/>
              </a:rPr>
              <a:t>Hvězdička u izotopu </a:t>
            </a:r>
            <a:r>
              <a:rPr lang="cs-CZ" sz="3600" b="1" baseline="30000" dirty="0" smtClean="0">
                <a:latin typeface="Comic Sans MS" pitchFamily="66" charset="0"/>
              </a:rPr>
              <a:t>14</a:t>
            </a:r>
            <a:r>
              <a:rPr lang="cs-CZ" sz="3600" b="1" baseline="-25000" dirty="0" smtClean="0">
                <a:latin typeface="Comic Sans MS" pitchFamily="66" charset="0"/>
              </a:rPr>
              <a:t>6</a:t>
            </a:r>
            <a:r>
              <a:rPr lang="cs-CZ" sz="3600" b="1" dirty="0" smtClean="0">
                <a:latin typeface="Comic Sans MS" pitchFamily="66" charset="0"/>
              </a:rPr>
              <a:t>C znamená, že izotop je radioaktivní</a:t>
            </a:r>
            <a:r>
              <a:rPr lang="cs-CZ" sz="3600" dirty="0" smtClean="0">
                <a:latin typeface="Comic Sans MS" pitchFamily="66" charset="0"/>
              </a:rPr>
              <a:t> (nestálý, samovolně se rozkládá).</a:t>
            </a:r>
            <a:endParaRPr lang="cs-CZ" sz="36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105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Izotopy se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liší hmotností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.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3300" dirty="0" smtClean="0">
                <a:latin typeface="Comic Sans MS" pitchFamily="66" charset="0"/>
              </a:rPr>
              <a:t>Hmotnost atomu je převážně dána hmotností jádra (elektrony jsou proti nukleonům lehké, takže jejich hmotnost můžeme zanedbat).</a:t>
            </a:r>
          </a:p>
          <a:p>
            <a:r>
              <a:rPr lang="cs-CZ" sz="3300" b="1" dirty="0" smtClean="0">
                <a:latin typeface="Comic Sans MS" pitchFamily="66" charset="0"/>
              </a:rPr>
              <a:t>Izotopy ale mají různý počet neutronů, proto se liší hmotností! </a:t>
            </a:r>
            <a:r>
              <a:rPr lang="cs-CZ" sz="3300" dirty="0" smtClean="0">
                <a:latin typeface="Comic Sans MS" pitchFamily="66" charset="0"/>
              </a:rPr>
              <a:t>Izotop s více neutrony bude samozřejmě těžší než izotop s méně neutrony. </a:t>
            </a:r>
          </a:p>
          <a:p>
            <a:r>
              <a:rPr lang="cs-CZ" sz="3300" dirty="0" smtClean="0">
                <a:latin typeface="Comic Sans MS" pitchFamily="66" charset="0"/>
              </a:rPr>
              <a:t>Izotopy poskytují stejné chemické reakce (mají </a:t>
            </a:r>
            <a:r>
              <a:rPr lang="cs-CZ" sz="3300" b="1" dirty="0" smtClean="0">
                <a:latin typeface="Comic Sans MS" pitchFamily="66" charset="0"/>
              </a:rPr>
              <a:t>stejné chemické vlastnosti</a:t>
            </a:r>
            <a:r>
              <a:rPr lang="cs-CZ" sz="3300" dirty="0" smtClean="0">
                <a:latin typeface="Comic Sans MS" pitchFamily="66" charset="0"/>
              </a:rPr>
              <a:t>), ale liší se fyzikálními vlastnostmi (hmotnost, bod varu)</a:t>
            </a:r>
            <a:r>
              <a:rPr lang="cs-CZ" dirty="0" smtClean="0">
                <a:latin typeface="Comic Sans MS" pitchFamily="66" charset="0"/>
              </a:rPr>
              <a:t>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51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charset="0"/>
              </a:rPr>
              <a:t>Urči počty protonů, elektronů a neutronů v atomech uhlíku</a:t>
            </a:r>
            <a:endParaRPr lang="cs-CZ" sz="3600" dirty="0">
              <a:latin typeface="Comic Sans MS" pitchFamily="66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2448097"/>
              </p:ext>
            </p:extLst>
          </p:nvPr>
        </p:nvGraphicFramePr>
        <p:xfrm>
          <a:off x="457200" y="1600200"/>
          <a:ext cx="8229600" cy="3845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961256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izotop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30000" dirty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12</a:t>
                      </a:r>
                      <a:r>
                        <a:rPr lang="cs-CZ" baseline="-25000" dirty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6</a:t>
                      </a:r>
                      <a:r>
                        <a:rPr lang="cs-CZ" dirty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30000" dirty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13</a:t>
                      </a:r>
                      <a:r>
                        <a:rPr lang="cs-CZ" baseline="-25000" dirty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6</a:t>
                      </a:r>
                      <a:r>
                        <a:rPr lang="cs-CZ" dirty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30000" dirty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14</a:t>
                      </a:r>
                      <a:r>
                        <a:rPr lang="cs-CZ" baseline="-25000" dirty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6</a:t>
                      </a:r>
                      <a:r>
                        <a:rPr lang="cs-CZ" dirty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C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61256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latin typeface="Comic Sans MS" pitchFamily="66" charset="0"/>
                        </a:rPr>
                        <a:t>počet elektronů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Comic Sans MS" pitchFamily="66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Comic Sans MS" pitchFamily="66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Comic Sans MS" pitchFamily="66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61256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latin typeface="Comic Sans MS" pitchFamily="66" charset="0"/>
                        </a:rPr>
                        <a:t>počet protonů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Comic Sans MS" pitchFamily="66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Comic Sans MS" pitchFamily="66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Comic Sans MS" pitchFamily="66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61256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latin typeface="Comic Sans MS" pitchFamily="66" charset="0"/>
                        </a:rPr>
                        <a:t>počet neutronů</a:t>
                      </a: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Comic Sans MS" pitchFamily="66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Comic Sans MS" pitchFamily="66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Comic Sans MS" pitchFamily="66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4971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>
            <a:normAutofit/>
          </a:bodyPr>
          <a:lstStyle/>
          <a:p>
            <a:r>
              <a:rPr lang="cs-CZ" sz="2000" dirty="0"/>
              <a:t>BENEŠ,CSC., </a:t>
            </a:r>
            <a:r>
              <a:rPr lang="cs-CZ" sz="2000" dirty="0" err="1"/>
              <a:t>Prof.RNDr</a:t>
            </a:r>
            <a:r>
              <a:rPr lang="cs-CZ" sz="2000" dirty="0"/>
              <a:t>. Pavel, </a:t>
            </a:r>
            <a:r>
              <a:rPr lang="cs-CZ" sz="2000" dirty="0" err="1"/>
              <a:t>PhDr.Václav</a:t>
            </a:r>
            <a:r>
              <a:rPr lang="cs-CZ" sz="2000" dirty="0"/>
              <a:t> PUMPR,CSC. a </a:t>
            </a:r>
            <a:r>
              <a:rPr lang="cs-CZ" sz="2000" dirty="0" err="1"/>
              <a:t>Doc.RNDr</a:t>
            </a:r>
            <a:r>
              <a:rPr lang="cs-CZ" sz="2000" dirty="0"/>
              <a:t>. Jiří BANÝR, CSC. </a:t>
            </a:r>
            <a:r>
              <a:rPr lang="cs-CZ" sz="2000" i="1" dirty="0"/>
              <a:t>Základy praktické chemie</a:t>
            </a:r>
            <a:r>
              <a:rPr lang="cs-CZ" sz="2000" dirty="0"/>
              <a:t>: </a:t>
            </a:r>
            <a:r>
              <a:rPr lang="cs-CZ" sz="2000" i="1" dirty="0"/>
              <a:t>pro 8. ročník základní školy</a:t>
            </a:r>
            <a:r>
              <a:rPr lang="cs-CZ" sz="2000" dirty="0"/>
              <a:t>. 2. aktualizované vydání. Praha: Nakladatelství FORTUNA, 2006. ISBN 80-7168-879-7. </a:t>
            </a:r>
            <a:endParaRPr lang="cs-CZ" sz="2000" dirty="0" smtClean="0"/>
          </a:p>
          <a:p>
            <a:r>
              <a:rPr lang="cs-CZ" sz="2000" dirty="0"/>
              <a:t>ČTRNÁCTOVÁ,CSC., Doc. </a:t>
            </a:r>
            <a:r>
              <a:rPr lang="cs-CZ" sz="2000" dirty="0" err="1"/>
              <a:t>RNDr.Hana</a:t>
            </a:r>
            <a:r>
              <a:rPr lang="cs-CZ" sz="2000" dirty="0"/>
              <a:t>, Prof. </a:t>
            </a:r>
            <a:r>
              <a:rPr lang="cs-CZ" sz="2000" dirty="0" err="1"/>
              <a:t>Ing.Karel</a:t>
            </a:r>
            <a:r>
              <a:rPr lang="cs-CZ" sz="2000" dirty="0"/>
              <a:t> KOLÁŘ,CSC., PaedDr. Miloslava SVOBODOVÁ a </a:t>
            </a:r>
            <a:r>
              <a:rPr lang="cs-CZ" sz="2000" dirty="0" err="1"/>
              <a:t>RNDr.František</a:t>
            </a:r>
            <a:r>
              <a:rPr lang="cs-CZ" sz="2000" dirty="0"/>
              <a:t> ZEMÁNEK. </a:t>
            </a:r>
            <a:r>
              <a:rPr lang="cs-CZ" sz="2000" i="1" dirty="0"/>
              <a:t>Přehled chemie pro základní školy</a:t>
            </a:r>
            <a:r>
              <a:rPr lang="cs-CZ" sz="2000" dirty="0"/>
              <a:t>. 1. vydání. Praha: SPN-pedagogické nakladatelství, a.s., 2006. ISBN 80-7235-260-1. </a:t>
            </a:r>
          </a:p>
        </p:txBody>
      </p:sp>
    </p:spTree>
    <p:extLst>
      <p:ext uri="{BB962C8B-B14F-4D97-AF65-F5344CB8AC3E}">
        <p14:creationId xmlns:p14="http://schemas.microsoft.com/office/powerpoint/2010/main" val="3930162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502</Words>
  <Application>Microsoft Office PowerPoint</Application>
  <PresentationFormat>Předvádění na obrazovce (4:3)</PresentationFormat>
  <Paragraphs>69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1_Motiv systému Office</vt:lpstr>
      <vt:lpstr>Prezentace aplikace PowerPoint</vt:lpstr>
      <vt:lpstr>Anotace</vt:lpstr>
      <vt:lpstr>Protonové číslo - Z</vt:lpstr>
      <vt:lpstr>Nukleonové číslo</vt:lpstr>
      <vt:lpstr>Nukleonové číslo A</vt:lpstr>
      <vt:lpstr>Izotopy</vt:lpstr>
      <vt:lpstr>Uhlík se v přírodě vyskytuje ve třech izotopech:</vt:lpstr>
      <vt:lpstr>Izotopy se liší hmotností.</vt:lpstr>
      <vt:lpstr>Urči počty protonů, elektronů a neutronů v atomech uhlíku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Protonové číslo - Z</dc:title>
  <dc:creator>Fiedlerová Ivana</dc:creator>
  <cp:lastModifiedBy>Fiedlerová Ivana</cp:lastModifiedBy>
  <cp:revision>16</cp:revision>
  <dcterms:created xsi:type="dcterms:W3CDTF">2011-11-20T16:59:31Z</dcterms:created>
  <dcterms:modified xsi:type="dcterms:W3CDTF">2012-03-11T09:50:29Z</dcterms:modified>
</cp:coreProperties>
</file>