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E1EF1-0F0C-42C9-82BC-B59C032D1569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7BCB-725E-4696-B39F-7DF6C1D58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733"/>
                <a:gridCol w="471710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Ch8 - 37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6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Soli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Neutralizace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Definování pojmu neutralizace</a:t>
            </a:r>
          </a:p>
          <a:p>
            <a:r>
              <a:rPr lang="cs-CZ" dirty="0" smtClean="0"/>
              <a:t>Příklady – využití</a:t>
            </a:r>
          </a:p>
          <a:p>
            <a:r>
              <a:rPr lang="cs-CZ" dirty="0" smtClean="0"/>
              <a:t>Chemické rovnice - doplňování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Neutralizace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28596" y="1571612"/>
            <a:ext cx="1714512" cy="7143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28860" y="1571612"/>
            <a:ext cx="1714512" cy="7143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14942" y="1500174"/>
            <a:ext cx="1714512" cy="7143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00958" y="1571612"/>
            <a:ext cx="1214446" cy="6429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71472" y="4000504"/>
            <a:ext cx="6786610" cy="1357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Neutralizace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571868" y="4714884"/>
            <a:ext cx="85725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286248" y="1928802"/>
            <a:ext cx="85725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Kyselina + hydroxid            voda      +   sůl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Je reakce kyseliny s hydroxidem, při které vzniká voda a sůl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Na</a:t>
            </a:r>
            <a:r>
              <a:rPr lang="cs-CZ" b="1" dirty="0" err="1" smtClean="0">
                <a:solidFill>
                  <a:srgbClr val="00B0F0"/>
                </a:solidFill>
              </a:rPr>
              <a:t>OH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smtClean="0"/>
              <a:t>  +   </a:t>
            </a:r>
            <a:r>
              <a:rPr lang="cs-CZ" b="1" dirty="0" err="1" smtClean="0">
                <a:solidFill>
                  <a:srgbClr val="00B0F0"/>
                </a:solidFill>
              </a:rPr>
              <a:t>H</a:t>
            </a:r>
            <a:r>
              <a:rPr lang="cs-CZ" b="1" dirty="0" err="1" smtClean="0">
                <a:solidFill>
                  <a:srgbClr val="C00000"/>
                </a:solidFill>
              </a:rPr>
              <a:t>Cl</a:t>
            </a:r>
            <a:r>
              <a:rPr lang="cs-CZ" b="1" dirty="0" smtClean="0">
                <a:solidFill>
                  <a:srgbClr val="C00000"/>
                </a:solidFill>
              </a:rPr>
              <a:t>     </a:t>
            </a:r>
            <a:r>
              <a:rPr lang="cs-CZ" b="1" dirty="0" smtClean="0"/>
              <a:t>    </a:t>
            </a:r>
            <a:r>
              <a:rPr lang="cs-CZ" b="1" dirty="0" err="1" smtClean="0">
                <a:solidFill>
                  <a:srgbClr val="C00000"/>
                </a:solidFill>
              </a:rPr>
              <a:t>NaCl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/>
              <a:t>   +   </a:t>
            </a:r>
            <a:r>
              <a:rPr lang="cs-CZ" b="1" dirty="0" smtClean="0">
                <a:solidFill>
                  <a:srgbClr val="00B0F0"/>
                </a:solidFill>
              </a:rPr>
              <a:t>H</a:t>
            </a:r>
            <a:r>
              <a:rPr lang="cs-CZ" b="1" baseline="-25000" dirty="0" smtClean="0">
                <a:solidFill>
                  <a:srgbClr val="00B0F0"/>
                </a:solidFill>
              </a:rPr>
              <a:t>2</a:t>
            </a:r>
            <a:r>
              <a:rPr lang="cs-CZ" b="1" dirty="0" smtClean="0">
                <a:solidFill>
                  <a:srgbClr val="00B0F0"/>
                </a:solidFill>
              </a:rPr>
              <a:t>O</a:t>
            </a:r>
            <a:endParaRPr lang="cs-CZ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eutralizace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neutralizaci se uvolňuje teplo</a:t>
            </a:r>
          </a:p>
          <a:p>
            <a:r>
              <a:rPr lang="cs-CZ" dirty="0" smtClean="0"/>
              <a:t>Teplota směsi se zvyšuje</a:t>
            </a:r>
          </a:p>
          <a:p>
            <a:r>
              <a:rPr lang="cs-CZ" dirty="0" smtClean="0"/>
              <a:t>Při reakci koncentrovaných kyselin a zásad se dokonce směs přehřívá a rozstřikuje se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17341" t="11811" b="42126"/>
          <a:stretch>
            <a:fillRect/>
          </a:stretch>
        </p:blipFill>
        <p:spPr>
          <a:xfrm>
            <a:off x="5357819" y="1285860"/>
            <a:ext cx="3786182" cy="5572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neutralizace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b="1" dirty="0" smtClean="0"/>
              <a:t>Překyselení žaludku </a:t>
            </a:r>
            <a:r>
              <a:rPr lang="cs-CZ" dirty="0" smtClean="0"/>
              <a:t>„pálení žáhy“</a:t>
            </a:r>
          </a:p>
          <a:p>
            <a:r>
              <a:rPr lang="cs-CZ" dirty="0" smtClean="0"/>
              <a:t>Neutralizace léky, které obsahují hydroxid hořečnatý nebo roztokem jedlé sody</a:t>
            </a:r>
          </a:p>
          <a:p>
            <a:pPr>
              <a:buNone/>
            </a:pPr>
            <a:r>
              <a:rPr lang="cs-CZ" dirty="0" smtClean="0"/>
              <a:t>2. </a:t>
            </a:r>
            <a:r>
              <a:rPr lang="cs-CZ" b="1" dirty="0" smtClean="0"/>
              <a:t>Včelí bodnutí</a:t>
            </a:r>
            <a:r>
              <a:rPr lang="cs-CZ" dirty="0" smtClean="0"/>
              <a:t>, štípnutí mravencem,…</a:t>
            </a:r>
          </a:p>
          <a:p>
            <a:r>
              <a:rPr lang="cs-CZ" dirty="0" smtClean="0"/>
              <a:t>Neutralizujeme roztokem mýdla nebo roztokem jedlé sody</a:t>
            </a:r>
          </a:p>
          <a:p>
            <a:pPr>
              <a:buNone/>
            </a:pPr>
            <a:r>
              <a:rPr lang="cs-CZ" dirty="0" smtClean="0"/>
              <a:t>3. </a:t>
            </a:r>
            <a:r>
              <a:rPr lang="cs-CZ" b="1" dirty="0" smtClean="0"/>
              <a:t>Vosí bodnutí </a:t>
            </a:r>
            <a:r>
              <a:rPr lang="cs-CZ" dirty="0" smtClean="0"/>
              <a:t>je zásadité</a:t>
            </a:r>
          </a:p>
          <a:p>
            <a:r>
              <a:rPr lang="cs-CZ" dirty="0" smtClean="0"/>
              <a:t>Neutralizujeme kyselinou citrónovou, octem, kyselým ovocem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v laboratoři a průmyslu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Odstraňování kyselé nebo zásadité látky z odpadních vod</a:t>
            </a:r>
          </a:p>
          <a:p>
            <a:r>
              <a:rPr lang="cs-CZ" dirty="0" smtClean="0"/>
              <a:t>Určování obsahu kyselin a hydroxidů ve výzkumných laboratořích a v průmyslu</a:t>
            </a:r>
          </a:p>
          <a:p>
            <a:r>
              <a:rPr lang="cs-CZ" dirty="0" smtClean="0"/>
              <a:t>Při zpracování surovin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rovnice a názvy sloučenin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KOH    +    </a:t>
            </a:r>
            <a:r>
              <a:rPr lang="cs-CZ" dirty="0" err="1" smtClean="0"/>
              <a:t>HCl</a:t>
            </a:r>
            <a:r>
              <a:rPr lang="cs-CZ" dirty="0" smtClean="0"/>
              <a:t>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NaOH</a:t>
            </a:r>
            <a:r>
              <a:rPr lang="cs-CZ" dirty="0" smtClean="0"/>
              <a:t>   +   HNO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>
              <a:buNone/>
            </a:pPr>
            <a:endParaRPr lang="cs-CZ" baseline="-25000" dirty="0"/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r>
              <a:rPr lang="cs-CZ" dirty="0" err="1" smtClean="0"/>
              <a:t>NaOH</a:t>
            </a:r>
            <a:r>
              <a:rPr lang="cs-CZ" dirty="0" smtClean="0"/>
              <a:t>    +   </a:t>
            </a:r>
            <a:r>
              <a:rPr lang="cs-CZ" dirty="0" err="1" smtClean="0"/>
              <a:t>HBr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baseline="-25000" dirty="0"/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714744" y="1928802"/>
            <a:ext cx="85725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3786182" y="3000372"/>
            <a:ext cx="85725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786182" y="4429132"/>
            <a:ext cx="85725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214942" y="4786322"/>
            <a:ext cx="1143008" cy="7143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14942" y="3214686"/>
            <a:ext cx="1071570" cy="6429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0628" y="1571612"/>
            <a:ext cx="1214446" cy="6429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71538" y="4786322"/>
            <a:ext cx="2000264" cy="6429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71538" y="3214686"/>
            <a:ext cx="1857388" cy="5715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4348" y="1571612"/>
            <a:ext cx="2071702" cy="64294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rovnice a názvy reaktantů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714744" y="1928802"/>
            <a:ext cx="85725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4000496" y="3571876"/>
            <a:ext cx="85725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071934" y="5143512"/>
            <a:ext cx="85725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514353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K</a:t>
            </a:r>
            <a:r>
              <a:rPr lang="cs-CZ" dirty="0" smtClean="0"/>
              <a:t> OH    +   H </a:t>
            </a:r>
            <a:r>
              <a:rPr lang="cs-CZ" dirty="0" smtClean="0">
                <a:solidFill>
                  <a:srgbClr val="FFFF00"/>
                </a:solidFill>
              </a:rPr>
              <a:t>Cl </a:t>
            </a:r>
            <a:r>
              <a:rPr lang="cs-CZ" dirty="0" smtClean="0"/>
              <a:t>               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</a:t>
            </a:r>
            <a:r>
              <a:rPr lang="cs-CZ" dirty="0" smtClean="0"/>
              <a:t>  +   </a:t>
            </a:r>
            <a:r>
              <a:rPr lang="cs-CZ" dirty="0" err="1" smtClean="0">
                <a:solidFill>
                  <a:srgbClr val="FFFF00"/>
                </a:solidFill>
              </a:rPr>
              <a:t>KCl</a:t>
            </a:r>
            <a:r>
              <a:rPr lang="cs-CZ" dirty="0" smtClean="0">
                <a:solidFill>
                  <a:srgbClr val="FFFF00"/>
                </a:solidFill>
              </a:rPr>
              <a:t>   </a:t>
            </a:r>
          </a:p>
          <a:p>
            <a:pPr>
              <a:buNone/>
            </a:pPr>
            <a:r>
              <a:rPr lang="cs-CZ" sz="2800" dirty="0" smtClean="0"/>
              <a:t>hydroxid      kyselina              voda         chlorid</a:t>
            </a:r>
          </a:p>
          <a:p>
            <a:pPr>
              <a:buNone/>
            </a:pPr>
            <a:r>
              <a:rPr lang="cs-CZ" sz="2800" dirty="0" smtClean="0"/>
              <a:t>draselný      chlorovodíková                    draselný</a:t>
            </a: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Na</a:t>
            </a:r>
            <a:r>
              <a:rPr lang="cs-CZ" dirty="0" smtClean="0"/>
              <a:t> OH   +   H </a:t>
            </a:r>
            <a:r>
              <a:rPr lang="cs-CZ" dirty="0" smtClean="0">
                <a:solidFill>
                  <a:srgbClr val="FFFF00"/>
                </a:solidFill>
              </a:rPr>
              <a:t>NO</a:t>
            </a:r>
            <a:r>
              <a:rPr lang="cs-CZ" baseline="-25000" dirty="0" smtClean="0">
                <a:solidFill>
                  <a:srgbClr val="FFFF00"/>
                </a:solidFill>
              </a:rPr>
              <a:t>3</a:t>
            </a:r>
            <a:r>
              <a:rPr lang="cs-CZ" baseline="-25000" dirty="0" smtClean="0"/>
              <a:t>                     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    +  </a:t>
            </a:r>
            <a:r>
              <a:rPr lang="cs-CZ" dirty="0" smtClean="0">
                <a:solidFill>
                  <a:srgbClr val="FFFF00"/>
                </a:solidFill>
              </a:rPr>
              <a:t>NaNO</a:t>
            </a:r>
            <a:r>
              <a:rPr lang="cs-CZ" baseline="-25000" dirty="0" smtClean="0">
                <a:solidFill>
                  <a:srgbClr val="FFFF00"/>
                </a:solidFill>
              </a:rPr>
              <a:t>3</a:t>
            </a:r>
            <a:r>
              <a:rPr lang="cs-CZ" baseline="-25000" dirty="0" smtClean="0"/>
              <a:t>       </a:t>
            </a:r>
            <a:endParaRPr lang="cs-CZ" dirty="0" smtClean="0"/>
          </a:p>
          <a:p>
            <a:pPr>
              <a:buNone/>
            </a:pPr>
            <a:r>
              <a:rPr lang="cs-CZ" sz="2800" dirty="0" smtClean="0"/>
              <a:t>hydroxid      kyselina              voda         dusičnan</a:t>
            </a:r>
          </a:p>
          <a:p>
            <a:pPr>
              <a:buNone/>
            </a:pPr>
            <a:r>
              <a:rPr lang="cs-CZ" sz="2800" dirty="0" smtClean="0"/>
              <a:t>sodný          dusičná                               sodný</a:t>
            </a:r>
            <a:endParaRPr lang="cs-CZ" baseline="-25000" dirty="0" smtClean="0"/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Na</a:t>
            </a:r>
            <a:r>
              <a:rPr lang="cs-CZ" dirty="0" smtClean="0"/>
              <a:t> OH    +   H </a:t>
            </a:r>
            <a:r>
              <a:rPr lang="cs-CZ" dirty="0" smtClean="0">
                <a:solidFill>
                  <a:srgbClr val="FFFF00"/>
                </a:solidFill>
              </a:rPr>
              <a:t>Br </a:t>
            </a:r>
            <a:r>
              <a:rPr lang="cs-CZ" dirty="0" smtClean="0"/>
              <a:t>               H</a:t>
            </a:r>
            <a:r>
              <a:rPr lang="cs-CZ" baseline="-25000" dirty="0" smtClean="0"/>
              <a:t>2</a:t>
            </a:r>
            <a:r>
              <a:rPr lang="cs-CZ" dirty="0" smtClean="0"/>
              <a:t>O   +  </a:t>
            </a:r>
            <a:r>
              <a:rPr lang="cs-CZ" dirty="0" err="1" smtClean="0">
                <a:solidFill>
                  <a:srgbClr val="FFFF00"/>
                </a:solidFill>
              </a:rPr>
              <a:t>NaBr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dirty="0" smtClean="0"/>
              <a:t>hydroxid    kyselina                 voda       bromid</a:t>
            </a:r>
            <a:endParaRPr lang="cs-CZ" sz="2800" dirty="0"/>
          </a:p>
          <a:p>
            <a:pPr>
              <a:buNone/>
            </a:pPr>
            <a:r>
              <a:rPr lang="cs-CZ" sz="2800" dirty="0" smtClean="0"/>
              <a:t>sodný        bromovodíková                     sodný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5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0" grpId="0" animBg="1"/>
      <p:bldP spid="9" grpId="0" animBg="1"/>
      <p:bldP spid="8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Úvod do obecné a anorganické chemie, J. Mach, I. </a:t>
            </a:r>
            <a:r>
              <a:rPr lang="cs-CZ" sz="2400" dirty="0" err="1" smtClean="0"/>
              <a:t>Plucková</a:t>
            </a:r>
            <a:r>
              <a:rPr lang="cs-CZ" sz="2400" dirty="0" smtClean="0"/>
              <a:t>, J. </a:t>
            </a:r>
            <a:r>
              <a:rPr lang="cs-CZ" sz="2400" dirty="0" err="1" smtClean="0"/>
              <a:t>Šibor</a:t>
            </a:r>
            <a:r>
              <a:rPr lang="cs-CZ" sz="2400" dirty="0" smtClean="0"/>
              <a:t>, nakladatelství Nová škola</a:t>
            </a:r>
          </a:p>
          <a:p>
            <a:r>
              <a:rPr lang="cs-CZ" sz="2400" dirty="0" smtClean="0"/>
              <a:t>Naskenované obrázky str. 76</a:t>
            </a:r>
          </a:p>
          <a:p>
            <a:r>
              <a:rPr lang="cs-CZ" sz="2400" dirty="0" smtClean="0"/>
              <a:t>Základy chemie 1, P. Beneš, V. </a:t>
            </a:r>
            <a:r>
              <a:rPr lang="cs-CZ" sz="2400" dirty="0" err="1" smtClean="0"/>
              <a:t>Pumpr</a:t>
            </a:r>
            <a:r>
              <a:rPr lang="cs-CZ" sz="2400" dirty="0" smtClean="0"/>
              <a:t>, J. </a:t>
            </a:r>
            <a:r>
              <a:rPr lang="cs-CZ" sz="2400" dirty="0" err="1" smtClean="0"/>
              <a:t>Banýr</a:t>
            </a:r>
            <a:r>
              <a:rPr lang="cs-CZ" sz="2400" dirty="0" smtClean="0"/>
              <a:t>, nakladatelství Fortuna</a:t>
            </a:r>
            <a:endParaRPr lang="cs-CZ" sz="2400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303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Neutralizace</vt:lpstr>
      <vt:lpstr>Neutralizace</vt:lpstr>
      <vt:lpstr>Neutralizace</vt:lpstr>
      <vt:lpstr>Využití neutralizace</vt:lpstr>
      <vt:lpstr>Využití v laboratoři a průmyslu</vt:lpstr>
      <vt:lpstr>Doplň rovnice a názvy sloučenin</vt:lpstr>
      <vt:lpstr>Doplň rovnice a názvy reaktantů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Neutralizace</dc:title>
  <dc:subject>Chemie 8</dc:subject>
  <dc:creator>Přibíková</dc:creator>
  <cp:lastModifiedBy>Aleš</cp:lastModifiedBy>
  <cp:revision>25</cp:revision>
  <dcterms:created xsi:type="dcterms:W3CDTF">2011-06-13T17:56:10Z</dcterms:created>
  <dcterms:modified xsi:type="dcterms:W3CDTF">2013-01-17T17:29:28Z</dcterms:modified>
</cp:coreProperties>
</file>