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7" r:id="rId2"/>
    <p:sldId id="268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781E82-39FA-403B-826A-050418CDCD15}" type="datetimeFigureOut">
              <a:rPr lang="cs-CZ" smtClean="0"/>
              <a:pPr/>
              <a:t>17.1.2013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AB919F-6D00-404F-8606-16CFCEC5335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AB919F-6D00-404F-8606-16CFCEC53353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AB919F-6D00-404F-8606-16CFCEC53353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78938-BDD8-48A7-88DB-ABE1397077D6}" type="datetimeFigureOut">
              <a:rPr lang="cs-CZ" smtClean="0"/>
              <a:pPr/>
              <a:t>17.1.2013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0C42C-D335-4391-A273-546B41417F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78938-BDD8-48A7-88DB-ABE1397077D6}" type="datetimeFigureOut">
              <a:rPr lang="cs-CZ" smtClean="0"/>
              <a:pPr/>
              <a:t>17.1.2013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0C42C-D335-4391-A273-546B41417F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78938-BDD8-48A7-88DB-ABE1397077D6}" type="datetimeFigureOut">
              <a:rPr lang="cs-CZ" smtClean="0"/>
              <a:pPr/>
              <a:t>17.1.2013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0C42C-D335-4391-A273-546B41417F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78938-BDD8-48A7-88DB-ABE1397077D6}" type="datetimeFigureOut">
              <a:rPr lang="cs-CZ" smtClean="0"/>
              <a:pPr/>
              <a:t>17.1.2013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0C42C-D335-4391-A273-546B41417F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78938-BDD8-48A7-88DB-ABE1397077D6}" type="datetimeFigureOut">
              <a:rPr lang="cs-CZ" smtClean="0"/>
              <a:pPr/>
              <a:t>17.1.2013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0C42C-D335-4391-A273-546B41417F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78938-BDD8-48A7-88DB-ABE1397077D6}" type="datetimeFigureOut">
              <a:rPr lang="cs-CZ" smtClean="0"/>
              <a:pPr/>
              <a:t>17.1.2013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0C42C-D335-4391-A273-546B41417F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78938-BDD8-48A7-88DB-ABE1397077D6}" type="datetimeFigureOut">
              <a:rPr lang="cs-CZ" smtClean="0"/>
              <a:pPr/>
              <a:t>17.1.2013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0C42C-D335-4391-A273-546B41417F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78938-BDD8-48A7-88DB-ABE1397077D6}" type="datetimeFigureOut">
              <a:rPr lang="cs-CZ" smtClean="0"/>
              <a:pPr/>
              <a:t>17.1.2013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0C42C-D335-4391-A273-546B41417F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78938-BDD8-48A7-88DB-ABE1397077D6}" type="datetimeFigureOut">
              <a:rPr lang="cs-CZ" smtClean="0"/>
              <a:pPr/>
              <a:t>17.1.2013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0C42C-D335-4391-A273-546B41417F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78938-BDD8-48A7-88DB-ABE1397077D6}" type="datetimeFigureOut">
              <a:rPr lang="cs-CZ" smtClean="0"/>
              <a:pPr/>
              <a:t>17.1.2013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0C42C-D335-4391-A273-546B41417F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78938-BDD8-48A7-88DB-ABE1397077D6}" type="datetimeFigureOut">
              <a:rPr lang="cs-CZ" smtClean="0"/>
              <a:pPr/>
              <a:t>17.1.2013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0C42C-D335-4391-A273-546B41417F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178938-BDD8-48A7-88DB-ABE1397077D6}" type="datetimeFigureOut">
              <a:rPr lang="cs-CZ" smtClean="0"/>
              <a:pPr/>
              <a:t>17.1.2013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0C42C-D335-4391-A273-546B41417F9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plu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 l="3670" t="9828" r="3670" b="7634"/>
          <a:stretch>
            <a:fillRect/>
          </a:stretch>
        </p:blipFill>
        <p:spPr bwMode="auto">
          <a:xfrm>
            <a:off x="611188" y="260350"/>
            <a:ext cx="6913562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2" name="Zástupný symbol pro obsah 11"/>
          <p:cNvGraphicFramePr>
            <a:graphicFrameLocks noGrp="1"/>
          </p:cNvGraphicFramePr>
          <p:nvPr>
            <p:ph idx="1"/>
          </p:nvPr>
        </p:nvGraphicFramePr>
        <p:xfrm>
          <a:off x="792163" y="1700213"/>
          <a:ext cx="7560840" cy="45204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71725"/>
                <a:gridCol w="4789115"/>
              </a:tblGrid>
              <a:tr h="612094">
                <a:tc>
                  <a:txBody>
                    <a:bodyPr/>
                    <a:lstStyle/>
                    <a:p>
                      <a:pPr algn="l"/>
                      <a:r>
                        <a:rPr lang="cs-CZ" sz="1800" b="0" dirty="0" smtClean="0">
                          <a:solidFill>
                            <a:schemeClr val="tx1"/>
                          </a:solidFill>
                        </a:rPr>
                        <a:t>Projekt:</a:t>
                      </a:r>
                      <a:endParaRPr lang="cs-CZ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 VK 1.4 709998205</a:t>
                      </a:r>
                    </a:p>
                    <a:p>
                      <a:pPr algn="l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94">
                <a:tc>
                  <a:txBody>
                    <a:bodyPr/>
                    <a:lstStyle/>
                    <a:p>
                      <a:pPr algn="l"/>
                      <a:r>
                        <a:rPr lang="cs-CZ" sz="1800" dirty="0" smtClean="0">
                          <a:solidFill>
                            <a:schemeClr val="tx1"/>
                          </a:solidFill>
                        </a:rPr>
                        <a:t>Číslo projektu: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CZ.1.07/1.4.00/21.0440</a:t>
                      </a:r>
                    </a:p>
                    <a:p>
                      <a:pPr algn="l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Autor: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Mgr. Alena </a:t>
                      </a:r>
                      <a:r>
                        <a:rPr lang="cs-CZ" dirty="0" err="1" smtClean="0">
                          <a:solidFill>
                            <a:schemeClr val="tx1"/>
                          </a:solidFill>
                        </a:rPr>
                        <a:t>Přibíková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Číslo DUM: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Ch8 - 38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Datum ověření ve výuce: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9.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6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. 2011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Ročník: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8.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Vzdělávací oblast: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 a příroda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Vzdělávací obor: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Chemie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Tematický okruh: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Soli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Téma: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Soli – vznik, základní rozdělení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087" name="Picture 2" descr="logo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7625" y="115888"/>
            <a:ext cx="989013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Výkladová prezentace – úvod do kapitoly</a:t>
            </a:r>
          </a:p>
          <a:p>
            <a:r>
              <a:rPr lang="cs-CZ" dirty="0" smtClean="0"/>
              <a:t>Vlastnosti solí</a:t>
            </a:r>
          </a:p>
          <a:p>
            <a:r>
              <a:rPr lang="cs-CZ" dirty="0" smtClean="0"/>
              <a:t>Vznik a základní rozdělení solí</a:t>
            </a:r>
            <a:endParaRPr lang="cs-CZ" dirty="0"/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2727335"/>
          </a:xfrm>
        </p:spPr>
        <p:txBody>
          <a:bodyPr>
            <a:normAutofit/>
          </a:bodyPr>
          <a:lstStyle/>
          <a:p>
            <a:r>
              <a:rPr lang="cs-CZ" sz="9600" dirty="0" smtClean="0"/>
              <a:t>Soli</a:t>
            </a:r>
            <a:endParaRPr lang="cs-CZ" sz="9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Soli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Sůl nad zlato</a:t>
            </a:r>
          </a:p>
          <a:p>
            <a:r>
              <a:rPr lang="cs-CZ" dirty="0" smtClean="0"/>
              <a:t>Slaná polévka</a:t>
            </a:r>
          </a:p>
          <a:p>
            <a:r>
              <a:rPr lang="cs-CZ" dirty="0" smtClean="0"/>
              <a:t>Slaná voda</a:t>
            </a:r>
          </a:p>
          <a:p>
            <a:r>
              <a:rPr lang="cs-CZ" dirty="0" smtClean="0"/>
              <a:t>Solení silnic v zimě</a:t>
            </a:r>
          </a:p>
          <a:p>
            <a:r>
              <a:rPr lang="cs-CZ" dirty="0" smtClean="0"/>
              <a:t>Slané slzy</a:t>
            </a:r>
          </a:p>
          <a:p>
            <a:r>
              <a:rPr lang="cs-CZ" dirty="0" smtClean="0"/>
              <a:t>Kuchyňská sůl,…..</a:t>
            </a:r>
            <a:endParaRPr lang="cs-CZ" dirty="0"/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 cstate="print"/>
          <a:srcRect l="22727" t="78634" r="52479" b="4846"/>
          <a:stretch>
            <a:fillRect/>
          </a:stretch>
        </p:blipFill>
        <p:spPr>
          <a:xfrm rot="10800000">
            <a:off x="3929058" y="2143116"/>
            <a:ext cx="5214942" cy="4714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Soli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</a:t>
            </a:r>
            <a:r>
              <a:rPr lang="cs-CZ" dirty="0" smtClean="0"/>
              <a:t>e </a:t>
            </a:r>
            <a:r>
              <a:rPr lang="cs-CZ" dirty="0" smtClean="0"/>
              <a:t>v přírodě nacházejí většinou jako </a:t>
            </a:r>
            <a:r>
              <a:rPr lang="cs-CZ" b="1" dirty="0" smtClean="0"/>
              <a:t>krystalické látky</a:t>
            </a:r>
          </a:p>
          <a:p>
            <a:r>
              <a:rPr lang="cs-CZ" dirty="0" smtClean="0"/>
              <a:t>Z roztoku se dají oddělit </a:t>
            </a:r>
            <a:r>
              <a:rPr lang="cs-CZ" b="1" dirty="0" smtClean="0"/>
              <a:t>krystalizací</a:t>
            </a:r>
          </a:p>
          <a:p>
            <a:r>
              <a:rPr lang="cs-CZ" dirty="0" smtClean="0"/>
              <a:t>V krystalech jsou </a:t>
            </a:r>
            <a:r>
              <a:rPr lang="cs-CZ" b="1" dirty="0" smtClean="0"/>
              <a:t>iontové vazby</a:t>
            </a:r>
            <a:r>
              <a:rPr lang="cs-CZ" dirty="0" smtClean="0"/>
              <a:t>, které jsou velmi pevné</a:t>
            </a:r>
          </a:p>
          <a:p>
            <a:r>
              <a:rPr lang="cs-CZ" dirty="0" smtClean="0"/>
              <a:t>Tyto vazby jsou příčinou </a:t>
            </a:r>
            <a:r>
              <a:rPr lang="cs-CZ" b="1" dirty="0" smtClean="0"/>
              <a:t>vysoké teploty tání a varu solí</a:t>
            </a:r>
            <a:endParaRPr lang="cs-CZ" b="1" dirty="0"/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Vznik solí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Mezi nejznámější způsoby vzniku solí patří:</a:t>
            </a:r>
          </a:p>
          <a:p>
            <a:r>
              <a:rPr lang="cs-CZ" b="1" dirty="0" smtClean="0"/>
              <a:t>Neutralizace</a:t>
            </a:r>
          </a:p>
          <a:p>
            <a:r>
              <a:rPr lang="cs-CZ" b="1" dirty="0" smtClean="0"/>
              <a:t>Reakce kovu s kyselinou</a:t>
            </a:r>
          </a:p>
          <a:p>
            <a:r>
              <a:rPr lang="cs-CZ" b="1" dirty="0" smtClean="0"/>
              <a:t>Reakce kovu s nekovem</a:t>
            </a:r>
          </a:p>
          <a:p>
            <a:r>
              <a:rPr lang="cs-CZ" b="1" dirty="0" smtClean="0"/>
              <a:t>Srážecí reakce</a:t>
            </a:r>
            <a:endParaRPr lang="cs-CZ" b="1" dirty="0"/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6715140" y="3643314"/>
            <a:ext cx="2000264" cy="1214446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aoblený obdélník 13"/>
          <p:cNvSpPr/>
          <p:nvPr/>
        </p:nvSpPr>
        <p:spPr>
          <a:xfrm>
            <a:off x="4857752" y="3714752"/>
            <a:ext cx="1571636" cy="121444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2500298" y="3714752"/>
            <a:ext cx="1857388" cy="1214446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142844" y="3643314"/>
            <a:ext cx="2071702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5000628" y="2643182"/>
            <a:ext cx="1214446" cy="71438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1214414" y="2571744"/>
            <a:ext cx="2000264" cy="78581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</a:t>
            </a:r>
            <a:r>
              <a:rPr lang="cs-CZ" dirty="0" smtClean="0"/>
              <a:t>eutralizace</a:t>
            </a:r>
            <a:endParaRPr lang="cs-CZ" dirty="0"/>
          </a:p>
        </p:txBody>
      </p:sp>
      <p:cxnSp>
        <p:nvCxnSpPr>
          <p:cNvPr id="5" name="Přímá spojovací šipka 4"/>
          <p:cNvCxnSpPr/>
          <p:nvPr/>
        </p:nvCxnSpPr>
        <p:spPr>
          <a:xfrm>
            <a:off x="4214810" y="3000372"/>
            <a:ext cx="714380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 rot="5400000">
            <a:off x="2215340" y="4285462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 rot="10800000">
            <a:off x="2214546" y="4286256"/>
            <a:ext cx="296070" cy="1031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>
            <a:off x="4357686" y="4286256"/>
            <a:ext cx="509590" cy="1111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6429388" y="4214818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 rot="5400000">
            <a:off x="6434944" y="4209262"/>
            <a:ext cx="2762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1571612"/>
            <a:ext cx="8643998" cy="4525963"/>
          </a:xfrm>
        </p:spPr>
        <p:txBody>
          <a:bodyPr/>
          <a:lstStyle/>
          <a:p>
            <a:r>
              <a:rPr lang="cs-CZ" b="1" dirty="0" smtClean="0"/>
              <a:t>Je reakce kyseliny s hydroxidem, při které vzniká sůl a voda</a:t>
            </a:r>
          </a:p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</a:rPr>
              <a:t>     K</a:t>
            </a:r>
            <a:r>
              <a:rPr lang="cs-CZ" b="1" dirty="0" smtClean="0"/>
              <a:t> OH   +   H </a:t>
            </a:r>
            <a:r>
              <a:rPr lang="cs-CZ" b="1" dirty="0" smtClean="0">
                <a:solidFill>
                  <a:srgbClr val="FF0000"/>
                </a:solidFill>
              </a:rPr>
              <a:t>NO</a:t>
            </a:r>
            <a:r>
              <a:rPr lang="cs-CZ" b="1" baseline="-25000" dirty="0" smtClean="0">
                <a:solidFill>
                  <a:srgbClr val="FF0000"/>
                </a:solidFill>
              </a:rPr>
              <a:t>3</a:t>
            </a:r>
            <a:r>
              <a:rPr lang="cs-CZ" b="1" dirty="0" smtClean="0">
                <a:solidFill>
                  <a:srgbClr val="FF0000"/>
                </a:solidFill>
              </a:rPr>
              <a:t>  </a:t>
            </a:r>
            <a:r>
              <a:rPr lang="cs-CZ" b="1" dirty="0" smtClean="0"/>
              <a:t>         H</a:t>
            </a:r>
            <a:r>
              <a:rPr lang="cs-CZ" b="1" baseline="-25000" dirty="0" smtClean="0"/>
              <a:t>2</a:t>
            </a:r>
            <a:r>
              <a:rPr lang="cs-CZ" b="1" dirty="0" smtClean="0"/>
              <a:t> O   +   </a:t>
            </a:r>
            <a:r>
              <a:rPr lang="cs-CZ" b="1" dirty="0" smtClean="0">
                <a:solidFill>
                  <a:srgbClr val="FF0000"/>
                </a:solidFill>
              </a:rPr>
              <a:t>KNO</a:t>
            </a:r>
            <a:r>
              <a:rPr lang="cs-CZ" b="1" baseline="-25000" dirty="0" smtClean="0">
                <a:solidFill>
                  <a:srgbClr val="FF0000"/>
                </a:solidFill>
              </a:rPr>
              <a:t>3</a:t>
            </a:r>
          </a:p>
          <a:p>
            <a:pPr>
              <a:buNone/>
            </a:pPr>
            <a:endParaRPr lang="cs-CZ" baseline="-25000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b="1" dirty="0"/>
              <a:t>h</a:t>
            </a:r>
            <a:r>
              <a:rPr lang="cs-CZ" b="1" dirty="0" smtClean="0"/>
              <a:t>ydroxid     kyselina          voda         dusičnan</a:t>
            </a:r>
          </a:p>
          <a:p>
            <a:pPr>
              <a:buNone/>
            </a:pPr>
            <a:r>
              <a:rPr lang="cs-CZ" b="1" dirty="0"/>
              <a:t>d</a:t>
            </a:r>
            <a:r>
              <a:rPr lang="cs-CZ" b="1" dirty="0" smtClean="0"/>
              <a:t>raselný      dusičná                      </a:t>
            </a:r>
            <a:r>
              <a:rPr lang="cs-CZ" b="1" dirty="0"/>
              <a:t> </a:t>
            </a:r>
            <a:r>
              <a:rPr lang="cs-CZ" b="1" dirty="0" smtClean="0"/>
              <a:t>      draselný</a:t>
            </a:r>
            <a:endParaRPr lang="cs-CZ" b="1" dirty="0"/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500"/>
                            </p:stCondLst>
                            <p:childTnLst>
                              <p:par>
                                <p:cTn id="2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500"/>
                            </p:stCondLst>
                            <p:childTnLst>
                              <p:par>
                                <p:cTn id="26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500"/>
                            </p:stCondLst>
                            <p:childTnLst>
                              <p:par>
                                <p:cTn id="3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5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4" grpId="0" animBg="1"/>
      <p:bldP spid="9" grpId="0" animBg="1"/>
      <p:bldP spid="8" grpId="0" animBg="1"/>
      <p:bldP spid="7" grpId="0" animBg="1"/>
      <p:bldP spid="6" grpId="0" animBg="1"/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Zaoblený obdélník 16"/>
          <p:cNvSpPr/>
          <p:nvPr/>
        </p:nvSpPr>
        <p:spPr>
          <a:xfrm>
            <a:off x="6715140" y="5143512"/>
            <a:ext cx="1785950" cy="100013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Zaoblený obdélník 15"/>
          <p:cNvSpPr/>
          <p:nvPr/>
        </p:nvSpPr>
        <p:spPr>
          <a:xfrm>
            <a:off x="5214942" y="5143512"/>
            <a:ext cx="1214446" cy="92869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aoblený obdélník 14"/>
          <p:cNvSpPr/>
          <p:nvPr/>
        </p:nvSpPr>
        <p:spPr>
          <a:xfrm>
            <a:off x="2143108" y="5214950"/>
            <a:ext cx="2786082" cy="1000132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aoblený obdélník 13"/>
          <p:cNvSpPr/>
          <p:nvPr/>
        </p:nvSpPr>
        <p:spPr>
          <a:xfrm>
            <a:off x="500034" y="5214950"/>
            <a:ext cx="1357322" cy="92869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1071538" y="5143512"/>
            <a:ext cx="1928826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 rot="10800000">
            <a:off x="1857356" y="5643578"/>
            <a:ext cx="296070" cy="1031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 rot="5400000">
            <a:off x="1858150" y="5642784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/>
          <p:nvPr/>
        </p:nvCxnSpPr>
        <p:spPr>
          <a:xfrm>
            <a:off x="4932040" y="5661248"/>
            <a:ext cx="295276" cy="1111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 rot="5400000">
            <a:off x="6430182" y="5642784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 rot="10800000">
            <a:off x="6429388" y="5643578"/>
            <a:ext cx="296070" cy="1031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Reakce kovu s kyselinou</a:t>
            </a:r>
            <a:endParaRPr lang="cs-CZ" dirty="0"/>
          </a:p>
        </p:txBody>
      </p:sp>
      <p:cxnSp>
        <p:nvCxnSpPr>
          <p:cNvPr id="4" name="Přímá spojovací šipka 3"/>
          <p:cNvCxnSpPr/>
          <p:nvPr/>
        </p:nvCxnSpPr>
        <p:spPr>
          <a:xfrm>
            <a:off x="4283968" y="4293096"/>
            <a:ext cx="714380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 rot="5400000">
            <a:off x="714348" y="4786322"/>
            <a:ext cx="714380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 rot="5400000" flipH="1" flipV="1">
            <a:off x="2607455" y="4750603"/>
            <a:ext cx="785818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14948"/>
          </a:xfrm>
        </p:spPr>
        <p:txBody>
          <a:bodyPr>
            <a:normAutofit fontScale="92500" lnSpcReduction="20000"/>
          </a:bodyPr>
          <a:lstStyle/>
          <a:p>
            <a:r>
              <a:rPr lang="cs-CZ" b="1" dirty="0" smtClean="0"/>
              <a:t>S kyselinami snadno reagují pouze neušlechtilé kovy (např. </a:t>
            </a:r>
            <a:r>
              <a:rPr lang="cs-CZ" b="1" dirty="0" err="1" smtClean="0"/>
              <a:t>Zn</a:t>
            </a:r>
            <a:r>
              <a:rPr lang="cs-CZ" b="1" dirty="0" smtClean="0"/>
              <a:t>, Mg, Na, K, </a:t>
            </a:r>
            <a:r>
              <a:rPr lang="cs-CZ" b="1" dirty="0" err="1" smtClean="0"/>
              <a:t>Al</a:t>
            </a:r>
            <a:r>
              <a:rPr lang="cs-CZ" b="1" dirty="0" smtClean="0"/>
              <a:t>, </a:t>
            </a:r>
            <a:r>
              <a:rPr lang="cs-CZ" b="1" dirty="0" err="1" smtClean="0"/>
              <a:t>Fe</a:t>
            </a:r>
            <a:r>
              <a:rPr lang="cs-CZ" b="1" dirty="0" smtClean="0"/>
              <a:t>)</a:t>
            </a:r>
          </a:p>
          <a:p>
            <a:r>
              <a:rPr lang="cs-CZ" b="1" dirty="0" smtClean="0"/>
              <a:t>Neušlechtilé kovy s kyselinami reagují </a:t>
            </a:r>
            <a:r>
              <a:rPr lang="cs-CZ" b="1" dirty="0" smtClean="0"/>
              <a:t>           za vzniku </a:t>
            </a:r>
            <a:r>
              <a:rPr lang="cs-CZ" b="1" dirty="0" smtClean="0"/>
              <a:t>vodíku a soli</a:t>
            </a:r>
          </a:p>
          <a:p>
            <a:pPr>
              <a:buNone/>
            </a:pPr>
            <a:r>
              <a:rPr lang="cs-CZ" dirty="0" smtClean="0"/>
              <a:t>   </a:t>
            </a:r>
          </a:p>
          <a:p>
            <a:pPr>
              <a:buNone/>
            </a:pPr>
            <a:r>
              <a:rPr lang="cs-CZ" b="1" dirty="0" smtClean="0"/>
              <a:t>     Mg   +      2HCl                     H</a:t>
            </a:r>
            <a:r>
              <a:rPr lang="cs-CZ" b="1" baseline="-25000" dirty="0" smtClean="0"/>
              <a:t>2</a:t>
            </a:r>
            <a:r>
              <a:rPr lang="cs-CZ" b="1" dirty="0" smtClean="0"/>
              <a:t>   +   MgCl</a:t>
            </a:r>
            <a:r>
              <a:rPr lang="cs-CZ" b="1" baseline="-25000" dirty="0" smtClean="0"/>
              <a:t>2</a:t>
            </a:r>
          </a:p>
          <a:p>
            <a:pPr>
              <a:buNone/>
            </a:pPr>
            <a:endParaRPr lang="cs-CZ" baseline="-25000" dirty="0"/>
          </a:p>
          <a:p>
            <a:pPr>
              <a:buNone/>
            </a:pPr>
            <a:r>
              <a:rPr lang="cs-CZ" baseline="-25000" dirty="0"/>
              <a:t> </a:t>
            </a:r>
            <a:r>
              <a:rPr lang="cs-CZ" dirty="0" smtClean="0"/>
              <a:t>  </a:t>
            </a:r>
          </a:p>
          <a:p>
            <a:pPr>
              <a:buNone/>
            </a:pPr>
            <a:r>
              <a:rPr lang="cs-CZ" dirty="0" smtClean="0"/>
              <a:t>hořčík       kyselina                 vodík      chlorid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chlorovodíková                    hořečnatý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000"/>
                            </p:stCondLst>
                            <p:childTnLst>
                              <p:par>
                                <p:cTn id="4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6000"/>
                            </p:stCondLst>
                            <p:childTnLst>
                              <p:par>
                                <p:cTn id="4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1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8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850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9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0"/>
                            </p:stCondLst>
                            <p:childTnLst>
                              <p:par>
                                <p:cTn id="6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500"/>
                            </p:stCondLst>
                            <p:childTnLst>
                              <p:par>
                                <p:cTn id="7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6" grpId="0" animBg="1"/>
      <p:bldP spid="15" grpId="0" animBg="1"/>
      <p:bldP spid="14" grpId="0" animBg="1"/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aoblený obdélník 12"/>
          <p:cNvSpPr/>
          <p:nvPr/>
        </p:nvSpPr>
        <p:spPr>
          <a:xfrm>
            <a:off x="5214942" y="4000504"/>
            <a:ext cx="3101474" cy="796648"/>
          </a:xfrm>
          <a:prstGeom prst="roundRect">
            <a:avLst/>
          </a:prstGeom>
          <a:gradFill>
            <a:gsLst>
              <a:gs pos="48000">
                <a:schemeClr val="accent6">
                  <a:lumMod val="75000"/>
                </a:schemeClr>
              </a:gs>
              <a:gs pos="55000">
                <a:srgbClr val="92D05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2857488" y="4000504"/>
            <a:ext cx="1357322" cy="64294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428596" y="4000504"/>
            <a:ext cx="1357322" cy="642942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5000628" y="2214554"/>
            <a:ext cx="3315788" cy="785818"/>
          </a:xfrm>
          <a:prstGeom prst="roundRect">
            <a:avLst/>
          </a:prstGeom>
          <a:gradFill>
            <a:gsLst>
              <a:gs pos="48000">
                <a:schemeClr val="tx2">
                  <a:lumMod val="60000"/>
                  <a:lumOff val="40000"/>
                </a:schemeClr>
              </a:gs>
              <a:gs pos="50000">
                <a:srgbClr val="FFFF0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2571736" y="2214554"/>
            <a:ext cx="1143008" cy="71438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428596" y="2214554"/>
            <a:ext cx="1285884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Reakce kovu s nekovem</a:t>
            </a:r>
            <a:endParaRPr lang="cs-CZ" dirty="0"/>
          </a:p>
        </p:txBody>
      </p:sp>
      <p:cxnSp>
        <p:nvCxnSpPr>
          <p:cNvPr id="4" name="Přímá spojovací šipka 3"/>
          <p:cNvCxnSpPr/>
          <p:nvPr/>
        </p:nvCxnSpPr>
        <p:spPr>
          <a:xfrm>
            <a:off x="3857620" y="1928802"/>
            <a:ext cx="714380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ovací šipka 4"/>
          <p:cNvCxnSpPr/>
          <p:nvPr/>
        </p:nvCxnSpPr>
        <p:spPr>
          <a:xfrm>
            <a:off x="4000496" y="2571744"/>
            <a:ext cx="714380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>
            <a:off x="4214810" y="3714752"/>
            <a:ext cx="714380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>
            <a:off x="4357686" y="4286256"/>
            <a:ext cx="714380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 </a:t>
            </a:r>
            <a:r>
              <a:rPr lang="cs-CZ" b="1" dirty="0" err="1" smtClean="0"/>
              <a:t>Zn</a:t>
            </a:r>
            <a:r>
              <a:rPr lang="cs-CZ" b="1" dirty="0" smtClean="0"/>
              <a:t>         +      S                   </a:t>
            </a:r>
            <a:r>
              <a:rPr lang="cs-CZ" b="1" dirty="0" err="1" smtClean="0"/>
              <a:t>ZnS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zinek      +     síra                sulfid zinečnatý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/>
              <a:t>2Na         +      Cl</a:t>
            </a:r>
            <a:r>
              <a:rPr lang="cs-CZ" b="1" baseline="-25000" dirty="0" smtClean="0"/>
              <a:t>2                          </a:t>
            </a:r>
            <a:r>
              <a:rPr lang="cs-CZ" b="1" dirty="0" smtClean="0"/>
              <a:t>2 </a:t>
            </a:r>
            <a:r>
              <a:rPr lang="cs-CZ" b="1" dirty="0" err="1" smtClean="0"/>
              <a:t>NaCl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sodík      +      chlor               chlorid sodný      </a:t>
            </a:r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500"/>
                            </p:stCondLst>
                            <p:childTnLst>
                              <p:par>
                                <p:cTn id="3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 animBg="1"/>
      <p:bldP spid="11" grpId="0" animBg="1"/>
      <p:bldP spid="8" grpId="0" animBg="1"/>
      <p:bldP spid="7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láček 6"/>
          <p:cNvSpPr/>
          <p:nvPr/>
        </p:nvSpPr>
        <p:spPr>
          <a:xfrm rot="10800000">
            <a:off x="5004048" y="5301208"/>
            <a:ext cx="1944216" cy="927554"/>
          </a:xfrm>
          <a:prstGeom prst="cloud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láček 5"/>
          <p:cNvSpPr/>
          <p:nvPr/>
        </p:nvSpPr>
        <p:spPr>
          <a:xfrm>
            <a:off x="5148064" y="3068960"/>
            <a:ext cx="1584176" cy="1071000"/>
          </a:xfrm>
          <a:prstGeom prst="cloud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aoblený obdélník 3"/>
          <p:cNvSpPr/>
          <p:nvPr/>
        </p:nvSpPr>
        <p:spPr>
          <a:xfrm>
            <a:off x="1142976" y="3143248"/>
            <a:ext cx="2708944" cy="92869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Srážecí reakce</a:t>
            </a:r>
            <a:endParaRPr lang="cs-CZ" dirty="0"/>
          </a:p>
        </p:txBody>
      </p:sp>
      <p:cxnSp>
        <p:nvCxnSpPr>
          <p:cNvPr id="5" name="Přímá spojovací šipka 4"/>
          <p:cNvCxnSpPr/>
          <p:nvPr/>
        </p:nvCxnSpPr>
        <p:spPr>
          <a:xfrm>
            <a:off x="4427984" y="3573016"/>
            <a:ext cx="714380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571612"/>
            <a:ext cx="8535892" cy="4525963"/>
          </a:xfrm>
        </p:spPr>
        <p:txBody>
          <a:bodyPr>
            <a:normAutofit/>
          </a:bodyPr>
          <a:lstStyle/>
          <a:p>
            <a:r>
              <a:rPr lang="cs-CZ" b="1" dirty="0" smtClean="0"/>
              <a:t>Je reakce dvou roztoků solí</a:t>
            </a:r>
          </a:p>
          <a:p>
            <a:r>
              <a:rPr lang="cs-CZ" b="1" dirty="0" smtClean="0"/>
              <a:t>Při této reakci vzniká sraženina – nerozpustná pevná látka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Ag</a:t>
            </a:r>
            <a:r>
              <a:rPr lang="cs-CZ" b="1" dirty="0" smtClean="0"/>
              <a:t>NO</a:t>
            </a:r>
            <a:r>
              <a:rPr lang="cs-CZ" b="1" baseline="-25000" dirty="0" smtClean="0"/>
              <a:t>3</a:t>
            </a:r>
            <a:r>
              <a:rPr lang="cs-CZ" b="1" dirty="0" smtClean="0"/>
              <a:t>       +    </a:t>
            </a:r>
            <a:r>
              <a:rPr lang="cs-CZ" b="1" dirty="0" err="1" smtClean="0"/>
              <a:t>Na</a:t>
            </a:r>
            <a:r>
              <a:rPr lang="cs-CZ" b="1" dirty="0" err="1" smtClean="0">
                <a:solidFill>
                  <a:srgbClr val="FF0000"/>
                </a:solidFill>
              </a:rPr>
              <a:t>Cl</a:t>
            </a:r>
            <a:r>
              <a:rPr lang="cs-CZ" b="1" dirty="0" smtClean="0"/>
              <a:t>          </a:t>
            </a:r>
            <a:r>
              <a:rPr lang="cs-CZ" b="1" dirty="0" err="1" smtClean="0">
                <a:solidFill>
                  <a:srgbClr val="FF0000"/>
                </a:solidFill>
              </a:rPr>
              <a:t>AgCl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smtClean="0"/>
              <a:t>   +  </a:t>
            </a:r>
            <a:r>
              <a:rPr lang="cs-CZ" b="1" dirty="0" smtClean="0">
                <a:solidFill>
                  <a:srgbClr val="FFFF00"/>
                </a:solidFill>
              </a:rPr>
              <a:t>NaNO</a:t>
            </a:r>
            <a:r>
              <a:rPr lang="cs-CZ" b="1" baseline="-25000" dirty="0" smtClean="0">
                <a:solidFill>
                  <a:srgbClr val="FFFF00"/>
                </a:solidFill>
              </a:rPr>
              <a:t>3</a:t>
            </a:r>
          </a:p>
          <a:p>
            <a:pPr>
              <a:buNone/>
            </a:pPr>
            <a:endParaRPr lang="cs-CZ" b="1" baseline="-25000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cs-CZ" b="1" dirty="0" smtClean="0"/>
              <a:t>dusičnan         chlorid        </a:t>
            </a:r>
            <a:r>
              <a:rPr lang="cs-CZ" b="1" dirty="0" err="1" smtClean="0"/>
              <a:t>chlorid</a:t>
            </a:r>
            <a:r>
              <a:rPr lang="cs-CZ" b="1" dirty="0" smtClean="0"/>
              <a:t>     dusičnan</a:t>
            </a:r>
          </a:p>
          <a:p>
            <a:pPr>
              <a:buNone/>
            </a:pPr>
            <a:r>
              <a:rPr lang="cs-CZ" b="1" dirty="0" smtClean="0"/>
              <a:t>stříbrný           sodný         stříbrný    sodný</a:t>
            </a:r>
          </a:p>
          <a:p>
            <a:pPr>
              <a:buNone/>
            </a:pPr>
            <a:r>
              <a:rPr lang="cs-CZ" b="1" dirty="0" smtClean="0"/>
              <a:t>                                             sraženina</a:t>
            </a:r>
            <a:endParaRPr lang="cs-CZ" b="1" dirty="0"/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500"/>
                            </p:stCondLst>
                            <p:childTnLst>
                              <p:par>
                                <p:cTn id="2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500"/>
                            </p:stCondLst>
                            <p:childTnLst>
                              <p:par>
                                <p:cTn id="3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500"/>
                            </p:stCondLst>
                            <p:childTnLst>
                              <p:par>
                                <p:cTn id="4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Rozdělení solí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u="sng" dirty="0" smtClean="0"/>
              <a:t>Soli bezkyslíkatých kyselin</a:t>
            </a:r>
          </a:p>
          <a:p>
            <a:r>
              <a:rPr lang="cs-CZ" dirty="0" smtClean="0"/>
              <a:t>Většinou </a:t>
            </a:r>
            <a:r>
              <a:rPr lang="cs-CZ" b="1" dirty="0" smtClean="0"/>
              <a:t>dvouprvkové sloučeniny</a:t>
            </a:r>
          </a:p>
          <a:p>
            <a:r>
              <a:rPr lang="cs-CZ" dirty="0" smtClean="0"/>
              <a:t>Neobsahují v molekule atomy kyslíku</a:t>
            </a:r>
          </a:p>
          <a:p>
            <a:r>
              <a:rPr lang="cs-CZ" dirty="0" smtClean="0"/>
              <a:t>Halogenidy, sulfidy</a:t>
            </a:r>
          </a:p>
          <a:p>
            <a:r>
              <a:rPr lang="cs-CZ" dirty="0" smtClean="0"/>
              <a:t>Koncovka </a:t>
            </a:r>
            <a:r>
              <a:rPr lang="cs-CZ" b="1" dirty="0" smtClean="0">
                <a:solidFill>
                  <a:srgbClr val="FF0000"/>
                </a:solidFill>
              </a:rPr>
              <a:t>– id</a:t>
            </a:r>
          </a:p>
          <a:p>
            <a:endParaRPr lang="cs-CZ" dirty="0"/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Rozdělení solí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u="sng" dirty="0" smtClean="0"/>
              <a:t>Soli kyslíkatých kyselin</a:t>
            </a:r>
          </a:p>
          <a:p>
            <a:r>
              <a:rPr lang="cs-CZ" dirty="0" smtClean="0"/>
              <a:t>Většinou </a:t>
            </a:r>
            <a:r>
              <a:rPr lang="cs-CZ" b="1" dirty="0" smtClean="0"/>
              <a:t>tříprvkové sloučeniny</a:t>
            </a:r>
          </a:p>
          <a:p>
            <a:r>
              <a:rPr lang="cs-CZ" dirty="0" smtClean="0"/>
              <a:t>Obsahují v molekule atomy kyslíku</a:t>
            </a:r>
          </a:p>
          <a:p>
            <a:r>
              <a:rPr lang="cs-CZ" dirty="0" smtClean="0"/>
              <a:t>Sírany, uhličitany, fosforečnany, dusičnany, dusitany, křemičitany,….</a:t>
            </a:r>
            <a:endParaRPr lang="cs-CZ" dirty="0"/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Úvod do obecné a anorganické chemie, J. Mach, J. </a:t>
            </a:r>
            <a:r>
              <a:rPr lang="cs-CZ" sz="2400" dirty="0" err="1" smtClean="0"/>
              <a:t>Šibor</a:t>
            </a:r>
            <a:r>
              <a:rPr lang="cs-CZ" sz="2400" dirty="0" smtClean="0"/>
              <a:t>, I. </a:t>
            </a:r>
            <a:r>
              <a:rPr lang="cs-CZ" sz="2400" dirty="0" err="1" smtClean="0"/>
              <a:t>Plucková</a:t>
            </a:r>
            <a:r>
              <a:rPr lang="cs-CZ" sz="2400" dirty="0" smtClean="0"/>
              <a:t>, nakladatelství Nová škola</a:t>
            </a:r>
          </a:p>
          <a:p>
            <a:r>
              <a:rPr lang="cs-CZ" sz="2400" dirty="0" smtClean="0"/>
              <a:t>Naskenované obrázky str. 77</a:t>
            </a:r>
            <a:endParaRPr lang="cs-CZ" sz="2400" dirty="0"/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359</Words>
  <Application>Microsoft Office PowerPoint</Application>
  <PresentationFormat>Předvádění na obrazovce (4:3)</PresentationFormat>
  <Paragraphs>89</Paragraphs>
  <Slides>13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Anotace</vt:lpstr>
      <vt:lpstr>Soli</vt:lpstr>
      <vt:lpstr>Soli</vt:lpstr>
      <vt:lpstr>Soli</vt:lpstr>
      <vt:lpstr>Vznik solí</vt:lpstr>
      <vt:lpstr>Neutralizace</vt:lpstr>
      <vt:lpstr>Reakce kovu s kyselinou</vt:lpstr>
      <vt:lpstr>Reakce kovu s nekovem</vt:lpstr>
      <vt:lpstr>Srážecí reakce</vt:lpstr>
      <vt:lpstr>Rozdělení solí</vt:lpstr>
      <vt:lpstr>Rozdělení solí</vt:lpstr>
      <vt:lpstr>Zdroj</vt:lpstr>
    </vt:vector>
  </TitlesOfParts>
  <Company>Domov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Soli</dc:title>
  <dc:subject>Chemie 8</dc:subject>
  <dc:creator>Přibíková</dc:creator>
  <cp:lastModifiedBy>Dum</cp:lastModifiedBy>
  <cp:revision>19</cp:revision>
  <dcterms:created xsi:type="dcterms:W3CDTF">2011-06-15T14:40:48Z</dcterms:created>
  <dcterms:modified xsi:type="dcterms:W3CDTF">2013-01-17T18:41:22Z</dcterms:modified>
</cp:coreProperties>
</file>