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7" r:id="rId3"/>
    <p:sldId id="266" r:id="rId4"/>
    <p:sldId id="257" r:id="rId5"/>
    <p:sldId id="258" r:id="rId6"/>
    <p:sldId id="259" r:id="rId7"/>
    <p:sldId id="260" r:id="rId8"/>
    <p:sldId id="263" r:id="rId9"/>
    <p:sldId id="264" r:id="rId10"/>
    <p:sldId id="265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VY_32_INOVACE_3. 2. 4. 3.  F </a:t>
          </a:r>
          <a:r>
            <a:rPr lang="cs-CZ" sz="2000" baseline="0" dirty="0" smtClean="0"/>
            <a:t>03 Typy chemické vazby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Praha-východ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Ing. Ivana Fiedlerová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Chemie -  chemická vazba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0AAB1F7B-4825-4B41-8B45-3CE4C7ADD028}">
      <dgm:prSet custT="1"/>
      <dgm:spPr/>
      <dgm:t>
        <a:bodyPr/>
        <a:lstStyle/>
        <a:p>
          <a:pPr algn="l" rtl="0"/>
          <a:r>
            <a:rPr lang="cs-CZ" sz="2000" smtClean="0"/>
            <a:t>ČÍSLO PROJEKTU: </a:t>
          </a:r>
          <a:r>
            <a:rPr lang="cs-CZ" sz="2000" smtClean="0">
              <a:solidFill>
                <a:prstClr val="black"/>
              </a:solidFill>
            </a:rPr>
            <a:t>CZ.1.07/1.4.00/21.2976</a:t>
          </a:r>
          <a:endParaRPr lang="cs-CZ" sz="2000" dirty="0"/>
        </a:p>
      </dgm:t>
    </dgm:pt>
    <dgm:pt modelId="{D8762C70-59AC-4D53-BF5E-6CB74B184D8B}" type="parTrans" cxnId="{8BCD1DA6-F362-4DFB-A8AE-565F0B5167AE}">
      <dgm:prSet/>
      <dgm:spPr/>
      <dgm:t>
        <a:bodyPr/>
        <a:lstStyle/>
        <a:p>
          <a:endParaRPr lang="cs-CZ"/>
        </a:p>
      </dgm:t>
    </dgm:pt>
    <dgm:pt modelId="{510602F4-B92B-478A-8945-3ADFAFB929B3}" type="sibTrans" cxnId="{8BCD1DA6-F362-4DFB-A8AE-565F0B5167A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2778" custLinFactNeighborY="-1569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00C717B0-68EB-44BA-93D7-26EFE788AC8D}" type="pres">
      <dgm:prSet presAssocID="{0AAB1F7B-4825-4B41-8B45-3CE4C7ADD028}" presName="vertSpace5" presStyleLbl="node1" presStyleIdx="3" presStyleCnt="5"/>
      <dgm:spPr/>
    </dgm:pt>
    <dgm:pt modelId="{0AEFEAAE-4B9D-44C9-B448-C44B4ADAD7F0}" type="pres">
      <dgm:prSet presAssocID="{0AAB1F7B-4825-4B41-8B45-3CE4C7ADD028}" presName="circle5" presStyleLbl="node1" presStyleIdx="4" presStyleCnt="5"/>
      <dgm:spPr/>
    </dgm:pt>
    <dgm:pt modelId="{59F034D9-BFC2-4F73-BBA6-EC6ED57A218D}" type="pres">
      <dgm:prSet presAssocID="{0AAB1F7B-4825-4B41-8B45-3CE4C7ADD028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D30A88C-8B62-4979-B120-E743D8B92577}" type="pres">
      <dgm:prSet presAssocID="{0AAB1F7B-4825-4B41-8B45-3CE4C7ADD02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C52B95E-6013-4F97-B014-20DBEC0C7252}" type="presOf" srcId="{D1B46980-6531-4606-95E6-44980827E919}" destId="{2BE915AB-18AA-4053-B92C-3BFC9ED204BB}" srcOrd="1" destOrd="0" presId="urn:microsoft.com/office/officeart/2005/8/layout/target3"/>
    <dgm:cxn modelId="{B501D4C0-948B-44C5-B3E8-EE1A3F5813A0}" type="presOf" srcId="{D1D4F407-5343-4D3F-B5B9-D407B03CAEB4}" destId="{AED2198E-93D5-4001-81B4-73124B309672}" srcOrd="1" destOrd="0" presId="urn:microsoft.com/office/officeart/2005/8/layout/target3"/>
    <dgm:cxn modelId="{06FB0BBA-4D8E-45E1-B958-C77C6A5E04CD}" type="presOf" srcId="{0AAB1F7B-4825-4B41-8B45-3CE4C7ADD028}" destId="{4D30A88C-8B62-4979-B120-E743D8B92577}" srcOrd="1" destOrd="0" presId="urn:microsoft.com/office/officeart/2005/8/layout/target3"/>
    <dgm:cxn modelId="{47F3F0FC-70FC-4898-ADC3-9E9992140FE1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D2E0A72-07DE-4154-98ED-AAAF7A0B0300}" type="presOf" srcId="{D1B46980-6531-4606-95E6-44980827E919}" destId="{6140AFEC-043D-4C43-A2F9-D0F5331DF3A3}" srcOrd="0" destOrd="0" presId="urn:microsoft.com/office/officeart/2005/8/layout/target3"/>
    <dgm:cxn modelId="{13894993-10A5-4426-BCB3-4F4B7C5DF8CE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74CB409-36AC-46A7-9E72-609B07A5147A}" type="presOf" srcId="{D1D4F407-5343-4D3F-B5B9-D407B03CAEB4}" destId="{D005CE8C-CC26-4C3E-AC11-E15060ECD759}" srcOrd="0" destOrd="0" presId="urn:microsoft.com/office/officeart/2005/8/layout/target3"/>
    <dgm:cxn modelId="{8BCD1DA6-F362-4DFB-A8AE-565F0B5167AE}" srcId="{757F3AB3-0718-4624-B441-E567A8F0AB56}" destId="{0AAB1F7B-4825-4B41-8B45-3CE4C7ADD028}" srcOrd="4" destOrd="0" parTransId="{D8762C70-59AC-4D53-BF5E-6CB74B184D8B}" sibTransId="{510602F4-B92B-478A-8945-3ADFAFB929B3}"/>
    <dgm:cxn modelId="{1C7B18C8-BA71-4203-898C-4E5B35F2DE7D}" type="presOf" srcId="{D8197B8C-B260-4A16-BDF4-0947B075E274}" destId="{5A5FFA88-C948-4069-8E93-59FA12366E83}" srcOrd="1" destOrd="0" presId="urn:microsoft.com/office/officeart/2005/8/layout/target3"/>
    <dgm:cxn modelId="{7E9EE507-F2F8-449D-8DC4-F452557AE323}" type="presOf" srcId="{0AAB1F7B-4825-4B41-8B45-3CE4C7ADD028}" destId="{59F034D9-BFC2-4F73-BBA6-EC6ED57A218D}" srcOrd="0" destOrd="0" presId="urn:microsoft.com/office/officeart/2005/8/layout/target3"/>
    <dgm:cxn modelId="{D62C2D46-1758-4EDF-B6BB-0531D5FC3B12}" type="presOf" srcId="{B651F6E3-6281-48DB-9319-2AEAFDAE7572}" destId="{619D679B-A015-4ECF-8348-D1034C574F40}" srcOrd="0" destOrd="0" presId="urn:microsoft.com/office/officeart/2005/8/layout/target3"/>
    <dgm:cxn modelId="{31F6850C-775C-4745-9240-4847F567E99B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B0AE1A7-929E-4990-B720-A80DD312EC6C}" type="presParOf" srcId="{333A1088-737F-45CB-B68E-254E46348037}" destId="{F5ABB229-8D3B-4694-996A-96F23CF14429}" srcOrd="0" destOrd="0" presId="urn:microsoft.com/office/officeart/2005/8/layout/target3"/>
    <dgm:cxn modelId="{C1EB66E3-1D23-4C64-9DCF-641DD2EBA518}" type="presParOf" srcId="{333A1088-737F-45CB-B68E-254E46348037}" destId="{F41139FD-01EE-4571-8B17-4FB00FC51163}" srcOrd="1" destOrd="0" presId="urn:microsoft.com/office/officeart/2005/8/layout/target3"/>
    <dgm:cxn modelId="{C8F4955C-058B-421A-B055-5CF7A9B14F73}" type="presParOf" srcId="{333A1088-737F-45CB-B68E-254E46348037}" destId="{D005CE8C-CC26-4C3E-AC11-E15060ECD759}" srcOrd="2" destOrd="0" presId="urn:microsoft.com/office/officeart/2005/8/layout/target3"/>
    <dgm:cxn modelId="{93460034-7700-4E4E-A705-3496313865C1}" type="presParOf" srcId="{333A1088-737F-45CB-B68E-254E46348037}" destId="{2C702D82-9B77-49B7-9568-BB8EB47C3372}" srcOrd="3" destOrd="0" presId="urn:microsoft.com/office/officeart/2005/8/layout/target3"/>
    <dgm:cxn modelId="{D2BCAEA4-2790-413B-84AA-A6340A0291F7}" type="presParOf" srcId="{333A1088-737F-45CB-B68E-254E46348037}" destId="{A52A0455-90FF-4808-ABD0-F02540D31D5A}" srcOrd="4" destOrd="0" presId="urn:microsoft.com/office/officeart/2005/8/layout/target3"/>
    <dgm:cxn modelId="{5B9978F5-F69C-436D-ADD5-04AE17D92C52}" type="presParOf" srcId="{333A1088-737F-45CB-B68E-254E46348037}" destId="{6140AFEC-043D-4C43-A2F9-D0F5331DF3A3}" srcOrd="5" destOrd="0" presId="urn:microsoft.com/office/officeart/2005/8/layout/target3"/>
    <dgm:cxn modelId="{255D65D0-0140-4847-8FF9-3A15720E0C4A}" type="presParOf" srcId="{333A1088-737F-45CB-B68E-254E46348037}" destId="{9358AC05-5D7D-4327-9F80-1AD486AEA664}" srcOrd="6" destOrd="0" presId="urn:microsoft.com/office/officeart/2005/8/layout/target3"/>
    <dgm:cxn modelId="{FF0AE768-A8FE-49E4-BE95-9F498442625F}" type="presParOf" srcId="{333A1088-737F-45CB-B68E-254E46348037}" destId="{313FC574-E1CD-4FB4-B054-0B805CE0447D}" srcOrd="7" destOrd="0" presId="urn:microsoft.com/office/officeart/2005/8/layout/target3"/>
    <dgm:cxn modelId="{ACBFFB2B-2F8D-482E-A6E5-266DEE4AD3F7}" type="presParOf" srcId="{333A1088-737F-45CB-B68E-254E46348037}" destId="{619D679B-A015-4ECF-8348-D1034C574F40}" srcOrd="8" destOrd="0" presId="urn:microsoft.com/office/officeart/2005/8/layout/target3"/>
    <dgm:cxn modelId="{EBEEBC7B-C140-4EE3-9AA4-B1F226214DC6}" type="presParOf" srcId="{333A1088-737F-45CB-B68E-254E46348037}" destId="{322283A8-4A27-4CDA-BAE3-F381106A9174}" srcOrd="9" destOrd="0" presId="urn:microsoft.com/office/officeart/2005/8/layout/target3"/>
    <dgm:cxn modelId="{17918F7E-F61B-4585-823E-17A1CF70CA7B}" type="presParOf" srcId="{333A1088-737F-45CB-B68E-254E46348037}" destId="{FFC9F71D-1B4F-4AD9-A4A6-86ADEFC8AF5C}" srcOrd="10" destOrd="0" presId="urn:microsoft.com/office/officeart/2005/8/layout/target3"/>
    <dgm:cxn modelId="{ED3A54D6-18B8-405E-98E9-592C020768BC}" type="presParOf" srcId="{333A1088-737F-45CB-B68E-254E46348037}" destId="{25B08C86-7E15-44DC-BE7F-FFB55DD49D12}" srcOrd="11" destOrd="0" presId="urn:microsoft.com/office/officeart/2005/8/layout/target3"/>
    <dgm:cxn modelId="{744C4E50-B409-4090-B0FD-E57291894682}" type="presParOf" srcId="{333A1088-737F-45CB-B68E-254E46348037}" destId="{00C717B0-68EB-44BA-93D7-26EFE788AC8D}" srcOrd="12" destOrd="0" presId="urn:microsoft.com/office/officeart/2005/8/layout/target3"/>
    <dgm:cxn modelId="{BD739340-D322-4FDB-8FE5-4ED57577592B}" type="presParOf" srcId="{333A1088-737F-45CB-B68E-254E46348037}" destId="{0AEFEAAE-4B9D-44C9-B448-C44B4ADAD7F0}" srcOrd="13" destOrd="0" presId="urn:microsoft.com/office/officeart/2005/8/layout/target3"/>
    <dgm:cxn modelId="{9127CC4D-A37A-4D21-96C8-9E4D24E27AA8}" type="presParOf" srcId="{333A1088-737F-45CB-B68E-254E46348037}" destId="{59F034D9-BFC2-4F73-BBA6-EC6ED57A218D}" srcOrd="14" destOrd="0" presId="urn:microsoft.com/office/officeart/2005/8/layout/target3"/>
    <dgm:cxn modelId="{43F19ED8-5E63-48C8-B2CF-785386A6CF53}" type="presParOf" srcId="{333A1088-737F-45CB-B68E-254E46348037}" destId="{AED2198E-93D5-4001-81B4-73124B309672}" srcOrd="15" destOrd="0" presId="urn:microsoft.com/office/officeart/2005/8/layout/target3"/>
    <dgm:cxn modelId="{5208BBB4-AF18-4F35-86EA-6F2D636F707F}" type="presParOf" srcId="{333A1088-737F-45CB-B68E-254E46348037}" destId="{2BE915AB-18AA-4053-B92C-3BFC9ED204BB}" srcOrd="16" destOrd="0" presId="urn:microsoft.com/office/officeart/2005/8/layout/target3"/>
    <dgm:cxn modelId="{65AA606B-B289-4BB0-9D5A-BFC874CCB12E}" type="presParOf" srcId="{333A1088-737F-45CB-B68E-254E46348037}" destId="{6BB5E863-4638-4E1D-BFDE-399D028AC4ED}" srcOrd="17" destOrd="0" presId="urn:microsoft.com/office/officeart/2005/8/layout/target3"/>
    <dgm:cxn modelId="{500B7DFA-15D4-48EC-B505-766C2F909D74}" type="presParOf" srcId="{333A1088-737F-45CB-B68E-254E46348037}" destId="{5A5FFA88-C948-4069-8E93-59FA12366E83}" srcOrd="18" destOrd="0" presId="urn:microsoft.com/office/officeart/2005/8/layout/target3"/>
    <dgm:cxn modelId="{E9FCD651-B602-45A5-ADBF-023B04D06F6A}" type="presParOf" srcId="{333A1088-737F-45CB-B68E-254E46348037}" destId="{4D30A88C-8B62-4979-B120-E743D8B92577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Praha-východ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Ing. Ivana Fiedlerová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76069" y="792083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VY_32_INOVACE_3. 2. 4. 3.  F </a:t>
          </a:r>
          <a:r>
            <a:rPr lang="cs-CZ" sz="2000" kern="1200" baseline="0" dirty="0" smtClean="0"/>
            <a:t>03 Typy chemické vazby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Chemie -  chemická vazba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0AEFEAAE-4B9D-44C9-B448-C44B4ADAD7F0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9F034D9-BFC2-4F73-BBA6-EC6ED57A218D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ČÍSLO PROJEKTU: </a:t>
          </a:r>
          <a:r>
            <a:rPr lang="cs-CZ" sz="2000" kern="1200" smtClean="0">
              <a:solidFill>
                <a:prstClr val="black"/>
              </a:solidFill>
            </a:rPr>
            <a:t>CZ.1.07/1.4.00/21.2976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6EE110-A768-465F-BE0A-18D921211C3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E85C17-626E-4CAF-BDD9-1480B5FD2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852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3790D-5F01-428E-A674-A2E92C1E02A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68D1E-B6F5-4EBB-B00C-8C6D91FB88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1573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3790D-5F01-428E-A674-A2E92C1E02A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68D1E-B6F5-4EBB-B00C-8C6D91FB88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5641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3790D-5F01-428E-A674-A2E92C1E02A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68D1E-B6F5-4EBB-B00C-8C6D91FB88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3327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3790D-5F01-428E-A674-A2E92C1E02A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68D1E-B6F5-4EBB-B00C-8C6D91FB88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7766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3790D-5F01-428E-A674-A2E92C1E02A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68D1E-B6F5-4EBB-B00C-8C6D91FB88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704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3790D-5F01-428E-A674-A2E92C1E02A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68D1E-B6F5-4EBB-B00C-8C6D91FB88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86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3790D-5F01-428E-A674-A2E92C1E02A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68D1E-B6F5-4EBB-B00C-8C6D91FB88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534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3790D-5F01-428E-A674-A2E92C1E02A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68D1E-B6F5-4EBB-B00C-8C6D91FB88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2132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3790D-5F01-428E-A674-A2E92C1E02A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68D1E-B6F5-4EBB-B00C-8C6D91FB88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0261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3790D-5F01-428E-A674-A2E92C1E02A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68D1E-B6F5-4EBB-B00C-8C6D91FB88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862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3790D-5F01-428E-A674-A2E92C1E02A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68D1E-B6F5-4EBB-B00C-8C6D91FB88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169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966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3578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2531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9716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4866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3106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489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7609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0378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850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182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9000">
              <a:schemeClr val="accent1">
                <a:tint val="44500"/>
                <a:satMod val="160000"/>
              </a:schemeClr>
            </a:gs>
            <a:gs pos="20000">
              <a:schemeClr val="accent1">
                <a:tint val="23500"/>
                <a:satMod val="160000"/>
                <a:alpha val="2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E3790D-5F01-428E-A674-A2E92C1E02AA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68D1E-B6F5-4EBB-B00C-8C6D91FB88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4764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126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menskeho66.cz/materialy/chemie/WEB-CHEMIE8/chemickavazba.html" TargetMode="External"/><Relationship Id="rId2" Type="http://schemas.openxmlformats.org/officeDocument/2006/relationships/hyperlink" Target="http://cs.wikipedia.org/wiki/Soubor:Ionic_bonding.sv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4003766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13952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88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/>
          <a:lstStyle/>
          <a:p>
            <a:r>
              <a:rPr lang="cs-CZ" dirty="0" smtClean="0"/>
              <a:t>Tento materiál je určen pro žáky 8. ročníku ZŠ,</a:t>
            </a:r>
          </a:p>
          <a:p>
            <a:r>
              <a:rPr lang="cs-CZ" dirty="0" smtClean="0"/>
              <a:t>zpracovává téma chemické vazby</a:t>
            </a:r>
          </a:p>
          <a:p>
            <a:r>
              <a:rPr lang="cs-CZ" dirty="0" smtClean="0"/>
              <a:t>uvádí jejich rozdělení a charakteristiky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5073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chemické vazby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Podle </a:t>
            </a:r>
            <a:r>
              <a:rPr lang="cs-CZ" dirty="0" smtClean="0"/>
              <a:t>rozdílu </a:t>
            </a:r>
            <a:r>
              <a:rPr lang="cs-CZ" dirty="0"/>
              <a:t>hodnot elektronegativit sloučených atomů rozlišujeme několik typů chemické vazby </a:t>
            </a:r>
            <a:r>
              <a:rPr lang="cs-CZ" dirty="0" smtClean="0"/>
              <a:t>:</a:t>
            </a:r>
          </a:p>
          <a:p>
            <a:r>
              <a:rPr lang="cs-CZ" dirty="0" smtClean="0"/>
              <a:t>Kovalentní            polární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nepolární</a:t>
            </a:r>
          </a:p>
          <a:p>
            <a:r>
              <a:rPr lang="cs-CZ" dirty="0" smtClean="0"/>
              <a:t>Iontová</a:t>
            </a:r>
          </a:p>
          <a:p>
            <a:r>
              <a:rPr lang="cs-CZ" dirty="0" smtClean="0"/>
              <a:t>Kovová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915816" y="3501008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915816" y="3645024"/>
            <a:ext cx="648072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9844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Chemická vazba nepolární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nepolární </a:t>
            </a:r>
            <a:r>
              <a:rPr lang="cs-CZ" dirty="0"/>
              <a:t>– mezi stejnými atomy nebo s rozdílem elektronegativit &lt; 0,4 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068960"/>
            <a:ext cx="7042034" cy="1593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244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Chemická vazba polární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polární </a:t>
            </a:r>
            <a:r>
              <a:rPr lang="cs-CZ" dirty="0"/>
              <a:t>- rozdíl elektronegativit atomů &gt; 0,4 a zároveň &lt; 1,7 (nebo 0,4 &lt; X &lt;1,7) 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02" y="3140968"/>
            <a:ext cx="8919357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225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Iontová chemická vazba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  <a:p>
            <a:r>
              <a:rPr lang="cs-CZ" b="1" dirty="0"/>
              <a:t>iontová </a:t>
            </a:r>
            <a:r>
              <a:rPr lang="cs-CZ" dirty="0"/>
              <a:t>- rozdíl elektronegativit atomů &gt; 1,7 (nebo X &gt; 1,7). Její podstatou jsou přitažlivé síly mezi kationty a anionty. Dochází k odtržení val. elektronu od atomu prvku s nižší elektronegativitou–elektron přijímá prvek atomu s vyšší elektronegativitou. Vznikají tak ionty. Např. </a:t>
            </a:r>
            <a:r>
              <a:rPr lang="cs-CZ" dirty="0" err="1"/>
              <a:t>NaCl</a:t>
            </a:r>
            <a:r>
              <a:rPr lang="cs-CZ" dirty="0"/>
              <a:t> – chlorid sodný (kuchyňská sůl).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497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cs-CZ" dirty="0" smtClean="0"/>
              <a:t>Iontová vazba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348880"/>
            <a:ext cx="7620000" cy="3371850"/>
          </a:xfrm>
        </p:spPr>
      </p:pic>
      <p:sp>
        <p:nvSpPr>
          <p:cNvPr id="5" name="TextovéPole 4"/>
          <p:cNvSpPr txBox="1"/>
          <p:nvPr/>
        </p:nvSpPr>
        <p:spPr>
          <a:xfrm>
            <a:off x="1354648" y="6117432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Vytváření iontové vazby mezi atomy lithia a fluoru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907704" y="1124744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/>
              <a:t>Li</a:t>
            </a:r>
            <a:r>
              <a:rPr lang="cs-CZ" sz="4800" dirty="0"/>
              <a:t> + F → </a:t>
            </a:r>
            <a:r>
              <a:rPr lang="cs-CZ" sz="4800" dirty="0" err="1" smtClean="0"/>
              <a:t>Li</a:t>
            </a:r>
            <a:r>
              <a:rPr lang="cs-CZ" sz="4800" baseline="30000" dirty="0" err="1" smtClean="0"/>
              <a:t>+</a:t>
            </a:r>
            <a:r>
              <a:rPr lang="cs-CZ" sz="4800" dirty="0" err="1" smtClean="0"/>
              <a:t>F</a:t>
            </a:r>
            <a:r>
              <a:rPr lang="cs-CZ" sz="4800" baseline="30000" dirty="0" smtClean="0"/>
              <a:t>−   fluorid lithný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424354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Iontová vazba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784976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Jeden </a:t>
            </a:r>
            <a:r>
              <a:rPr lang="cs-CZ" dirty="0"/>
              <a:t>atom k sobě </a:t>
            </a:r>
            <a:r>
              <a:rPr lang="cs-CZ" b="1" dirty="0"/>
              <a:t>přitáhne od druhého atomu elektron</a:t>
            </a:r>
            <a:r>
              <a:rPr lang="cs-CZ" dirty="0"/>
              <a:t> příp. více elektronů, který potřebuje k dosažení stabilní elektronové konfigurace </a:t>
            </a:r>
            <a:endParaRPr lang="cs-CZ" dirty="0" smtClean="0"/>
          </a:p>
          <a:p>
            <a:r>
              <a:rPr lang="cs-CZ" dirty="0" smtClean="0"/>
              <a:t>stane </a:t>
            </a:r>
            <a:r>
              <a:rPr lang="cs-CZ" dirty="0"/>
              <a:t>se </a:t>
            </a:r>
            <a:r>
              <a:rPr lang="cs-CZ" b="1" dirty="0"/>
              <a:t>záporným iontem(aniontem)</a:t>
            </a:r>
            <a:r>
              <a:rPr lang="cs-CZ" dirty="0"/>
              <a:t>; druhý atom se po jeho/jejich ztrátě stane </a:t>
            </a:r>
            <a:r>
              <a:rPr lang="cs-CZ" b="1" dirty="0"/>
              <a:t>kladným iontem(kationtem). </a:t>
            </a:r>
            <a:endParaRPr lang="cs-CZ" b="1" dirty="0" smtClean="0"/>
          </a:p>
          <a:p>
            <a:r>
              <a:rPr lang="cs-CZ" dirty="0" smtClean="0"/>
              <a:t>následně </a:t>
            </a:r>
            <a:r>
              <a:rPr lang="cs-CZ" dirty="0"/>
              <a:t>jsou atomy k sobě vázány především díky elektrostatické </a:t>
            </a:r>
            <a:r>
              <a:rPr lang="cs-CZ" b="1" dirty="0"/>
              <a:t>přitažlivé síle</a:t>
            </a:r>
            <a:r>
              <a:rPr lang="cs-CZ" dirty="0"/>
              <a:t>, jež působí mezi částicemi s opačným nábojem</a:t>
            </a:r>
          </a:p>
        </p:txBody>
      </p:sp>
    </p:spTree>
    <p:extLst>
      <p:ext uri="{BB962C8B-B14F-4D97-AF65-F5344CB8AC3E}">
        <p14:creationId xmlns:p14="http://schemas.microsoft.com/office/powerpoint/2010/main" val="199294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Kovová vazba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je specifický typ chemické vazby, která se ustavuje mezi atomy kovů</a:t>
            </a:r>
            <a:r>
              <a:rPr lang="cs-CZ" dirty="0" smtClean="0"/>
              <a:t>.</a:t>
            </a:r>
          </a:p>
          <a:p>
            <a:r>
              <a:rPr lang="cs-CZ" dirty="0"/>
              <a:t>Označení </a:t>
            </a:r>
            <a:r>
              <a:rPr lang="cs-CZ" i="1" dirty="0"/>
              <a:t>kovová vazba</a:t>
            </a:r>
            <a:r>
              <a:rPr lang="cs-CZ" dirty="0"/>
              <a:t> vychází z představy moderní </a:t>
            </a:r>
            <a:r>
              <a:rPr lang="cs-CZ" b="1" dirty="0"/>
              <a:t>teorie kovů</a:t>
            </a:r>
            <a:r>
              <a:rPr lang="cs-CZ" dirty="0"/>
              <a:t>, podle které valenční elektrony atomů tvořící kov jsou volně sdílené mezi všemi atomy, takže kovové ionty jsou obklopeny a prostoupeny jakýmsi </a:t>
            </a:r>
            <a:r>
              <a:rPr lang="cs-CZ" b="1" dirty="0"/>
              <a:t>„elektronovým plynem“.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dirty="0" smtClean="0"/>
              <a:t>Přítomnost </a:t>
            </a:r>
            <a:r>
              <a:rPr lang="cs-CZ" dirty="0"/>
              <a:t>takových volných elektronů velmi dobře vysvětluje vysokou tepelnou a elektrickou vodivost, kovový lesk, pravidelnou krystalickou mřížku, nízkou elektronegativitu, tvorbu kationtů, neprůhlednost a další vlastnosti kovů.</a:t>
            </a:r>
          </a:p>
        </p:txBody>
      </p:sp>
    </p:spTree>
    <p:extLst>
      <p:ext uri="{BB962C8B-B14F-4D97-AF65-F5344CB8AC3E}">
        <p14:creationId xmlns:p14="http://schemas.microsoft.com/office/powerpoint/2010/main" val="316298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Zdroje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4857403"/>
          </a:xfrm>
        </p:spPr>
        <p:txBody>
          <a:bodyPr>
            <a:normAutofit/>
          </a:bodyPr>
          <a:lstStyle/>
          <a:p>
            <a:r>
              <a:rPr lang="cs-CZ" sz="1800" dirty="0"/>
              <a:t>Iontová vazba: obrázek. In: </a:t>
            </a:r>
            <a:r>
              <a:rPr lang="cs-CZ" sz="1800" i="1" dirty="0" err="1"/>
              <a:t>Wikipedia</a:t>
            </a:r>
            <a:r>
              <a:rPr lang="cs-CZ" sz="1800" dirty="0"/>
              <a:t>: </a:t>
            </a:r>
            <a:r>
              <a:rPr lang="cs-CZ" sz="1800" i="1" dirty="0" err="1"/>
              <a:t>the</a:t>
            </a:r>
            <a:r>
              <a:rPr lang="cs-CZ" sz="1800" i="1" dirty="0"/>
              <a:t> free </a:t>
            </a:r>
            <a:r>
              <a:rPr lang="cs-CZ" sz="1800" i="1" dirty="0" err="1"/>
              <a:t>encyclopedia</a:t>
            </a:r>
            <a:r>
              <a:rPr lang="cs-CZ" sz="1800" dirty="0"/>
              <a:t> [online]. San Francisco (CA): </a:t>
            </a:r>
            <a:r>
              <a:rPr lang="cs-CZ" sz="1800" dirty="0" err="1"/>
              <a:t>Wikimedia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2001- [cit. 2012-01-05]. Dostupné z: </a:t>
            </a: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cs.wikipedia.org/wiki/Soubor:Ionic_bonding.svg</a:t>
            </a:r>
            <a:endParaRPr lang="cs-CZ" sz="1800" dirty="0" smtClean="0"/>
          </a:p>
          <a:p>
            <a:r>
              <a:rPr lang="cs-CZ" sz="1800" dirty="0"/>
              <a:t>Http://www.komenskeho66.cz/</a:t>
            </a:r>
            <a:r>
              <a:rPr lang="cs-CZ" sz="1800" dirty="0" err="1"/>
              <a:t>materialy</a:t>
            </a:r>
            <a:r>
              <a:rPr lang="cs-CZ" sz="1800" dirty="0"/>
              <a:t>/chemie/WEB-CHEMIE8/chemickavazba.html. </a:t>
            </a:r>
            <a:r>
              <a:rPr lang="cs-CZ" sz="1800" i="1" dirty="0"/>
              <a:t>Www.komenskeho66.cz/</a:t>
            </a:r>
            <a:r>
              <a:rPr lang="cs-CZ" sz="1800" i="1" dirty="0" err="1"/>
              <a:t>materialy</a:t>
            </a:r>
            <a:r>
              <a:rPr lang="cs-CZ" sz="1800" i="1" dirty="0"/>
              <a:t>/chemie/</a:t>
            </a:r>
            <a:r>
              <a:rPr lang="cs-CZ" sz="1800" dirty="0"/>
              <a:t> [online]. 2011 [cit. 2011 - 12-03]. Dostupné z: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www.komenskeho66.cz/materialy/chemie/WEB-CHEMIE8/chemickavazba.html</a:t>
            </a:r>
            <a:endParaRPr lang="cs-CZ" sz="1800" dirty="0" smtClean="0"/>
          </a:p>
          <a:p>
            <a:r>
              <a:rPr lang="cs-CZ" sz="1800" dirty="0"/>
              <a:t>ŠRÁMEK, Ing. Vratislav a </a:t>
            </a:r>
            <a:r>
              <a:rPr lang="cs-CZ" sz="1800" dirty="0" err="1"/>
              <a:t>Ing.Ludvík</a:t>
            </a:r>
            <a:r>
              <a:rPr lang="cs-CZ" sz="1800" dirty="0"/>
              <a:t> KOSINA. </a:t>
            </a:r>
            <a:r>
              <a:rPr lang="cs-CZ" sz="1800" i="1" dirty="0"/>
              <a:t>Co je to, když se řekne chemie</a:t>
            </a:r>
            <a:r>
              <a:rPr lang="cs-CZ" sz="1800" dirty="0"/>
              <a:t>: </a:t>
            </a:r>
            <a:r>
              <a:rPr lang="cs-CZ" sz="1800" i="1" dirty="0"/>
              <a:t>Výkladový slovník základních pojmů chemie pro základní a nižší třídy gymnázií</a:t>
            </a:r>
            <a:r>
              <a:rPr lang="cs-CZ" sz="1800" dirty="0"/>
              <a:t>. Praha: </a:t>
            </a:r>
            <a:r>
              <a:rPr lang="cs-CZ" sz="1800" dirty="0" err="1"/>
              <a:t>Albra</a:t>
            </a:r>
            <a:r>
              <a:rPr lang="cs-CZ" sz="1800" dirty="0"/>
              <a:t>, 1997. ISBN 250-080. </a:t>
            </a:r>
            <a:endParaRPr lang="cs-CZ" sz="1800" dirty="0" smtClean="0"/>
          </a:p>
          <a:p>
            <a:r>
              <a:rPr lang="cs-CZ" sz="1800" dirty="0"/>
              <a:t>ČTRNÁCTOVÁ,CSC., Doc. </a:t>
            </a:r>
            <a:r>
              <a:rPr lang="cs-CZ" sz="1800" dirty="0" err="1"/>
              <a:t>RNDr.Hana</a:t>
            </a:r>
            <a:r>
              <a:rPr lang="cs-CZ" sz="1800" dirty="0"/>
              <a:t>, Prof. </a:t>
            </a:r>
            <a:r>
              <a:rPr lang="cs-CZ" sz="1800" dirty="0" err="1"/>
              <a:t>Ing.Karel</a:t>
            </a:r>
            <a:r>
              <a:rPr lang="cs-CZ" sz="1800" dirty="0"/>
              <a:t> KOLÁŘ,CSC., PaedDr. Miloslava SVOBODOVÁ a </a:t>
            </a:r>
            <a:r>
              <a:rPr lang="cs-CZ" sz="1800" dirty="0" err="1"/>
              <a:t>RNDr.František</a:t>
            </a:r>
            <a:r>
              <a:rPr lang="cs-CZ" sz="1800" dirty="0"/>
              <a:t> ZEMÁNEK. </a:t>
            </a:r>
            <a:r>
              <a:rPr lang="cs-CZ" sz="1800" i="1" dirty="0"/>
              <a:t>Přehled chemie pro základní školy</a:t>
            </a:r>
            <a:r>
              <a:rPr lang="cs-CZ" sz="1800" dirty="0"/>
              <a:t>. 1. vydání. Praha: SPN-pedagogické nakladatelství, a.s., 2006. ISBN 80-7235-260-1. </a:t>
            </a:r>
            <a:endParaRPr lang="cs-CZ" sz="1800" dirty="0" smtClean="0"/>
          </a:p>
          <a:p>
            <a:r>
              <a:rPr lang="cs-CZ" sz="1800" dirty="0"/>
              <a:t>BENEŠ,CSC., </a:t>
            </a:r>
            <a:r>
              <a:rPr lang="cs-CZ" sz="1800" dirty="0" err="1"/>
              <a:t>Prof.RNDr</a:t>
            </a:r>
            <a:r>
              <a:rPr lang="cs-CZ" sz="1800" dirty="0"/>
              <a:t>. Pavel, </a:t>
            </a:r>
            <a:r>
              <a:rPr lang="cs-CZ" sz="1800" dirty="0" err="1"/>
              <a:t>PhDr.Václav</a:t>
            </a:r>
            <a:r>
              <a:rPr lang="cs-CZ" sz="1800" dirty="0"/>
              <a:t> PUMPR,CSC. a </a:t>
            </a:r>
            <a:r>
              <a:rPr lang="cs-CZ" sz="1800" dirty="0" err="1"/>
              <a:t>Doc.RNDr</a:t>
            </a:r>
            <a:r>
              <a:rPr lang="cs-CZ" sz="1800" dirty="0"/>
              <a:t>. Jiří BANÝR, CSC. </a:t>
            </a:r>
            <a:r>
              <a:rPr lang="cs-CZ" sz="1800" i="1" dirty="0"/>
              <a:t>Základy praktické chemie</a:t>
            </a:r>
            <a:r>
              <a:rPr lang="cs-CZ" sz="1800" dirty="0"/>
              <a:t>: </a:t>
            </a:r>
            <a:r>
              <a:rPr lang="cs-CZ" sz="1800" i="1" dirty="0"/>
              <a:t>pro 8. ročník základní školy</a:t>
            </a:r>
            <a:r>
              <a:rPr lang="cs-CZ" sz="1800" dirty="0"/>
              <a:t>. 2. aktualizované vydání. Praha: Nakladatelství FORTUNA, 2006. </a:t>
            </a:r>
            <a:r>
              <a:rPr lang="cs-CZ" sz="1800"/>
              <a:t>ISBN 80-7168-879-7.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76847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Words>488</Words>
  <Application>Microsoft Office PowerPoint</Application>
  <PresentationFormat>Předvádění na obrazovce (4:3)</PresentationFormat>
  <Paragraphs>39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1_Motiv systému Office</vt:lpstr>
      <vt:lpstr>Prezentace aplikace PowerPoint</vt:lpstr>
      <vt:lpstr>Anotace</vt:lpstr>
      <vt:lpstr>Typy chemické vazby</vt:lpstr>
      <vt:lpstr>Chemická vazba nepolární</vt:lpstr>
      <vt:lpstr>Chemická vazba polární</vt:lpstr>
      <vt:lpstr>Iontová chemická vazba</vt:lpstr>
      <vt:lpstr>Iontová vazba</vt:lpstr>
      <vt:lpstr>Iontová vazba</vt:lpstr>
      <vt:lpstr>Kovová vazba</vt:lpstr>
      <vt:lpstr>Zdroje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Typy chemické vazby</dc:title>
  <dc:creator>Fiedlerová Ivana</dc:creator>
  <cp:lastModifiedBy>Fiedlerová Ivana</cp:lastModifiedBy>
  <cp:revision>13</cp:revision>
  <dcterms:created xsi:type="dcterms:W3CDTF">2012-02-27T06:41:20Z</dcterms:created>
  <dcterms:modified xsi:type="dcterms:W3CDTF">2012-03-11T09:51:51Z</dcterms:modified>
</cp:coreProperties>
</file>