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9" r:id="rId4"/>
    <p:sldId id="260" r:id="rId5"/>
    <p:sldId id="268" r:id="rId6"/>
    <p:sldId id="270" r:id="rId7"/>
    <p:sldId id="266" r:id="rId8"/>
    <p:sldId id="271" r:id="rId9"/>
    <p:sldId id="267" r:id="rId10"/>
    <p:sldId id="272" r:id="rId11"/>
    <p:sldId id="278" r:id="rId12"/>
    <p:sldId id="274" r:id="rId13"/>
    <p:sldId id="273" r:id="rId14"/>
    <p:sldId id="276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283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03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383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174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062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046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559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570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74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148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923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F6AD0-35B4-49A8-8610-04BC888A71E8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096B1-1A69-4CBE-97DD-6F9F0C731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669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3.wdp"/><Relationship Id="rId7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microsoft.com/office/2007/relationships/hdphoto" Target="../media/hdphoto6.wdp"/><Relationship Id="rId5" Type="http://schemas.openxmlformats.org/officeDocument/2006/relationships/image" Target="../media/image7.png"/><Relationship Id="rId10" Type="http://schemas.openxmlformats.org/officeDocument/2006/relationships/image" Target="../media/image10.png"/><Relationship Id="rId4" Type="http://schemas.openxmlformats.org/officeDocument/2006/relationships/image" Target="../media/image6.png"/><Relationship Id="rId9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microsoft.com/office/2007/relationships/hdphoto" Target="../media/hdphoto8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VY_32_INOVACE_XVII_1_07_Hospodářství ČR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XVII </a:t>
            </a:r>
            <a:r>
              <a:rPr lang="cs-CZ" b="1" dirty="0" smtClean="0"/>
              <a:t>         Sada číslo:     </a:t>
            </a:r>
            <a:r>
              <a:rPr lang="cs-CZ" dirty="0"/>
              <a:t>1</a:t>
            </a:r>
            <a:r>
              <a:rPr lang="cs-CZ" dirty="0" smtClean="0"/>
              <a:t>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07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490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702469"/>
            <a:ext cx="8424936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hospodářstvím České republiky.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z</a:t>
            </a:r>
            <a:r>
              <a:rPr lang="cs-CZ" dirty="0" smtClean="0"/>
              <a:t>ná </a:t>
            </a:r>
            <a:r>
              <a:rPr lang="cs-CZ" dirty="0"/>
              <a:t>přírodní a hospodářské podmínky </a:t>
            </a:r>
            <a:r>
              <a:rPr lang="cs-CZ" dirty="0" smtClean="0"/>
              <a:t>ČR.</a:t>
            </a:r>
            <a:endParaRPr lang="cs-CZ" dirty="0"/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hospodářství, kultura, školy, zdravotnictví, důchody, policie, armáda, obce, úřady, silnice, doprava, průmysl, zemědělství, služby, obchod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pero, pastelky</a:t>
            </a:r>
            <a:r>
              <a:rPr lang="cs-CZ" smtClean="0"/>
              <a:t>, </a:t>
            </a:r>
            <a:r>
              <a:rPr lang="cs-CZ" smtClean="0"/>
              <a:t>pracovní </a:t>
            </a:r>
            <a:r>
              <a:rPr lang="cs-CZ" dirty="0" smtClean="0"/>
              <a:t>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min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86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92696"/>
            <a:ext cx="842493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/>
              <a:t>Žáci se seznamují </a:t>
            </a:r>
            <a:r>
              <a:rPr lang="cs-CZ" dirty="0" smtClean="0"/>
              <a:t>s hospodářstvím naší vlasti. Chodí k interaktivní tabuli a pracují s jednotlivými snímky. Prezentací  </a:t>
            </a:r>
            <a:r>
              <a:rPr lang="cs-CZ" dirty="0"/>
              <a:t>si osvojují nové </a:t>
            </a:r>
            <a:r>
              <a:rPr lang="cs-CZ" dirty="0" smtClean="0"/>
              <a:t>učivo.</a:t>
            </a:r>
          </a:p>
          <a:p>
            <a:endParaRPr lang="cs-CZ" b="1" dirty="0" smtClean="0"/>
          </a:p>
          <a:p>
            <a:r>
              <a:rPr lang="cs-CZ" b="1" dirty="0" smtClean="0"/>
              <a:t>Snímek č.  6 –</a:t>
            </a:r>
            <a:r>
              <a:rPr lang="cs-CZ" dirty="0" smtClean="0"/>
              <a:t> Žáci pojmenují činnosti na obrázcích, dotknou se obrázku, vyplyne správná odpověď.</a:t>
            </a:r>
          </a:p>
          <a:p>
            <a:endParaRPr lang="cs-CZ" dirty="0"/>
          </a:p>
          <a:p>
            <a:r>
              <a:rPr lang="cs-CZ" b="1" dirty="0"/>
              <a:t>Snímek č.  </a:t>
            </a:r>
            <a:r>
              <a:rPr lang="cs-CZ" b="1" dirty="0" smtClean="0"/>
              <a:t>7 – </a:t>
            </a:r>
            <a:r>
              <a:rPr lang="cs-CZ" dirty="0"/>
              <a:t>Žáci jmenují </a:t>
            </a:r>
            <a:r>
              <a:rPr lang="cs-CZ" dirty="0" smtClean="0"/>
              <a:t>odvětví hospodářství. </a:t>
            </a:r>
            <a:r>
              <a:rPr lang="cs-CZ" dirty="0"/>
              <a:t>Dotknou se obrázku, vyplyne správná odpověď.</a:t>
            </a:r>
          </a:p>
          <a:p>
            <a:endParaRPr lang="cs-CZ" dirty="0" smtClean="0"/>
          </a:p>
          <a:p>
            <a:r>
              <a:rPr lang="cs-CZ" b="1" dirty="0" smtClean="0"/>
              <a:t>Snímky č. 8, 9 –</a:t>
            </a:r>
            <a:r>
              <a:rPr lang="cs-CZ" dirty="0" smtClean="0"/>
              <a:t> Žáci jmenují odvětví, které financuje stát z daní  a z pojištění. Dotknou se obrázku, vyplyne správná odpověď.</a:t>
            </a:r>
          </a:p>
          <a:p>
            <a:endParaRPr lang="cs-CZ" b="1" dirty="0" smtClean="0"/>
          </a:p>
          <a:p>
            <a:r>
              <a:rPr lang="cs-CZ" b="1" dirty="0" smtClean="0"/>
              <a:t>Snímek č. 13 </a:t>
            </a:r>
            <a:r>
              <a:rPr lang="cs-CZ" b="1" dirty="0"/>
              <a:t>–</a:t>
            </a:r>
            <a:r>
              <a:rPr lang="cs-CZ" dirty="0"/>
              <a:t> Snímek lze vytisknout jako pracovní list. Žáci </a:t>
            </a:r>
            <a:r>
              <a:rPr lang="cs-CZ" dirty="0" smtClean="0"/>
              <a:t>vyhledávají odvětví hospodářství, zabarvují pastelkami. Kontrola probíhá společně, žáci chodí k tabuli a interaktivním perem vybarvují  odvětví na tabuli.</a:t>
            </a:r>
            <a:endParaRPr lang="cs-CZ" b="1" dirty="0" smtClean="0"/>
          </a:p>
          <a:p>
            <a:endParaRPr lang="cs-CZ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80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299410" y="548680"/>
            <a:ext cx="8512733" cy="3312368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Hospodářství </a:t>
            </a:r>
          </a:p>
          <a:p>
            <a:pPr algn="ctr"/>
            <a:r>
              <a:rPr lang="cs-CZ" sz="6600" b="1" dirty="0" smtClean="0">
                <a:solidFill>
                  <a:srgbClr val="FF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České republiky</a:t>
            </a:r>
            <a:endParaRPr lang="cs-CZ" sz="6600" b="1" dirty="0">
              <a:solidFill>
                <a:srgbClr val="FF00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32813" y1="2083" x2="26042" y2="30729"/>
                        <a14:foregroundMark x1="21354" y1="15104" x2="25521" y2="25521"/>
                        <a14:foregroundMark x1="33333" y1="14063" x2="32292" y2="29167"/>
                        <a14:foregroundMark x1="76563" y1="82813" x2="70313" y2="95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588" y="3573016"/>
            <a:ext cx="3384376" cy="3162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15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5077" r="84308">
                        <a14:foregroundMark x1="19385" y1="19692" x2="71385" y2="23077"/>
                        <a14:foregroundMark x1="48000" y1="1846" x2="44308" y2="37846"/>
                        <a14:foregroundMark x1="45231" y1="3385" x2="32923" y2="8000"/>
                        <a14:foregroundMark x1="32923" y1="8000" x2="23692" y2="14769"/>
                        <a14:foregroundMark x1="24615" y1="16000" x2="46154" y2="11692"/>
                        <a14:foregroundMark x1="44000" y1="21846" x2="26769" y2="28308"/>
                        <a14:foregroundMark x1="28923" y1="34154" x2="47692" y2="20000"/>
                        <a14:foregroundMark x1="47692" y1="20000" x2="62769" y2="7077"/>
                        <a14:foregroundMark x1="68308" y1="15077" x2="50769" y2="18462"/>
                        <a14:foregroundMark x1="48000" y1="22462" x2="55385" y2="36308"/>
                        <a14:foregroundMark x1="59385" y1="33538" x2="69538" y2="33538"/>
                        <a14:foregroundMark x1="63692" y1="40000" x2="69846" y2="39077"/>
                        <a14:foregroundMark x1="46154" y1="58154" x2="54769" y2="58154"/>
                        <a14:foregroundMark x1="62154" y1="58769" x2="68923" y2="60308"/>
                        <a14:foregroundMark x1="47385" y1="71077" x2="60615" y2="88308"/>
                        <a14:foregroundMark x1="60615" y1="87385" x2="64923" y2="69538"/>
                        <a14:foregroundMark x1="54154" y1="92308" x2="58769" y2="9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65" r="16430"/>
          <a:stretch/>
        </p:blipFill>
        <p:spPr bwMode="auto">
          <a:xfrm>
            <a:off x="179512" y="1628800"/>
            <a:ext cx="3446270" cy="414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3747059" y="1484784"/>
            <a:ext cx="4968552" cy="2232248"/>
          </a:xfrm>
          <a:prstGeom prst="cloudCallout">
            <a:avLst>
              <a:gd name="adj1" fmla="val -66260"/>
              <a:gd name="adj2" fmla="val 9040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Víte, co je hospodářství?</a:t>
            </a:r>
            <a:endParaRPr lang="cs-CZ" sz="40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23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86" y="6131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50" r="17668"/>
          <a:stretch/>
        </p:blipFill>
        <p:spPr bwMode="auto">
          <a:xfrm>
            <a:off x="7474165" y="749345"/>
            <a:ext cx="1418896" cy="180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41" r="17241"/>
          <a:stretch/>
        </p:blipFill>
        <p:spPr bwMode="auto">
          <a:xfrm>
            <a:off x="158945" y="2632427"/>
            <a:ext cx="119818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01794" y="164570"/>
            <a:ext cx="4348434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dirty="0"/>
              <a:t>těžba nerostných surovin</a:t>
            </a:r>
          </a:p>
        </p:txBody>
      </p:sp>
      <p:sp>
        <p:nvSpPr>
          <p:cNvPr id="6" name="Obdélník 5"/>
          <p:cNvSpPr/>
          <p:nvPr/>
        </p:nvSpPr>
        <p:spPr>
          <a:xfrm>
            <a:off x="3317578" y="3974395"/>
            <a:ext cx="4156587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dirty="0"/>
              <a:t>výroba různých výrobků</a:t>
            </a:r>
          </a:p>
        </p:txBody>
      </p:sp>
      <p:sp>
        <p:nvSpPr>
          <p:cNvPr id="8" name="Obdélník 7"/>
          <p:cNvSpPr/>
          <p:nvPr/>
        </p:nvSpPr>
        <p:spPr>
          <a:xfrm>
            <a:off x="2196877" y="2172473"/>
            <a:ext cx="5353902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dirty="0"/>
              <a:t>pěstování zemědělských rostlin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341800" y="3254439"/>
            <a:ext cx="4007123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dirty="0"/>
              <a:t>chov  užitkových  zvířat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828886" y="4923645"/>
            <a:ext cx="5694251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dirty="0"/>
              <a:t>doprava materiálu, surovin, zboží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29237" y="6238762"/>
            <a:ext cx="7554376" cy="584775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200" dirty="0"/>
              <a:t>prodávání a nakupování výrobků a </a:t>
            </a:r>
            <a:r>
              <a:rPr lang="cs-CZ" sz="3200" dirty="0" smtClean="0"/>
              <a:t>potravin</a:t>
            </a:r>
            <a:endParaRPr lang="cs-CZ" sz="3200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5917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96" b="89583" l="989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05999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42" b="100000" l="0" r="100000">
                        <a14:foregroundMark x1="39583" y1="16667" x2="45833" y2="17708"/>
                        <a14:foregroundMark x1="46875" y1="17708" x2="54688" y2="20833"/>
                        <a14:foregroundMark x1="55208" y1="22917" x2="50000" y2="27083"/>
                        <a14:foregroundMark x1="63021" y1="8854" x2="74479" y2="12500"/>
                        <a14:foregroundMark x1="68229" y1="15104" x2="69271" y2="28125"/>
                        <a14:foregroundMark x1="70833" y1="26042" x2="57813" y2="39063"/>
                        <a14:foregroundMark x1="70833" y1="33854" x2="73438" y2="45313"/>
                        <a14:foregroundMark x1="59375" y1="57292" x2="41667" y2="53646"/>
                        <a14:foregroundMark x1="35417" y1="85417" x2="67188" y2="85417"/>
                        <a14:foregroundMark x1="28646" y1="94271" x2="53646" y2="95313"/>
                        <a14:foregroundMark x1="64063" y1="82813" x2="78646" y2="48438"/>
                        <a14:foregroundMark x1="57813" y1="70833" x2="43229" y2="79688"/>
                        <a14:foregroundMark x1="56771" y1="67708" x2="50000" y2="68229"/>
                        <a14:foregroundMark x1="81771" y1="53125" x2="84375" y2="552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15200" y="49451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9284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0134" y="260648"/>
            <a:ext cx="4395114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Odvětví hospodářství:</a:t>
            </a:r>
          </a:p>
          <a:p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422381" y="3249542"/>
            <a:ext cx="2926290" cy="93610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služby, obchod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30005" y="4941168"/>
            <a:ext cx="2926290" cy="936104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cestovní ruch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07937" y="1516238"/>
            <a:ext cx="2926290" cy="93610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doprava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0379" y="3249542"/>
            <a:ext cx="2926290" cy="936104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těžba surovin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6989" y="1516238"/>
            <a:ext cx="2926290" cy="936104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průmysl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66989" y="4941168"/>
            <a:ext cx="2926290" cy="936104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zemědělství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11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42" b="100000" l="0" r="100000">
                        <a14:foregroundMark x1="1563" y1="61979" x2="49479" y2="70313"/>
                        <a14:foregroundMark x1="16667" y1="75521" x2="14063" y2="79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33948"/>
            <a:ext cx="307464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1067036" y="188640"/>
            <a:ext cx="4561656" cy="2232248"/>
          </a:xfrm>
          <a:prstGeom prst="cloudCallout">
            <a:avLst>
              <a:gd name="adj1" fmla="val 85463"/>
              <a:gd name="adj2" fmla="val 6073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musí platit zaměstnaní lidé a podnikatelé?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100167" y="2420888"/>
            <a:ext cx="3409528" cy="2224532"/>
          </a:xfrm>
          <a:prstGeom prst="cloudCallout">
            <a:avLst>
              <a:gd name="adj1" fmla="val 145710"/>
              <a:gd name="adj2" fmla="val -34791"/>
            </a:avLst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DANĚ </a:t>
            </a:r>
          </a:p>
          <a:p>
            <a:pPr algn="ctr"/>
            <a:r>
              <a:rPr lang="cs-CZ" sz="3600" b="1" dirty="0">
                <a:solidFill>
                  <a:schemeClr val="bg1"/>
                </a:solidFill>
              </a:rPr>
              <a:t>+</a:t>
            </a:r>
            <a:endParaRPr lang="cs-CZ" sz="36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 POJIŠTĚNÍ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2267744" y="4568812"/>
            <a:ext cx="4489648" cy="2028540"/>
          </a:xfrm>
          <a:prstGeom prst="cloudCallout">
            <a:avLst>
              <a:gd name="adj1" fmla="val 64530"/>
              <a:gd name="adj2" fmla="val -9870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Víte, co z </a:t>
            </a:r>
            <a:r>
              <a:rPr lang="cs-CZ" sz="32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daní</a:t>
            </a:r>
            <a:r>
              <a:rPr lang="cs-CZ" sz="3200" b="1" dirty="0" smtClean="0">
                <a:solidFill>
                  <a:schemeClr val="tx1"/>
                </a:solidFill>
              </a:rPr>
              <a:t> a </a:t>
            </a:r>
            <a:r>
              <a:rPr lang="cs-CZ" sz="32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</a:t>
            </a:r>
            <a:r>
              <a:rPr lang="cs-CZ" sz="3200" b="1" dirty="0" smtClean="0">
                <a:solidFill>
                  <a:schemeClr val="tx1"/>
                </a:solidFill>
              </a:rPr>
              <a:t>financuje stát?</a:t>
            </a:r>
            <a:endParaRPr lang="cs-CZ" sz="32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812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ál 13"/>
          <p:cNvSpPr/>
          <p:nvPr/>
        </p:nvSpPr>
        <p:spPr>
          <a:xfrm>
            <a:off x="5771272" y="5842235"/>
            <a:ext cx="1856586" cy="864096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úřady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280517" y="2084346"/>
            <a:ext cx="2052228" cy="864096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kultura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383588" y="2582419"/>
            <a:ext cx="1586006" cy="864096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školy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77831" y="5496581"/>
            <a:ext cx="3456384" cy="1080120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zdravotnictví a důchody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15342"/>
            <a:ext cx="2328863" cy="217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454" y="38607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30" y="3573363"/>
            <a:ext cx="2120900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477831" y="217224"/>
            <a:ext cx="3546801" cy="1898880"/>
            <a:chOff x="477831" y="217224"/>
            <a:chExt cx="3546801" cy="1898880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7831" y="287304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9" name="Picture 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832" y="217224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65476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0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07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307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5438002" y="5823185"/>
            <a:ext cx="2808312" cy="864096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obce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721249" y="5823185"/>
            <a:ext cx="2808312" cy="864096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silnice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796136" y="2060848"/>
            <a:ext cx="2808312" cy="864096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policie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43353" y="2340273"/>
            <a:ext cx="2808312" cy="864096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armáda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353" y="3421740"/>
            <a:ext cx="237839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3353" y="116632"/>
            <a:ext cx="2994025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808" y="153144"/>
            <a:ext cx="2298700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934" y="3204369"/>
            <a:ext cx="4032448" cy="2723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7586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09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410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0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410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6673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Do hospodářství země patří průmysl, zemědělství, doprava a obchod.</a:t>
            </a:r>
            <a:br>
              <a:rPr lang="cs-CZ" dirty="0" smtClean="0"/>
            </a:br>
            <a:r>
              <a:rPr lang="cs-CZ" dirty="0" smtClean="0"/>
              <a:t>V tržním hospodářství rozhoduje, jestli podnikatel prodá své výrobky nebo služby.</a:t>
            </a:r>
            <a:br>
              <a:rPr lang="cs-CZ" dirty="0" smtClean="0"/>
            </a:br>
            <a:r>
              <a:rPr lang="cs-CZ" dirty="0" smtClean="0"/>
              <a:t>Peníze na své potřeby získává stát z daní.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2660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779912" y="404664"/>
            <a:ext cx="4126821" cy="1990009"/>
          </a:xfrm>
          <a:prstGeom prst="cloudCallout">
            <a:avLst>
              <a:gd name="adj1" fmla="val -82336"/>
              <a:gd name="adj2" fmla="val 13559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Najdi  odvětví hospodářství.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3" name="Obláček 2"/>
          <p:cNvSpPr/>
          <p:nvPr/>
        </p:nvSpPr>
        <p:spPr>
          <a:xfrm>
            <a:off x="4076631" y="3502299"/>
            <a:ext cx="3533382" cy="1368151"/>
          </a:xfrm>
          <a:prstGeom prst="cloudCallout">
            <a:avLst>
              <a:gd name="adj1" fmla="val -97461"/>
              <a:gd name="adj2" fmla="val 68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Vybarvuj 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šesti směry.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2636912"/>
            <a:ext cx="3073400" cy="288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8136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123718"/>
              </p:ext>
            </p:extLst>
          </p:nvPr>
        </p:nvGraphicFramePr>
        <p:xfrm>
          <a:off x="755576" y="836712"/>
          <a:ext cx="7255213" cy="66585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18400"/>
                <a:gridCol w="518400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</a:tblGrid>
              <a:tr h="482156">
                <a:tc rowSpan="9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                            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Ů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r>
                        <a:rPr lang="cs-CZ" sz="3200" baseline="0" dirty="0" smtClean="0"/>
                        <a:t>        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Ž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r>
                        <a:rPr lang="cs-CZ" sz="3200" baseline="0" dirty="0" smtClean="0"/>
                        <a:t>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Y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Ř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F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Ú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Ú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Í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3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1446468">
                <a:tc gridSpan="1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288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3158532"/>
              </p:ext>
            </p:extLst>
          </p:nvPr>
        </p:nvGraphicFramePr>
        <p:xfrm>
          <a:off x="755576" y="1196752"/>
          <a:ext cx="7255213" cy="66585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18400"/>
                <a:gridCol w="518400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</a:tblGrid>
              <a:tr h="482156">
                <a:tc rowSpan="9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                            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Š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Ů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r>
                        <a:rPr lang="cs-CZ" sz="3200" baseline="0" dirty="0" smtClean="0"/>
                        <a:t>         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Ž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r>
                        <a:rPr lang="cs-CZ" sz="3200" baseline="0" dirty="0" smtClean="0"/>
                        <a:t> 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Á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Y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Ř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F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Ú</a:t>
                      </a:r>
                      <a:endParaRPr lang="cs-CZ" sz="32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Ú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Í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3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1446468">
                <a:tc gridSpan="1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16133" y="297543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93304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smtClean="0"/>
              <a:t>Čerpáno z otevřené galerie Microsoft Office </a:t>
            </a:r>
            <a:r>
              <a:rPr lang="cs-CZ" sz="2800" b="1" u="sng" smtClean="0">
                <a:hlinkClick r:id="rId2"/>
              </a:rPr>
              <a:t>www.microsoft.office.com</a:t>
            </a:r>
            <a:endParaRPr lang="cs-CZ" sz="280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9935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507</Words>
  <Application>Microsoft Office PowerPoint</Application>
  <PresentationFormat>Předvádění na obrazovce (4:3)</PresentationFormat>
  <Paragraphs>285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 hospodářství země patří průmysl, zemědělství, doprava a obchod. V tržním hospodářství rozhoduje, jestli podnikatel prodá své výrobky nebo služby. Peníze na své potřeby získává stát z daní.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46</cp:revision>
  <dcterms:created xsi:type="dcterms:W3CDTF">2012-11-24T18:23:49Z</dcterms:created>
  <dcterms:modified xsi:type="dcterms:W3CDTF">2013-01-14T19:43:42Z</dcterms:modified>
</cp:coreProperties>
</file>