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9" r:id="rId5"/>
    <p:sldId id="261" r:id="rId6"/>
    <p:sldId id="265" r:id="rId7"/>
    <p:sldId id="262" r:id="rId8"/>
    <p:sldId id="266" r:id="rId9"/>
    <p:sldId id="263" r:id="rId10"/>
    <p:sldId id="267" r:id="rId11"/>
    <p:sldId id="264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AC8F0-94B3-4916-B0C7-8B8FD22E4335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11E7B-AD0D-4D60-BDBC-CE0A11E4A6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AC8F0-94B3-4916-B0C7-8B8FD22E4335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11E7B-AD0D-4D60-BDBC-CE0A11E4A6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AC8F0-94B3-4916-B0C7-8B8FD22E4335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8711E7B-AD0D-4D60-BDBC-CE0A11E4A6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AC8F0-94B3-4916-B0C7-8B8FD22E4335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11E7B-AD0D-4D60-BDBC-CE0A11E4A6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AC8F0-94B3-4916-B0C7-8B8FD22E4335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11E7B-AD0D-4D60-BDBC-CE0A11E4A6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AC8F0-94B3-4916-B0C7-8B8FD22E4335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11E7B-AD0D-4D60-BDBC-CE0A11E4A6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AC8F0-94B3-4916-B0C7-8B8FD22E4335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11E7B-AD0D-4D60-BDBC-CE0A11E4A6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AC8F0-94B3-4916-B0C7-8B8FD22E4335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11E7B-AD0D-4D60-BDBC-CE0A11E4A6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AC8F0-94B3-4916-B0C7-8B8FD22E4335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11E7B-AD0D-4D60-BDBC-CE0A11E4A6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AC8F0-94B3-4916-B0C7-8B8FD22E4335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11E7B-AD0D-4D60-BDBC-CE0A11E4A6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AC8F0-94B3-4916-B0C7-8B8FD22E4335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11E7B-AD0D-4D60-BDBC-CE0A11E4A6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D8AC8F0-94B3-4916-B0C7-8B8FD22E4335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8711E7B-AD0D-4D60-BDBC-CE0A11E4A6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9/Complete_neuron_cell_diagram_en.svg" TargetMode="External"/><Relationship Id="rId2" Type="http://schemas.openxmlformats.org/officeDocument/2006/relationships/hyperlink" Target="http://cs.wikipedia.org/wiki/Bun%C4%9B%C4%8Dn%C3%A9_j%C3%A1dro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Greifreflex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d/dc/Medulla_spinalis_-_Section_-_English.sv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eifreflex.JPG" TargetMode="External"/><Relationship Id="rId2" Type="http://schemas.openxmlformats.org/officeDocument/2006/relationships/hyperlink" Target="http://cs.wikipedia.org/wiki/Soubor:Complete_neuron_cell_diagram_en.sv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Vertebrate-brain-regions.png" TargetMode="External"/><Relationship Id="rId4" Type="http://schemas.openxmlformats.org/officeDocument/2006/relationships/hyperlink" Target="http://cs.wikipedia.org/wiki/Soubor:Medulla_spinalis_-_Section_-_English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rgbClr val="FF0000"/>
                </a:solidFill>
              </a:rPr>
              <a:t>nervová soustava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VY_32_INOVACE_05_A_14_</a:t>
            </a:r>
            <a:r>
              <a:rPr lang="cs-CZ" sz="2000" dirty="0" smtClean="0"/>
              <a:t>Nervová soustava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Biologie </a:t>
            </a:r>
            <a:r>
              <a:rPr lang="cs-CZ" sz="2000" dirty="0" smtClean="0"/>
              <a:t>člověka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58282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83498723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19/1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22/1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VIII.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Biologie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Orgánové soustavy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baseline="0" dirty="0" smtClean="0"/>
                        <a:t>Nervová soustava</a:t>
                      </a:r>
                      <a:endParaRPr lang="cs-CZ" sz="1800" dirty="0" smtClean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Nervy,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mozek, mícha, reflex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471812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Nervová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Řídí činnost všech orgánů v těle</a:t>
            </a:r>
          </a:p>
          <a:p>
            <a:r>
              <a:rPr lang="cs-CZ" dirty="0" smtClean="0"/>
              <a:t>Řídícím centrem je </a:t>
            </a:r>
            <a:r>
              <a:rPr lang="cs-CZ" b="1" i="1" dirty="0" smtClean="0"/>
              <a:t>MOZEK</a:t>
            </a:r>
          </a:p>
          <a:p>
            <a:r>
              <a:rPr lang="cs-CZ" dirty="0" smtClean="0"/>
              <a:t>= sídlo paměti a myšlenkových pochodů</a:t>
            </a:r>
          </a:p>
          <a:p>
            <a:r>
              <a:rPr lang="cs-CZ" dirty="0" smtClean="0"/>
              <a:t>Nejvyšší funkcí je sebeuvědomění a řeč</a:t>
            </a:r>
          </a:p>
          <a:p>
            <a:endParaRPr lang="cs-CZ" dirty="0"/>
          </a:p>
          <a:p>
            <a:r>
              <a:rPr lang="cs-CZ" dirty="0" smtClean="0"/>
              <a:t>MOZEK + MÍCHA = </a:t>
            </a:r>
          </a:p>
          <a:p>
            <a:pPr marL="905256" lvl="2" indent="0">
              <a:buNone/>
            </a:pPr>
            <a:r>
              <a:rPr lang="cs-CZ" sz="2800" dirty="0" smtClean="0"/>
              <a:t>=</a:t>
            </a:r>
            <a:r>
              <a:rPr lang="cs-CZ" dirty="0" smtClean="0"/>
              <a:t>  </a:t>
            </a:r>
            <a:r>
              <a:rPr lang="cs-CZ" sz="2800" b="1" i="1" dirty="0" smtClean="0"/>
              <a:t>Centrální nervová soustava  </a:t>
            </a:r>
          </a:p>
          <a:p>
            <a:pPr marL="905256" lvl="2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NERVY = </a:t>
            </a:r>
            <a:r>
              <a:rPr lang="cs-CZ" sz="2800" b="1" i="1" dirty="0" smtClean="0"/>
              <a:t>Obvodová nervová soustava </a:t>
            </a:r>
            <a:r>
              <a:rPr lang="cs-CZ" sz="2800" dirty="0" smtClean="0"/>
              <a:t>– (mozkové, míšní a autonomní – vegetativní nervy – sympatikus a parasympatikus)</a:t>
            </a:r>
          </a:p>
          <a:p>
            <a:pPr marL="905256" lvl="2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670219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0"/>
            <a:ext cx="4177060" cy="6892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63623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nervové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Neuron = nervová buňka</a:t>
            </a:r>
          </a:p>
          <a:p>
            <a:r>
              <a:rPr lang="cs-CZ" dirty="0" smtClean="0"/>
              <a:t>Buněčné tělo</a:t>
            </a:r>
          </a:p>
          <a:p>
            <a:r>
              <a:rPr lang="cs-CZ" dirty="0" smtClean="0"/>
              <a:t>Dendrity = krátké výběžky</a:t>
            </a:r>
          </a:p>
          <a:p>
            <a:r>
              <a:rPr lang="cs-CZ" dirty="0" smtClean="0"/>
              <a:t>Neurity = dlouhé výběžky</a:t>
            </a:r>
          </a:p>
          <a:p>
            <a:r>
              <a:rPr lang="cs-CZ" dirty="0" smtClean="0"/>
              <a:t>Myelinová pochva = izolace</a:t>
            </a:r>
          </a:p>
          <a:p>
            <a:r>
              <a:rPr lang="cs-CZ" dirty="0" smtClean="0"/>
              <a:t>Synapse = zápoj = mikroskopická štěrbina mezi  					neurony</a:t>
            </a:r>
          </a:p>
          <a:p>
            <a:r>
              <a:rPr lang="cs-CZ" dirty="0" smtClean="0"/>
              <a:t>Vzruchy = impulzy – šíření po nerv. </a:t>
            </a:r>
            <a:r>
              <a:rPr lang="cs-CZ" dirty="0" smtClean="0"/>
              <a:t>drahách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/>
              <a:t>					</a:t>
            </a:r>
            <a:r>
              <a:rPr lang="cs-CZ" dirty="0" smtClean="0"/>
              <a:t>          130 </a:t>
            </a:r>
            <a:r>
              <a:rPr lang="cs-CZ" dirty="0" smtClean="0"/>
              <a:t>m/s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26497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>
            <a:hlinkClick r:id="rId2" tooltip="Buněčné jádro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>
            <a:hlinkClick r:id="rId2" tooltip="Buněčné jádro"/>
          </p:cNvPr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5">
            <a:hlinkClick r:id="rId2" tooltip="Buněčné jádro"/>
          </p:cNvPr>
          <p:cNvSpPr>
            <a:spLocks noChangeArrowheads="1"/>
          </p:cNvSpPr>
          <p:nvPr/>
        </p:nvSpPr>
        <p:spPr bwMode="auto">
          <a:xfrm>
            <a:off x="304800" y="304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" name="Rectangle 6">
            <a:hlinkClick r:id="rId2" tooltip="Buněčné jádro"/>
          </p:cNvPr>
          <p:cNvSpPr>
            <a:spLocks noChangeArrowheads="1"/>
          </p:cNvSpPr>
          <p:nvPr/>
        </p:nvSpPr>
        <p:spPr bwMode="auto">
          <a:xfrm>
            <a:off x="45720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2" name="Picture 8" descr="Soubor:Complete neuron cell diagram en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808" y="181217"/>
            <a:ext cx="9185183" cy="6682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88683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Reflexy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7500" lnSpcReduction="20000"/>
          </a:bodyPr>
          <a:lstStyle/>
          <a:p>
            <a:r>
              <a:rPr lang="cs-CZ" sz="3600" dirty="0" smtClean="0"/>
              <a:t>= odpovědi organismu na podněty</a:t>
            </a:r>
          </a:p>
          <a:p>
            <a:pPr marL="548640" lvl="3" indent="-411480">
              <a:buClr>
                <a:schemeClr val="tx1">
                  <a:shade val="95000"/>
                </a:schemeClr>
              </a:buClr>
              <a:buSzPct val="65000"/>
              <a:buNone/>
            </a:pPr>
            <a:r>
              <a:rPr lang="cs-CZ" sz="3600" dirty="0"/>
              <a:t> </a:t>
            </a:r>
            <a:r>
              <a:rPr lang="cs-CZ" sz="3600" dirty="0" smtClean="0"/>
              <a:t>		</a:t>
            </a:r>
            <a:r>
              <a:rPr lang="cs-CZ" sz="3600" dirty="0" smtClean="0"/>
              <a:t>                prostřednictvím </a:t>
            </a:r>
            <a:r>
              <a:rPr lang="cs-CZ" sz="3600" dirty="0"/>
              <a:t>svalů, žláz…</a:t>
            </a:r>
          </a:p>
          <a:p>
            <a:r>
              <a:rPr lang="cs-CZ" sz="3600" dirty="0" smtClean="0"/>
              <a:t>VROZENÉ = nepodmíněné (polykací, dýchací)</a:t>
            </a:r>
          </a:p>
          <a:p>
            <a:r>
              <a:rPr lang="cs-CZ" sz="3600" dirty="0" smtClean="0"/>
              <a:t>ZÍSKANÉ  = podmíněné – vytvářejí se v průběhu</a:t>
            </a:r>
          </a:p>
          <a:p>
            <a:pPr>
              <a:buNone/>
            </a:pPr>
            <a:r>
              <a:rPr lang="cs-CZ" sz="3600" dirty="0" smtClean="0"/>
              <a:t>   </a:t>
            </a:r>
            <a:r>
              <a:rPr lang="cs-CZ" sz="3600" dirty="0" smtClean="0"/>
              <a:t>			</a:t>
            </a:r>
            <a:r>
              <a:rPr lang="cs-CZ" sz="3600" dirty="0" smtClean="0"/>
              <a:t>    života </a:t>
            </a:r>
            <a:r>
              <a:rPr lang="cs-CZ" sz="3600" dirty="0" smtClean="0"/>
              <a:t>(I. P. Pavlov)</a:t>
            </a:r>
          </a:p>
          <a:p>
            <a:r>
              <a:rPr lang="cs-CZ" sz="3600" dirty="0" smtClean="0"/>
              <a:t>Vyhasínání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Míšní reflex (např. obranný) = </a:t>
            </a:r>
          </a:p>
          <a:p>
            <a:pPr>
              <a:buNone/>
            </a:pPr>
            <a:r>
              <a:rPr lang="cs-CZ" sz="3600" dirty="0" smtClean="0"/>
              <a:t>     </a:t>
            </a:r>
            <a:r>
              <a:rPr lang="cs-CZ" sz="3600" dirty="0" smtClean="0"/>
              <a:t>= čidlo – nervová dráha – mícha – výkonný orgán</a:t>
            </a:r>
          </a:p>
          <a:p>
            <a:endParaRPr lang="cs-CZ" dirty="0" smtClean="0"/>
          </a:p>
          <a:p>
            <a:pPr marL="1170432" lvl="3" indent="0">
              <a:buNone/>
            </a:pPr>
            <a:r>
              <a:rPr lang="cs-CZ" sz="2800" dirty="0" smtClean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xmlns="" val="2588518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6/69/Greifreflex.JPG/220px-Greifrefle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0"/>
            <a:ext cx="5167273" cy="6881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11739" y="2204864"/>
            <a:ext cx="28338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Uchopovací reflex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xmlns="" val="1111216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= nervová trubice – prochází míšními otvory obratlů</a:t>
            </a:r>
          </a:p>
          <a:p>
            <a:r>
              <a:rPr lang="cs-CZ" dirty="0" smtClean="0"/>
              <a:t>Bílá (vně) + šedá (uvnitř) nervová hmota</a:t>
            </a:r>
          </a:p>
          <a:p>
            <a:endParaRPr lang="cs-CZ" dirty="0" smtClean="0"/>
          </a:p>
          <a:p>
            <a:r>
              <a:rPr lang="cs-CZ" dirty="0" smtClean="0"/>
              <a:t>Zadní rohy – smyslová vlákna (od čidel)</a:t>
            </a:r>
          </a:p>
          <a:p>
            <a:r>
              <a:rPr lang="cs-CZ" dirty="0" smtClean="0"/>
              <a:t>Přední rohy – hybná vlákna (ke svalům)</a:t>
            </a:r>
          </a:p>
          <a:p>
            <a:endParaRPr lang="cs-CZ" dirty="0"/>
          </a:p>
          <a:p>
            <a:r>
              <a:rPr lang="cs-CZ" dirty="0" smtClean="0"/>
              <a:t>Úrazy míchy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3892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Soubor:Medulla spinalis - Section - English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"/>
            <a:ext cx="7996314" cy="6873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9722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ozek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Koncový (velký) – kůra mozková – záhyby - POHYB</a:t>
            </a:r>
          </a:p>
          <a:p>
            <a:r>
              <a:rPr lang="cs-CZ" dirty="0" smtClean="0"/>
              <a:t>Mezimozek – KOORDINACE ORGÁNŮ</a:t>
            </a:r>
          </a:p>
          <a:p>
            <a:r>
              <a:rPr lang="cs-CZ" dirty="0" smtClean="0"/>
              <a:t>Střední mozek – POHYBOVÉ REFLEXY</a:t>
            </a:r>
          </a:p>
          <a:p>
            <a:r>
              <a:rPr lang="cs-CZ" dirty="0" smtClean="0"/>
              <a:t>Mozeček - ROVNOVÁHA</a:t>
            </a:r>
          </a:p>
          <a:p>
            <a:r>
              <a:rPr lang="cs-CZ" dirty="0" smtClean="0"/>
              <a:t>Prodloužená mícha – CENTRA REFLEXŮ</a:t>
            </a:r>
          </a:p>
          <a:p>
            <a:endParaRPr lang="cs-CZ" dirty="0"/>
          </a:p>
          <a:p>
            <a:r>
              <a:rPr lang="cs-CZ" dirty="0" smtClean="0"/>
              <a:t>Mozkové pleny</a:t>
            </a:r>
          </a:p>
          <a:p>
            <a:r>
              <a:rPr lang="cs-CZ" dirty="0" smtClean="0"/>
              <a:t>Mozkomíšní mok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070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32" y="0"/>
            <a:ext cx="476281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774650" y="2492896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Koncový mozek      Mezimozek      Střední mozek</a:t>
            </a:r>
          </a:p>
          <a:p>
            <a:r>
              <a:rPr lang="cs-CZ" sz="2800" dirty="0" smtClean="0"/>
              <a:t> </a:t>
            </a:r>
          </a:p>
          <a:p>
            <a:r>
              <a:rPr lang="cs-CZ" sz="2800" dirty="0" smtClean="0"/>
              <a:t>     Mozeček      Varolův most      Prodloužená mícha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609814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ČERNÍK, Vladimír, Vítězslav BIČÍK a Zdeněk MARTINEC. Přírodopis: pro žáky základní školy (8. ročník) a nižší ročníky víceletých gymnázií. 1. vyd. Praha: SPN - pedagogické nakladatelství, 1998, 80 s. ISBN 80-859-3797-2. </a:t>
            </a: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http://cs.wikipedia.org/wiki/Neuron</a:t>
            </a:r>
            <a:r>
              <a:rPr lang="pt-BR" dirty="0" smtClean="0">
                <a:effectLst/>
              </a:rPr>
              <a:t> [online]. [cit. 19.1.2013]. Dostupný na WWW: </a:t>
            </a:r>
            <a:r>
              <a:rPr lang="pt-BR" dirty="0" smtClean="0">
                <a:effectLst/>
                <a:hlinkClick r:id="rId2"/>
              </a:rPr>
              <a:t>http://cs.wikipedia.org/wiki/Soubor:Complete_neuron_cell_diagram_en.svg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http://cs.wikipedia.org/wiki/Reflex</a:t>
            </a:r>
            <a:r>
              <a:rPr lang="pt-BR" dirty="0" smtClean="0">
                <a:effectLst/>
              </a:rPr>
              <a:t> [online]. [cit. 19.1.2013]. Dostupný na WWW: </a:t>
            </a:r>
            <a:r>
              <a:rPr lang="pt-BR" dirty="0" smtClean="0">
                <a:effectLst/>
                <a:hlinkClick r:id="rId3"/>
              </a:rPr>
              <a:t>http://cs.wikipedia.org/wiki/Soubor:Greifreflex.JPG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http://cs.wikipedia.org/wiki/M%C3%ADcha</a:t>
            </a:r>
            <a:r>
              <a:rPr lang="pt-BR" dirty="0" smtClean="0">
                <a:effectLst/>
              </a:rPr>
              <a:t> [online]. [cit. 19.1.2013]. Dostupný na WWW: </a:t>
            </a:r>
            <a:r>
              <a:rPr lang="pt-BR" dirty="0" smtClean="0">
                <a:effectLst/>
                <a:hlinkClick r:id="rId4"/>
              </a:rPr>
              <a:t>http://cs.wikipedia.org/wiki/Soubor:Medulla_spinalis_-_Section_-_English.svg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http://cs.wikipedia.org/wiki/Mozek</a:t>
            </a:r>
            <a:r>
              <a:rPr lang="pt-BR" dirty="0" smtClean="0">
                <a:effectLst/>
              </a:rPr>
              <a:t> [online]. [cit. 19.1.2013]. Dostupný na WWW: </a:t>
            </a:r>
            <a:r>
              <a:rPr lang="pt-BR" dirty="0" smtClean="0">
                <a:effectLst/>
                <a:hlinkClick r:id="rId5"/>
              </a:rPr>
              <a:t>http://cs.wikipedia.org/wiki/Soubor:Vertebrate-brain-regions.png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http://cs.wikipedia.org/wiki/Nervov%C3%A1_soustava</a:t>
            </a:r>
            <a:r>
              <a:rPr lang="pt-BR" dirty="0" smtClean="0">
                <a:effectLst/>
              </a:rPr>
              <a:t> [online]. [cit. 19.1.2013]. Dostupný na WWW: http://cs.wikipedia.org/wiki/Soubor:Nervous_system_diagram.png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250574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73</TotalTime>
  <Words>379</Words>
  <Application>Microsoft Office PowerPoint</Application>
  <PresentationFormat>Předvádění na obrazovce (4:3)</PresentationFormat>
  <Paragraphs>84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nervová soustava</vt:lpstr>
      <vt:lpstr>Snímek 2</vt:lpstr>
      <vt:lpstr>Nervová soustava</vt:lpstr>
      <vt:lpstr>Snímek 4</vt:lpstr>
      <vt:lpstr>Stavba nervové soustavy</vt:lpstr>
      <vt:lpstr>Snímek 6</vt:lpstr>
      <vt:lpstr>Reflexy</vt:lpstr>
      <vt:lpstr>Snímek 8</vt:lpstr>
      <vt:lpstr>Mícha</vt:lpstr>
      <vt:lpstr>Snímek 10</vt:lpstr>
      <vt:lpstr>Mozek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Lubor</dc:creator>
  <cp:lastModifiedBy>Dum</cp:lastModifiedBy>
  <cp:revision>22</cp:revision>
  <dcterms:created xsi:type="dcterms:W3CDTF">2013-01-19T08:49:08Z</dcterms:created>
  <dcterms:modified xsi:type="dcterms:W3CDTF">2013-01-19T10:44:58Z</dcterms:modified>
</cp:coreProperties>
</file>