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710" r:id="rId2"/>
  </p:sldMasterIdLst>
  <p:notesMasterIdLst>
    <p:notesMasterId r:id="rId15"/>
  </p:notesMasterIdLst>
  <p:sldIdLst>
    <p:sldId id="267" r:id="rId3"/>
    <p:sldId id="268" r:id="rId4"/>
    <p:sldId id="256" r:id="rId5"/>
    <p:sldId id="257" r:id="rId6"/>
    <p:sldId id="258" r:id="rId7"/>
    <p:sldId id="259" r:id="rId8"/>
    <p:sldId id="261" r:id="rId9"/>
    <p:sldId id="263" r:id="rId10"/>
    <p:sldId id="260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 F 04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– Názvosloví dvouprvkových sloučenin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0AAB1F7B-4825-4B41-8B45-3CE4C7ADD028}">
      <dgm:prSet custT="1"/>
      <dgm:spPr/>
      <dgm:t>
        <a:bodyPr/>
        <a:lstStyle/>
        <a:p>
          <a:pPr algn="l" rtl="0"/>
          <a:r>
            <a:rPr lang="cs-CZ" sz="2000" smtClean="0"/>
            <a:t>ČÍSLO PROJEKTU: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D8762C70-59AC-4D53-BF5E-6CB74B184D8B}" type="parTrans" cxnId="{8BCD1DA6-F362-4DFB-A8AE-565F0B5167AE}">
      <dgm:prSet/>
      <dgm:spPr/>
      <dgm:t>
        <a:bodyPr/>
        <a:lstStyle/>
        <a:p>
          <a:endParaRPr lang="cs-CZ"/>
        </a:p>
      </dgm:t>
    </dgm:pt>
    <dgm:pt modelId="{510602F4-B92B-478A-8945-3ADFAFB929B3}" type="sibTrans" cxnId="{8BCD1DA6-F362-4DFB-A8AE-565F0B5167A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00C717B0-68EB-44BA-93D7-26EFE788AC8D}" type="pres">
      <dgm:prSet presAssocID="{0AAB1F7B-4825-4B41-8B45-3CE4C7ADD028}" presName="vertSpace5" presStyleLbl="node1" presStyleIdx="3" presStyleCnt="5"/>
      <dgm:spPr/>
    </dgm:pt>
    <dgm:pt modelId="{0AEFEAAE-4B9D-44C9-B448-C44B4ADAD7F0}" type="pres">
      <dgm:prSet presAssocID="{0AAB1F7B-4825-4B41-8B45-3CE4C7ADD028}" presName="circle5" presStyleLbl="node1" presStyleIdx="4" presStyleCnt="5"/>
      <dgm:spPr/>
    </dgm:pt>
    <dgm:pt modelId="{59F034D9-BFC2-4F73-BBA6-EC6ED57A218D}" type="pres">
      <dgm:prSet presAssocID="{0AAB1F7B-4825-4B41-8B45-3CE4C7ADD028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0A88C-8B62-4979-B120-E743D8B92577}" type="pres">
      <dgm:prSet presAssocID="{0AAB1F7B-4825-4B41-8B45-3CE4C7ADD02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A53343B-D9FA-4754-B6B5-90B23EBF9A15}" type="presOf" srcId="{757F3AB3-0718-4624-B441-E567A8F0AB56}" destId="{333A1088-737F-45CB-B68E-254E46348037}" srcOrd="0" destOrd="0" presId="urn:microsoft.com/office/officeart/2005/8/layout/target3"/>
    <dgm:cxn modelId="{55756D2F-545A-4F4E-9BA9-5406E7C028FE}" type="presOf" srcId="{D1D4F407-5343-4D3F-B5B9-D407B03CAEB4}" destId="{AED2198E-93D5-4001-81B4-73124B309672}" srcOrd="1" destOrd="0" presId="urn:microsoft.com/office/officeart/2005/8/layout/target3"/>
    <dgm:cxn modelId="{FDFEBDF4-73AE-47F5-9351-B6245BE33156}" type="presOf" srcId="{B651F6E3-6281-48DB-9319-2AEAFDAE7572}" destId="{6BB5E863-4638-4E1D-BFDE-399D028AC4ED}" srcOrd="1" destOrd="0" presId="urn:microsoft.com/office/officeart/2005/8/layout/target3"/>
    <dgm:cxn modelId="{8BCD1DA6-F362-4DFB-A8AE-565F0B5167AE}" srcId="{757F3AB3-0718-4624-B441-E567A8F0AB56}" destId="{0AAB1F7B-4825-4B41-8B45-3CE4C7ADD028}" srcOrd="4" destOrd="0" parTransId="{D8762C70-59AC-4D53-BF5E-6CB74B184D8B}" sibTransId="{510602F4-B92B-478A-8945-3ADFAFB929B3}"/>
    <dgm:cxn modelId="{759A3F9B-B83E-4C5B-851C-28FF98B8D8C5}" type="presOf" srcId="{D8197B8C-B260-4A16-BDF4-0947B075E274}" destId="{25B08C86-7E15-44DC-BE7F-FFB55DD49D12}" srcOrd="0" destOrd="0" presId="urn:microsoft.com/office/officeart/2005/8/layout/target3"/>
    <dgm:cxn modelId="{4C57050F-402B-4216-AC3C-A0255C43645A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4DE5EB-F3DD-4921-89E1-8543918343DA}" type="presOf" srcId="{0AAB1F7B-4825-4B41-8B45-3CE4C7ADD028}" destId="{59F034D9-BFC2-4F73-BBA6-EC6ED57A218D}" srcOrd="0" destOrd="0" presId="urn:microsoft.com/office/officeart/2005/8/layout/target3"/>
    <dgm:cxn modelId="{052AFE06-72B4-4DE7-951A-B0B7764E4591}" type="presOf" srcId="{0AAB1F7B-4825-4B41-8B45-3CE4C7ADD028}" destId="{4D30A88C-8B62-4979-B120-E743D8B92577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F459173-1F0A-4D2D-A7F9-AE65DF90CD24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D5DFB7C-F3EB-4FEA-8C7E-B074E22DDEA9}" type="presOf" srcId="{D8197B8C-B260-4A16-BDF4-0947B075E274}" destId="{5A5FFA88-C948-4069-8E93-59FA12366E83}" srcOrd="1" destOrd="0" presId="urn:microsoft.com/office/officeart/2005/8/layout/target3"/>
    <dgm:cxn modelId="{848974F2-BF37-485A-A927-7A15297E86F6}" type="presOf" srcId="{D1D4F407-5343-4D3F-B5B9-D407B03CAEB4}" destId="{D005CE8C-CC26-4C3E-AC11-E15060ECD759}" srcOrd="0" destOrd="0" presId="urn:microsoft.com/office/officeart/2005/8/layout/target3"/>
    <dgm:cxn modelId="{A2C75AB1-A4AE-42C3-9C04-BF393802A250}" type="presOf" srcId="{D1B46980-6531-4606-95E6-44980827E919}" destId="{2BE915AB-18AA-4053-B92C-3BFC9ED204BB}" srcOrd="1" destOrd="0" presId="urn:microsoft.com/office/officeart/2005/8/layout/target3"/>
    <dgm:cxn modelId="{CA284D46-DB50-4743-B3F4-D3B1B9312470}" type="presParOf" srcId="{333A1088-737F-45CB-B68E-254E46348037}" destId="{F5ABB229-8D3B-4694-996A-96F23CF14429}" srcOrd="0" destOrd="0" presId="urn:microsoft.com/office/officeart/2005/8/layout/target3"/>
    <dgm:cxn modelId="{2B41E753-5189-43C9-8FCB-D5862B236631}" type="presParOf" srcId="{333A1088-737F-45CB-B68E-254E46348037}" destId="{F41139FD-01EE-4571-8B17-4FB00FC51163}" srcOrd="1" destOrd="0" presId="urn:microsoft.com/office/officeart/2005/8/layout/target3"/>
    <dgm:cxn modelId="{F4229C5D-E68B-4A65-9CD1-7E7D9B4C6EB2}" type="presParOf" srcId="{333A1088-737F-45CB-B68E-254E46348037}" destId="{D005CE8C-CC26-4C3E-AC11-E15060ECD759}" srcOrd="2" destOrd="0" presId="urn:microsoft.com/office/officeart/2005/8/layout/target3"/>
    <dgm:cxn modelId="{AEF11B2E-96B6-4C61-BAFF-65AB8E9159E4}" type="presParOf" srcId="{333A1088-737F-45CB-B68E-254E46348037}" destId="{2C702D82-9B77-49B7-9568-BB8EB47C3372}" srcOrd="3" destOrd="0" presId="urn:microsoft.com/office/officeart/2005/8/layout/target3"/>
    <dgm:cxn modelId="{11015C58-CB70-474A-9513-77F01068CB23}" type="presParOf" srcId="{333A1088-737F-45CB-B68E-254E46348037}" destId="{A52A0455-90FF-4808-ABD0-F02540D31D5A}" srcOrd="4" destOrd="0" presId="urn:microsoft.com/office/officeart/2005/8/layout/target3"/>
    <dgm:cxn modelId="{D4917468-00E5-4617-94AD-3A326F73F861}" type="presParOf" srcId="{333A1088-737F-45CB-B68E-254E46348037}" destId="{6140AFEC-043D-4C43-A2F9-D0F5331DF3A3}" srcOrd="5" destOrd="0" presId="urn:microsoft.com/office/officeart/2005/8/layout/target3"/>
    <dgm:cxn modelId="{558C1A73-EBD6-4D5C-9817-BDA6297609CC}" type="presParOf" srcId="{333A1088-737F-45CB-B68E-254E46348037}" destId="{9358AC05-5D7D-4327-9F80-1AD486AEA664}" srcOrd="6" destOrd="0" presId="urn:microsoft.com/office/officeart/2005/8/layout/target3"/>
    <dgm:cxn modelId="{BDD60745-EB15-4AC9-8FE8-65FC98EE420B}" type="presParOf" srcId="{333A1088-737F-45CB-B68E-254E46348037}" destId="{313FC574-E1CD-4FB4-B054-0B805CE0447D}" srcOrd="7" destOrd="0" presId="urn:microsoft.com/office/officeart/2005/8/layout/target3"/>
    <dgm:cxn modelId="{70AE9DA6-3B6B-4A5C-B20A-97A75FBDA1C4}" type="presParOf" srcId="{333A1088-737F-45CB-B68E-254E46348037}" destId="{619D679B-A015-4ECF-8348-D1034C574F40}" srcOrd="8" destOrd="0" presId="urn:microsoft.com/office/officeart/2005/8/layout/target3"/>
    <dgm:cxn modelId="{79ADB98A-0E5A-438B-9903-87A98D97AD5A}" type="presParOf" srcId="{333A1088-737F-45CB-B68E-254E46348037}" destId="{322283A8-4A27-4CDA-BAE3-F381106A9174}" srcOrd="9" destOrd="0" presId="urn:microsoft.com/office/officeart/2005/8/layout/target3"/>
    <dgm:cxn modelId="{60524EC2-516A-4030-8982-9A4E8D89F278}" type="presParOf" srcId="{333A1088-737F-45CB-B68E-254E46348037}" destId="{FFC9F71D-1B4F-4AD9-A4A6-86ADEFC8AF5C}" srcOrd="10" destOrd="0" presId="urn:microsoft.com/office/officeart/2005/8/layout/target3"/>
    <dgm:cxn modelId="{B9D78D6C-4C81-434C-BB1F-9CEC80268B69}" type="presParOf" srcId="{333A1088-737F-45CB-B68E-254E46348037}" destId="{25B08C86-7E15-44DC-BE7F-FFB55DD49D12}" srcOrd="11" destOrd="0" presId="urn:microsoft.com/office/officeart/2005/8/layout/target3"/>
    <dgm:cxn modelId="{F6122C4B-0EC8-44A0-8BE9-59B3070DABD4}" type="presParOf" srcId="{333A1088-737F-45CB-B68E-254E46348037}" destId="{00C717B0-68EB-44BA-93D7-26EFE788AC8D}" srcOrd="12" destOrd="0" presId="urn:microsoft.com/office/officeart/2005/8/layout/target3"/>
    <dgm:cxn modelId="{0EEDC751-3DC3-40F0-8AC4-18A9A278EA28}" type="presParOf" srcId="{333A1088-737F-45CB-B68E-254E46348037}" destId="{0AEFEAAE-4B9D-44C9-B448-C44B4ADAD7F0}" srcOrd="13" destOrd="0" presId="urn:microsoft.com/office/officeart/2005/8/layout/target3"/>
    <dgm:cxn modelId="{A7648AC3-FF23-4042-B478-F2DA1FAEE50E}" type="presParOf" srcId="{333A1088-737F-45CB-B68E-254E46348037}" destId="{59F034D9-BFC2-4F73-BBA6-EC6ED57A218D}" srcOrd="14" destOrd="0" presId="urn:microsoft.com/office/officeart/2005/8/layout/target3"/>
    <dgm:cxn modelId="{E987FB04-3578-4C50-BE00-F929AF7D9F42}" type="presParOf" srcId="{333A1088-737F-45CB-B68E-254E46348037}" destId="{AED2198E-93D5-4001-81B4-73124B309672}" srcOrd="15" destOrd="0" presId="urn:microsoft.com/office/officeart/2005/8/layout/target3"/>
    <dgm:cxn modelId="{112587A1-86A3-4766-A53D-D8454EEE6BFC}" type="presParOf" srcId="{333A1088-737F-45CB-B68E-254E46348037}" destId="{2BE915AB-18AA-4053-B92C-3BFC9ED204BB}" srcOrd="16" destOrd="0" presId="urn:microsoft.com/office/officeart/2005/8/layout/target3"/>
    <dgm:cxn modelId="{E81CD451-598C-4F24-8CC9-ED7266923C84}" type="presParOf" srcId="{333A1088-737F-45CB-B68E-254E46348037}" destId="{6BB5E863-4638-4E1D-BFDE-399D028AC4ED}" srcOrd="17" destOrd="0" presId="urn:microsoft.com/office/officeart/2005/8/layout/target3"/>
    <dgm:cxn modelId="{59A9D2B0-75C7-4DA7-89F8-461549BB6079}" type="presParOf" srcId="{333A1088-737F-45CB-B68E-254E46348037}" destId="{5A5FFA88-C948-4069-8E93-59FA12366E83}" srcOrd="18" destOrd="0" presId="urn:microsoft.com/office/officeart/2005/8/layout/target3"/>
    <dgm:cxn modelId="{8D6A1516-F802-488C-86A6-92F1D5738F42}" type="presParOf" srcId="{333A1088-737F-45CB-B68E-254E46348037}" destId="{4D30A88C-8B62-4979-B120-E743D8B92577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BBAA325-FB97-4E5D-8F85-030374D6D8F5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C082878-7529-44BF-BFBD-DDBCC54CE9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86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113B228-8754-4893-9AA3-8C891E739C7C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</a:pPr>
            <a:fld id="{D94E3A81-34C2-4873-9C45-8A2586436FE9}" type="slidenum">
              <a:rPr lang="cs-CZ">
                <a:solidFill>
                  <a:srgbClr val="000000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Clr>
                  <a:srgbClr val="4F81BD"/>
                </a:buClr>
              </a:pPr>
              <a:t>8</a:t>
            </a:fld>
            <a:endParaRPr lang="cs-CZ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7B8309-B0EB-4E78-8334-10690BB9FA1D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608A6-3715-4EDC-AECA-7D0D635232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9822F6-31A1-4B71-A80F-B1ECBF1D76F4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B2B08-9EDB-4728-B4AD-F9F550C0CB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4ED6EB-6A20-4FE1-A91B-8C149F815BFC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D3F945-0B2D-473A-941A-88CFB9C3D8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673199-EF72-449D-848F-C253BB36D102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FAD5E-3ADE-4B93-A84A-43C4DB4839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91FD16-4DF0-43EE-B658-DB18F8F31173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F4DD2-5B3E-4C24-B85E-FCBCD77A25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9835D-42C6-435D-9B9B-133772991E49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BEDB94-91EC-495C-8A7B-DB25969B77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AAF7F-2C73-45DC-9D66-CCAB65ED5B8A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197BD-4A4B-4F55-9E7C-230D98C93D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3D5403-DABA-4E10-AF4B-245DAA17D052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A933D3-5C0B-4C18-A763-033CD11F02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4D2D86-F4A8-4CAF-B975-B895F64F7897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AA6CE-4ACE-4310-99CA-1C3A8479CB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70209-6D6E-4D24-BF36-FBEABB263871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0076C5-C917-4016-8C37-41817189ED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F0DA64-5FB0-42D1-A269-BCBE24A78064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AEE6F-BE15-4D7A-A3E0-ED69DB5684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30725"/>
          </a:xfrm>
        </p:spPr>
        <p:txBody>
          <a:bodyPr rtlCol="0">
            <a:normAutofit/>
          </a:bodyPr>
          <a:lstStyle/>
          <a:p>
            <a:pPr lvl="0"/>
            <a:endParaRPr lang="cs-CZ" noProof="0" smtClean="0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buClr>
                <a:srgbClr val="4F81BD"/>
              </a:buCl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buClr>
                <a:srgbClr val="4F81BD"/>
              </a:buCl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buClr>
                <a:srgbClr val="4F81BD"/>
              </a:buCl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E45A7EE-5EB7-4082-9116-877AF11D3C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7F3145-54B0-4E95-8729-58F1743E4B37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E2C2A8-3BF9-4E91-999C-6C1F8AF2CB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DC986-3DD9-4CA2-85FE-01C4939288F4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C961FB-84CF-4BDB-814D-6AADBABF44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DB6024-412B-4837-AAC3-4ACC410B409E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B34B44-4AC9-44AA-8F1B-078B8667CC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A7A84E-87EE-490D-97B4-3A91836DC10D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8E6CD-0FFA-457A-8998-254BC73157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4FDA7-7EDC-4A9E-A1B6-4F4D6FB6EF88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8FF715-C525-4593-A35E-8E8EBE4B25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83805C-161B-476B-AEF1-C0878B94CABE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C3C2C2-6198-4C3F-A998-6540F49F90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E6F58-7AC3-4E4F-9391-F56D0B25B6C3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C7FA1-07BE-480D-AAE6-7E947099D7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D5F28-6B36-4FA7-8877-1D23DA18B187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E1D075-4BC7-4FA5-8C56-A0CEB86F30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589B61-9C94-4128-AC1D-736FE2C831BA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20A4CE-A35E-454B-AADA-D516D42529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1699D-90CE-4A0E-A2FF-4C9F1AD56EAB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BE0F3-CD5A-4BB8-9902-87C60A0BA7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F0609E-A301-42E3-B123-FFC232F4AB49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011BA-CFE1-4DB9-AABA-AF37FA4C43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48252666-086E-4F7D-8497-1B331F21E51E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39F84D93-BC68-4E22-845A-837A5F607D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1" r:id="rId2"/>
    <p:sldLayoutId id="2147483734" r:id="rId3"/>
    <p:sldLayoutId id="2147483720" r:id="rId4"/>
    <p:sldLayoutId id="2147483719" r:id="rId5"/>
    <p:sldLayoutId id="2147483718" r:id="rId6"/>
    <p:sldLayoutId id="2147483717" r:id="rId7"/>
    <p:sldLayoutId id="2147483716" r:id="rId8"/>
    <p:sldLayoutId id="2147483715" r:id="rId9"/>
    <p:sldLayoutId id="2147483714" r:id="rId10"/>
    <p:sldLayoutId id="2147483713" r:id="rId11"/>
    <p:sldLayoutId id="2147483735" r:id="rId12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433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715C0CEB-AE25-4C4A-9921-28B84A91672C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9ECA2DF4-CD81-4CB1-86E0-72E3FEC62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2" r:id="rId2"/>
    <p:sldLayoutId id="2147483731" r:id="rId3"/>
    <p:sldLayoutId id="2147483730" r:id="rId4"/>
    <p:sldLayoutId id="2147483729" r:id="rId5"/>
    <p:sldLayoutId id="2147483728" r:id="rId6"/>
    <p:sldLayoutId id="2147483727" r:id="rId7"/>
    <p:sldLayoutId id="2147483726" r:id="rId8"/>
    <p:sldLayoutId id="2147483725" r:id="rId9"/>
    <p:sldLayoutId id="2147483724" r:id="rId10"/>
    <p:sldLayoutId id="214748372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vut.cz/fotobanka/osobnosti/rektori/r58.jpg/vie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7650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395288" y="1484313"/>
            <a:ext cx="8229600" cy="4525962"/>
          </a:xfrm>
        </p:spPr>
        <p:txBody>
          <a:bodyPr/>
          <a:lstStyle/>
          <a:p>
            <a:r>
              <a:rPr lang="cs-CZ" smtClean="0"/>
              <a:t>Tento materiál je určen pro žáky 8. ročníku ZŠ,</a:t>
            </a:r>
          </a:p>
          <a:p>
            <a:r>
              <a:rPr lang="cs-CZ" smtClean="0"/>
              <a:t>Týká se tvorby názvosloví dvouprvkových sloučenin,</a:t>
            </a:r>
          </a:p>
          <a:p>
            <a:r>
              <a:rPr lang="cs-CZ" smtClean="0"/>
              <a:t>Vysvětluje postup tvorby názvu na konkrétní dvouprvkové sloučenině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0"/>
            <a:ext cx="7772400" cy="4267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Názvosloví dvouprvkových sloučenin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Profesor Emil Votoček</a:t>
            </a:r>
            <a:endParaRPr lang="cs-CZ" dirty="0"/>
          </a:p>
        </p:txBody>
      </p:sp>
      <p:sp>
        <p:nvSpPr>
          <p:cNvPr id="3174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365125" y="1600200"/>
            <a:ext cx="4041775" cy="4525963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byl českým chemikem světového jména, profesorem experimentální anorganické i organické chemie na pražské technice, jedním ze zakladatelů českého chemického názvosloví </a:t>
            </a:r>
          </a:p>
        </p:txBody>
      </p:sp>
      <p:sp>
        <p:nvSpPr>
          <p:cNvPr id="31747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174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64100" y="1773238"/>
            <a:ext cx="357505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Názvosloví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tx1"/>
                </a:solidFill>
              </a:rPr>
              <a:t>Oxidační číslo prvků </a:t>
            </a:r>
            <a:r>
              <a:rPr lang="cs-CZ" dirty="0">
                <a:solidFill>
                  <a:schemeClr val="tx1"/>
                </a:solidFill>
              </a:rPr>
              <a:t>je základní pojem, na kterém je názvosloví anorganické </a:t>
            </a:r>
            <a:r>
              <a:rPr lang="cs-CZ" dirty="0" smtClean="0">
                <a:solidFill>
                  <a:schemeClr val="tx1"/>
                </a:solidFill>
              </a:rPr>
              <a:t>chemie vybudováno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b="1" dirty="0">
                <a:solidFill>
                  <a:schemeClr val="tx1"/>
                </a:solidFill>
              </a:rPr>
              <a:t>OXIDAČNÍ ČÍSLO: </a:t>
            </a:r>
            <a:endParaRPr lang="cs-CZ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Může </a:t>
            </a:r>
            <a:r>
              <a:rPr lang="cs-CZ" dirty="0">
                <a:solidFill>
                  <a:schemeClr val="tx1"/>
                </a:solidFill>
              </a:rPr>
              <a:t>být kladné, záporné nebo nula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/>
                </a:solidFill>
              </a:rPr>
              <a:t>Píšeme ho římskými číslicemi </a:t>
            </a:r>
            <a:r>
              <a:rPr lang="cs-CZ" dirty="0" smtClean="0">
                <a:solidFill>
                  <a:schemeClr val="tx1"/>
                </a:solidFill>
              </a:rPr>
              <a:t> ke </a:t>
            </a:r>
            <a:r>
              <a:rPr lang="cs-CZ" dirty="0">
                <a:solidFill>
                  <a:schemeClr val="tx1"/>
                </a:solidFill>
              </a:rPr>
              <a:t>značce prvku vpravo </a:t>
            </a:r>
            <a:r>
              <a:rPr lang="cs-CZ" dirty="0" smtClean="0">
                <a:solidFill>
                  <a:schemeClr val="tx1"/>
                </a:solidFill>
              </a:rPr>
              <a:t>nahoru(př</a:t>
            </a:r>
            <a:r>
              <a:rPr lang="cs-CZ" dirty="0">
                <a:solidFill>
                  <a:schemeClr val="tx1"/>
                </a:solidFill>
              </a:rPr>
              <a:t>. </a:t>
            </a:r>
            <a:r>
              <a:rPr lang="cs-CZ" dirty="0" err="1" smtClean="0">
                <a:solidFill>
                  <a:schemeClr val="tx1"/>
                </a:solidFill>
              </a:rPr>
              <a:t>Na</a:t>
            </a:r>
            <a:r>
              <a:rPr lang="cs-CZ" baseline="30000" dirty="0" err="1" smtClean="0">
                <a:solidFill>
                  <a:schemeClr val="tx1"/>
                </a:solidFill>
              </a:rPr>
              <a:t>+I</a:t>
            </a:r>
            <a:r>
              <a:rPr lang="cs-CZ" dirty="0">
                <a:solidFill>
                  <a:schemeClr val="tx1"/>
                </a:solidFill>
              </a:rPr>
              <a:t>, Cl</a:t>
            </a:r>
            <a:r>
              <a:rPr lang="cs-CZ" baseline="30000" dirty="0">
                <a:solidFill>
                  <a:schemeClr val="tx1"/>
                </a:solidFill>
              </a:rPr>
              <a:t>-I</a:t>
            </a:r>
            <a:r>
              <a:rPr lang="cs-CZ" dirty="0">
                <a:solidFill>
                  <a:schemeClr val="tx1"/>
                </a:solidFill>
              </a:rPr>
              <a:t>) </a:t>
            </a:r>
            <a:endParaRPr lang="cs-CZ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/>
                </a:solidFill>
              </a:rPr>
              <a:t>Ve dvouprvkových sloučeninách mají vždy atomy jednoho prvku kladné oxidační číslo a atomy druhého prvku záporné oxidační číslo.</a:t>
            </a:r>
            <a:br>
              <a:rPr lang="cs-CZ" dirty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/>
              <a:t>Dvouprvkové sloučeniny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HALOGENIDY </a:t>
            </a:r>
            <a:r>
              <a:rPr lang="cs-CZ" sz="3200" dirty="0">
                <a:solidFill>
                  <a:schemeClr val="tx1"/>
                </a:solidFill>
              </a:rPr>
              <a:t>(F, Cl, Br, I + prvek) 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            Chlorid, fluorid, bromid, jodid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   HCl, AgBr, NaCl</a:t>
            </a:r>
            <a:endParaRPr lang="cs-CZ" sz="3200" dirty="0">
              <a:solidFill>
                <a:schemeClr val="tx1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200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OXIDY </a:t>
            </a:r>
            <a:r>
              <a:rPr lang="cs-CZ" sz="3200" dirty="0">
                <a:solidFill>
                  <a:schemeClr val="tx1"/>
                </a:solidFill>
              </a:rPr>
              <a:t>(O + prvek) </a:t>
            </a:r>
            <a:r>
              <a:rPr lang="cs-CZ" sz="3200" dirty="0" smtClean="0">
                <a:solidFill>
                  <a:schemeClr val="tx1"/>
                </a:solidFill>
              </a:rPr>
              <a:t>CO</a:t>
            </a:r>
            <a:r>
              <a:rPr lang="cs-CZ" sz="3200" baseline="-25000" dirty="0" smtClean="0">
                <a:solidFill>
                  <a:schemeClr val="tx1"/>
                </a:solidFill>
              </a:rPr>
              <a:t>2,   </a:t>
            </a:r>
            <a:r>
              <a:rPr lang="cs-CZ" sz="3200" dirty="0" smtClean="0">
                <a:solidFill>
                  <a:schemeClr val="tx1"/>
                </a:solidFill>
              </a:rPr>
              <a:t>Al</a:t>
            </a:r>
            <a:r>
              <a:rPr lang="cs-CZ" sz="3200" baseline="-25000" dirty="0" smtClean="0">
                <a:solidFill>
                  <a:schemeClr val="tx1"/>
                </a:solidFill>
              </a:rPr>
              <a:t>2</a:t>
            </a:r>
            <a:r>
              <a:rPr lang="cs-CZ" sz="3200" dirty="0" smtClean="0">
                <a:solidFill>
                  <a:schemeClr val="tx1"/>
                </a:solidFill>
              </a:rPr>
              <a:t>O</a:t>
            </a:r>
            <a:r>
              <a:rPr lang="cs-CZ" sz="3200" baseline="-25000" dirty="0" smtClean="0">
                <a:solidFill>
                  <a:schemeClr val="tx1"/>
                </a:solidFill>
              </a:rPr>
              <a:t>3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SULFIDY </a:t>
            </a:r>
            <a:r>
              <a:rPr lang="cs-CZ" sz="3200" dirty="0">
                <a:solidFill>
                  <a:schemeClr val="tx1"/>
                </a:solidFill>
              </a:rPr>
              <a:t>(S + prvek) </a:t>
            </a:r>
            <a:r>
              <a:rPr lang="cs-CZ" sz="3200" dirty="0" smtClean="0">
                <a:solidFill>
                  <a:schemeClr val="tx1"/>
                </a:solidFill>
              </a:rPr>
              <a:t>FeS, </a:t>
            </a:r>
            <a:endParaRPr lang="cs-CZ" sz="3200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 </a:t>
            </a:r>
            <a:r>
              <a:rPr lang="cs-CZ" b="1" dirty="0"/>
              <a:t>Název sloučenin je dvouslovný: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u="sng" dirty="0">
                <a:solidFill>
                  <a:srgbClr val="FF0000"/>
                </a:solidFill>
              </a:rPr>
              <a:t> </a:t>
            </a:r>
            <a:r>
              <a:rPr lang="cs-CZ" b="1" u="sng" dirty="0" smtClean="0">
                <a:solidFill>
                  <a:srgbClr val="FF0000"/>
                </a:solidFill>
              </a:rPr>
              <a:t>PODSTATNÉ </a:t>
            </a:r>
            <a:r>
              <a:rPr lang="cs-CZ" b="1" u="sng" dirty="0">
                <a:solidFill>
                  <a:srgbClr val="FF0000"/>
                </a:solidFill>
              </a:rPr>
              <a:t>JMÉNO </a:t>
            </a:r>
            <a:endParaRPr lang="cs-CZ" b="1" u="sng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u 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dvouprvkových sloučenin má koncovku </a:t>
            </a:r>
            <a:r>
              <a:rPr lang="cs-CZ" dirty="0">
                <a:solidFill>
                  <a:srgbClr val="FF0000"/>
                </a:solidFill>
              </a:rPr>
              <a:t>–id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prvek 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má záporné oxidační číslo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b="1" u="sng" dirty="0">
                <a:solidFill>
                  <a:srgbClr val="FF0000"/>
                </a:solidFill>
              </a:rPr>
              <a:t>PŘÍDAVNÉ JMÉNO </a:t>
            </a:r>
            <a:endParaRPr lang="cs-CZ" b="1" u="sng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je 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odvozeno od druhého prvku příslušnou koncovkou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prvek 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má kladné oxidační číslo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3"/>
          <p:cNvSpPr>
            <a:spLocks noGrp="1" noChangeArrowheads="1"/>
          </p:cNvSpPr>
          <p:nvPr>
            <p:ph type="title"/>
          </p:nvPr>
        </p:nvSpPr>
        <p:spPr>
          <a:xfrm>
            <a:off x="755650" y="274638"/>
            <a:ext cx="7931150" cy="77787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/>
              <a:t>Koncovky oxidačních čísel</a:t>
            </a:r>
          </a:p>
        </p:txBody>
      </p:sp>
      <p:graphicFrame>
        <p:nvGraphicFramePr>
          <p:cNvPr id="5273" name="Group 153"/>
          <p:cNvGraphicFramePr>
            <a:graphicFrameLocks noGrp="1"/>
          </p:cNvGraphicFramePr>
          <p:nvPr>
            <p:ph type="tbl" idx="1"/>
          </p:nvPr>
        </p:nvGraphicFramePr>
        <p:xfrm>
          <a:off x="250825" y="1123950"/>
          <a:ext cx="8713788" cy="5607050"/>
        </p:xfrm>
        <a:graphic>
          <a:graphicData uri="http://schemas.openxmlformats.org/drawingml/2006/table">
            <a:tbl>
              <a:tblPr/>
              <a:tblGrid>
                <a:gridCol w="1017492"/>
                <a:gridCol w="1315914"/>
                <a:gridCol w="1504808"/>
                <a:gridCol w="3074698"/>
                <a:gridCol w="1800056"/>
              </a:tblGrid>
              <a:tr h="6966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Oxidační číslo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Obecný vzorec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Koncovka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Příklad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Verdana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Vzorec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22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- ný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 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charset="0"/>
                        </a:rPr>
                        <a:t>sod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ný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charset="0"/>
                        </a:rPr>
                        <a:t>Na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I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-II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22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II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- natý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 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charset="0"/>
                        </a:rPr>
                        <a:t>vápe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natý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charset="0"/>
                        </a:rPr>
                        <a:t>Ca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II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-II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22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III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- itý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 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charset="0"/>
                        </a:rPr>
                        <a:t>hlin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itý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charset="0"/>
                        </a:rPr>
                        <a:t>Al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III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-II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22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IV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MO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- ičitý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 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charset="0"/>
                        </a:rPr>
                        <a:t>uhl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ičitý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charset="0"/>
                        </a:rPr>
                        <a:t>C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IV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-II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8602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- ečný</a:t>
                      </a:r>
                      <a:b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- ičný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 f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charset="0"/>
                        </a:rPr>
                        <a:t>osfor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ečný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oxid 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charset="0"/>
                        </a:rPr>
                        <a:t>dus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ičný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charset="0"/>
                        </a:rPr>
                        <a:t>P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V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-II</a:t>
                      </a:r>
                      <a:endParaRPr kumimoji="0" lang="cs-CZ" sz="2800" b="0" i="0" u="none" strike="noStrike" cap="none" normalizeH="0" baseline="-2500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charset="0"/>
                        </a:rPr>
                        <a:t>N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V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-II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22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MO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- ový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 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charset="0"/>
                        </a:rPr>
                        <a:t>sír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ový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charset="0"/>
                        </a:rPr>
                        <a:t>S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VI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-II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22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VII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- istý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 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charset="0"/>
                        </a:rPr>
                        <a:t>mangan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istý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charset="0"/>
                        </a:rPr>
                        <a:t>Mn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VII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-II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22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VIII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MO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- ičelý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 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charset="0"/>
                        </a:rPr>
                        <a:t>osm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ičelý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charset="0"/>
                        </a:rPr>
                        <a:t>Os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VIII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990033"/>
                          </a:solidFill>
                          <a:effectLst/>
                          <a:latin typeface="Arial" charset="0"/>
                        </a:rPr>
                        <a:t>-II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800" dirty="0" smtClean="0"/>
              <a:t>Názvosloví oxidů</a:t>
            </a:r>
            <a:r>
              <a:rPr lang="cs-CZ" sz="4800" u="sng" dirty="0"/>
              <a:t> 1.krok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Název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>
                <a:solidFill>
                  <a:schemeClr val="tx1"/>
                </a:solidFill>
              </a:rPr>
              <a:t>oxidu se skládá z </a:t>
            </a:r>
            <a:r>
              <a:rPr lang="cs-CZ" sz="2800" u="sng" dirty="0">
                <a:solidFill>
                  <a:schemeClr val="tx1"/>
                </a:solidFill>
              </a:rPr>
              <a:t>podstatného jména </a:t>
            </a:r>
            <a:r>
              <a:rPr lang="cs-CZ" sz="2800" b="1" i="1" dirty="0">
                <a:solidFill>
                  <a:schemeClr val="tx1"/>
                </a:solidFill>
              </a:rPr>
              <a:t>oxid</a:t>
            </a:r>
            <a:r>
              <a:rPr lang="cs-CZ" sz="2800" dirty="0">
                <a:solidFill>
                  <a:schemeClr val="tx1"/>
                </a:solidFill>
              </a:rPr>
              <a:t> a </a:t>
            </a:r>
            <a:r>
              <a:rPr lang="cs-CZ" sz="2800" u="sng" dirty="0">
                <a:solidFill>
                  <a:schemeClr val="tx1"/>
                </a:solidFill>
              </a:rPr>
              <a:t>přídavného jména </a:t>
            </a:r>
            <a:r>
              <a:rPr lang="cs-CZ" sz="2800" dirty="0">
                <a:solidFill>
                  <a:schemeClr val="tx1"/>
                </a:solidFill>
              </a:rPr>
              <a:t>odvozeného od příslušného prvku se zakončením podle oxidačního čísla.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    podstatné jméno             přídavné jméno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                       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                        oxid           </a:t>
            </a:r>
            <a:r>
              <a:rPr lang="cs-CZ" sz="2800" dirty="0">
                <a:solidFill>
                  <a:schemeClr val="tx1"/>
                </a:solidFill>
              </a:rPr>
              <a:t>uhličitý 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/>
                </a:solidFill>
              </a:rPr>
              <a:t>            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/>
                </a:solidFill>
              </a:rPr>
              <a:t>                       </a:t>
            </a:r>
            <a:r>
              <a:rPr lang="cs-CZ" sz="2800" dirty="0" smtClean="0">
                <a:solidFill>
                  <a:schemeClr val="tx1"/>
                </a:solidFill>
              </a:rPr>
              <a:t>      C               </a:t>
            </a:r>
            <a:r>
              <a:rPr lang="cs-CZ" sz="2800" dirty="0">
                <a:solidFill>
                  <a:schemeClr val="tx1"/>
                </a:solidFill>
              </a:rPr>
              <a:t>O  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132138" y="3860800"/>
            <a:ext cx="2160587" cy="6477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3419475" y="3860800"/>
            <a:ext cx="2089150" cy="6477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563938" y="4941888"/>
            <a:ext cx="1728787" cy="5746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3563938" y="4941888"/>
            <a:ext cx="1728787" cy="5746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333375"/>
            <a:ext cx="8374062" cy="10795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>
                <a:effectLst/>
              </a:rPr>
              <a:t/>
            </a:r>
            <a:br>
              <a:rPr lang="cs-CZ" u="sng" dirty="0" smtClean="0">
                <a:effectLst/>
              </a:rPr>
            </a:br>
            <a:r>
              <a:rPr lang="cs-CZ" u="sng" dirty="0" smtClean="0">
                <a:effectLst/>
              </a:rPr>
              <a:t/>
            </a:r>
            <a:br>
              <a:rPr lang="cs-CZ" u="sng" dirty="0" smtClean="0">
                <a:effectLst/>
              </a:rPr>
            </a:br>
            <a:r>
              <a:rPr lang="cs-CZ" u="sng" dirty="0">
                <a:effectLst/>
              </a:rPr>
              <a:t/>
            </a:r>
            <a:br>
              <a:rPr lang="cs-CZ" u="sng" dirty="0">
                <a:effectLst/>
              </a:rPr>
            </a:br>
            <a:r>
              <a:rPr lang="cs-CZ" sz="4800" dirty="0" smtClean="0">
                <a:effectLst/>
              </a:rPr>
              <a:t/>
            </a:r>
            <a:br>
              <a:rPr lang="cs-CZ" sz="4800" dirty="0" smtClean="0">
                <a:effectLst/>
              </a:rPr>
            </a:br>
            <a:r>
              <a:rPr lang="cs-CZ" sz="4800" dirty="0"/>
              <a:t>Názvosloví oxidů</a:t>
            </a:r>
            <a:r>
              <a:rPr lang="cs-CZ" sz="4800" u="sng" dirty="0"/>
              <a:t> </a:t>
            </a:r>
            <a:r>
              <a:rPr lang="cs-CZ" sz="4800" u="sng" dirty="0" smtClean="0"/>
              <a:t>2.krok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341438"/>
            <a:ext cx="8208963" cy="525621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/>
                </a:solidFill>
              </a:rPr>
              <a:t>Doplníme ke značkám prvků oxidační čísla: vpravo nahoru římskými číslovkami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tx1"/>
                </a:solidFill>
              </a:rPr>
              <a:t>Ve všech oxidech mají atomy kyslíku oxidační číslo -II: zapisujeme O</a:t>
            </a:r>
            <a:r>
              <a:rPr lang="cs-CZ" b="1" baseline="30000" dirty="0">
                <a:solidFill>
                  <a:schemeClr val="tx1"/>
                </a:solidFill>
              </a:rPr>
              <a:t>-II</a:t>
            </a:r>
            <a:endParaRPr lang="cs-CZ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/>
                </a:solidFill>
              </a:rPr>
              <a:t>K uhlíku napíšeme oxidační číslo, které odpovídá koncovce přídavného jména… číslo, oxidační číslo tohoto prvku má kladnou hodnotu :  +IV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                       C</a:t>
            </a:r>
            <a:r>
              <a:rPr lang="cs-CZ" baseline="30000" dirty="0" smtClean="0">
                <a:solidFill>
                  <a:schemeClr val="tx1"/>
                </a:solidFill>
              </a:rPr>
              <a:t>+IV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dirty="0">
                <a:solidFill>
                  <a:schemeClr val="tx1"/>
                </a:solidFill>
              </a:rPr>
              <a:t>O</a:t>
            </a:r>
            <a:r>
              <a:rPr lang="cs-CZ" baseline="30000" dirty="0">
                <a:solidFill>
                  <a:schemeClr val="tx1"/>
                </a:solidFill>
              </a:rPr>
              <a:t>-II</a:t>
            </a:r>
            <a:endParaRPr lang="cs-CZ" dirty="0">
              <a:solidFill>
                <a:schemeClr val="tx1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1"/>
                </a:solidFill>
              </a:rPr>
              <a:t>                                          Křížové pravidlo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1"/>
                </a:solidFill>
              </a:rPr>
              <a:t>                      C</a:t>
            </a:r>
            <a:r>
              <a:rPr lang="cs-CZ" baseline="-25000" dirty="0">
                <a:solidFill>
                  <a:schemeClr val="tx1"/>
                </a:solidFill>
              </a:rPr>
              <a:t>2</a:t>
            </a:r>
            <a:r>
              <a:rPr lang="cs-CZ" dirty="0">
                <a:solidFill>
                  <a:schemeClr val="tx1"/>
                </a:solidFill>
              </a:rPr>
              <a:t>      O</a:t>
            </a:r>
            <a:r>
              <a:rPr lang="cs-CZ" baseline="-25000" dirty="0">
                <a:solidFill>
                  <a:schemeClr val="tx1"/>
                </a:solidFill>
              </a:rPr>
              <a:t>4        indexy vždy krátíme, číslo 1 nepíšeme 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		</a:t>
            </a:r>
            <a:r>
              <a:rPr lang="cs-CZ" sz="1800" dirty="0" smtClean="0">
                <a:solidFill>
                  <a:schemeClr val="tx1"/>
                </a:solidFill>
              </a:rPr>
              <a:t>     1           </a:t>
            </a:r>
            <a:r>
              <a:rPr lang="cs-CZ" sz="1800" dirty="0">
                <a:solidFill>
                  <a:schemeClr val="tx1"/>
                </a:solidFill>
              </a:rPr>
              <a:t>2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Výsledný vzorec :           </a:t>
            </a:r>
            <a:r>
              <a:rPr lang="cs-CZ" sz="3200" b="1" dirty="0" smtClean="0">
                <a:solidFill>
                  <a:schemeClr val="tx1"/>
                </a:solidFill>
              </a:rPr>
              <a:t>CO</a:t>
            </a:r>
            <a:r>
              <a:rPr lang="cs-CZ" sz="3200" b="1" baseline="-25000" dirty="0" smtClean="0">
                <a:solidFill>
                  <a:schemeClr val="tx1"/>
                </a:solidFill>
              </a:rPr>
              <a:t>2</a:t>
            </a:r>
            <a:endParaRPr lang="cs-CZ" sz="3200" b="1" baseline="-25000" dirty="0">
              <a:solidFill>
                <a:schemeClr val="tx1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024188" y="4265613"/>
            <a:ext cx="720725" cy="9366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2747963" y="4221163"/>
            <a:ext cx="936625" cy="9366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755900" y="5299075"/>
            <a:ext cx="166688" cy="142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616325" y="5351463"/>
            <a:ext cx="142875" cy="714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duotone>
              <a:schemeClr val="bg1">
                <a:tint val="95000"/>
              </a:schemeClr>
              <a:schemeClr val="bg1">
                <a:shade val="90000"/>
              </a:schemeClr>
            </a:duotone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Napiš </a:t>
            </a:r>
            <a:r>
              <a:rPr lang="cs-CZ" sz="3200" smtClean="0"/>
              <a:t>vzorce oxidů</a:t>
            </a:r>
            <a:endParaRPr lang="cs-CZ" sz="3200"/>
          </a:p>
        </p:txBody>
      </p:sp>
      <p:sp>
        <p:nvSpPr>
          <p:cNvPr id="399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oxid drasel</a:t>
            </a:r>
            <a:r>
              <a:rPr lang="cs-CZ" b="1" smtClean="0">
                <a:solidFill>
                  <a:schemeClr val="tx1"/>
                </a:solidFill>
              </a:rPr>
              <a:t>ný</a:t>
            </a:r>
          </a:p>
          <a:p>
            <a:r>
              <a:rPr lang="cs-CZ" smtClean="0">
                <a:solidFill>
                  <a:schemeClr val="tx1"/>
                </a:solidFill>
              </a:rPr>
              <a:t>oxid hořeč</a:t>
            </a:r>
            <a:r>
              <a:rPr lang="cs-CZ" b="1" smtClean="0">
                <a:solidFill>
                  <a:schemeClr val="tx1"/>
                </a:solidFill>
              </a:rPr>
              <a:t>natý</a:t>
            </a:r>
          </a:p>
          <a:p>
            <a:r>
              <a:rPr lang="cs-CZ" smtClean="0">
                <a:solidFill>
                  <a:schemeClr val="tx1"/>
                </a:solidFill>
              </a:rPr>
              <a:t>oxid bor</a:t>
            </a:r>
            <a:r>
              <a:rPr lang="cs-CZ" b="1" smtClean="0">
                <a:solidFill>
                  <a:schemeClr val="tx1"/>
                </a:solidFill>
              </a:rPr>
              <a:t>itý</a:t>
            </a:r>
          </a:p>
          <a:p>
            <a:r>
              <a:rPr lang="cs-CZ" smtClean="0">
                <a:solidFill>
                  <a:schemeClr val="tx1"/>
                </a:solidFill>
              </a:rPr>
              <a:t>oxid uhl</a:t>
            </a:r>
            <a:r>
              <a:rPr lang="cs-CZ" b="1" smtClean="0">
                <a:solidFill>
                  <a:schemeClr val="tx1"/>
                </a:solidFill>
              </a:rPr>
              <a:t>i</a:t>
            </a:r>
            <a:r>
              <a:rPr lang="cs-CZ" smtClean="0">
                <a:solidFill>
                  <a:schemeClr val="tx1"/>
                </a:solidFill>
              </a:rPr>
              <a:t>č</a:t>
            </a:r>
            <a:r>
              <a:rPr lang="cs-CZ" b="1" smtClean="0">
                <a:solidFill>
                  <a:schemeClr val="tx1"/>
                </a:solidFill>
              </a:rPr>
              <a:t>itý</a:t>
            </a:r>
          </a:p>
          <a:p>
            <a:r>
              <a:rPr lang="cs-CZ" smtClean="0">
                <a:solidFill>
                  <a:schemeClr val="tx1"/>
                </a:solidFill>
              </a:rPr>
              <a:t>oxid dus</a:t>
            </a:r>
            <a:r>
              <a:rPr lang="cs-CZ" b="1" smtClean="0">
                <a:solidFill>
                  <a:schemeClr val="tx1"/>
                </a:solidFill>
              </a:rPr>
              <a:t>i</a:t>
            </a:r>
            <a:r>
              <a:rPr lang="cs-CZ" smtClean="0">
                <a:solidFill>
                  <a:schemeClr val="tx1"/>
                </a:solidFill>
              </a:rPr>
              <a:t>č</a:t>
            </a:r>
            <a:r>
              <a:rPr lang="cs-CZ" b="1" smtClean="0">
                <a:solidFill>
                  <a:schemeClr val="tx1"/>
                </a:solidFill>
              </a:rPr>
              <a:t>ný</a:t>
            </a:r>
          </a:p>
          <a:p>
            <a:r>
              <a:rPr lang="cs-CZ" smtClean="0">
                <a:solidFill>
                  <a:schemeClr val="tx1"/>
                </a:solidFill>
              </a:rPr>
              <a:t>oxid fosfor</a:t>
            </a:r>
            <a:r>
              <a:rPr lang="cs-CZ" b="1" smtClean="0">
                <a:solidFill>
                  <a:schemeClr val="tx1"/>
                </a:solidFill>
              </a:rPr>
              <a:t>e</a:t>
            </a:r>
            <a:r>
              <a:rPr lang="cs-CZ" smtClean="0">
                <a:solidFill>
                  <a:schemeClr val="tx1"/>
                </a:solidFill>
              </a:rPr>
              <a:t>č</a:t>
            </a:r>
            <a:r>
              <a:rPr lang="cs-CZ" b="1" smtClean="0">
                <a:solidFill>
                  <a:schemeClr val="tx1"/>
                </a:solidFill>
              </a:rPr>
              <a:t>ný</a:t>
            </a:r>
          </a:p>
          <a:p>
            <a:r>
              <a:rPr lang="cs-CZ" smtClean="0">
                <a:solidFill>
                  <a:schemeClr val="tx1"/>
                </a:solidFill>
              </a:rPr>
              <a:t>oxid sír</a:t>
            </a:r>
            <a:r>
              <a:rPr lang="cs-CZ" b="1" smtClean="0">
                <a:solidFill>
                  <a:schemeClr val="tx1"/>
                </a:solidFill>
              </a:rPr>
              <a:t>ový</a:t>
            </a:r>
          </a:p>
          <a:p>
            <a:r>
              <a:rPr lang="cs-CZ" smtClean="0">
                <a:solidFill>
                  <a:schemeClr val="tx1"/>
                </a:solidFill>
              </a:rPr>
              <a:t>oxid chlor</a:t>
            </a:r>
            <a:r>
              <a:rPr lang="cs-CZ" b="1" smtClean="0">
                <a:solidFill>
                  <a:schemeClr val="tx1"/>
                </a:solidFill>
              </a:rPr>
              <a:t>istý</a:t>
            </a:r>
          </a:p>
          <a:p>
            <a:r>
              <a:rPr lang="cs-CZ" smtClean="0">
                <a:solidFill>
                  <a:schemeClr val="tx1"/>
                </a:solidFill>
              </a:rPr>
              <a:t>oxid osm</a:t>
            </a:r>
            <a:r>
              <a:rPr lang="cs-CZ" b="1" smtClean="0">
                <a:solidFill>
                  <a:schemeClr val="tx1"/>
                </a:solidFill>
              </a:rPr>
              <a:t>i</a:t>
            </a:r>
            <a:r>
              <a:rPr lang="cs-CZ" smtClean="0">
                <a:solidFill>
                  <a:schemeClr val="tx1"/>
                </a:solidFill>
              </a:rPr>
              <a:t>č</a:t>
            </a:r>
            <a:r>
              <a:rPr lang="cs-CZ" b="1" smtClean="0">
                <a:solidFill>
                  <a:schemeClr val="tx1"/>
                </a:solidFill>
              </a:rPr>
              <a:t>elý</a:t>
            </a:r>
            <a:endParaRPr lang="cs-CZ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250"/>
            <a:ext cx="8229600" cy="8651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40962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5183187"/>
          </a:xfrm>
        </p:spPr>
        <p:txBody>
          <a:bodyPr/>
          <a:lstStyle/>
          <a:p>
            <a:r>
              <a:rPr lang="cs-CZ" sz="1400" smtClean="0"/>
              <a:t>Emil Votoček: foto. </a:t>
            </a:r>
            <a:r>
              <a:rPr lang="cs-CZ" sz="1400" i="1" smtClean="0"/>
              <a:t>Www.cvut.cz</a:t>
            </a:r>
            <a:r>
              <a:rPr lang="cs-CZ" sz="1400" smtClean="0"/>
              <a:t> [online]. 2006 [cit. 2011-12-09]. Dostupné z: </a:t>
            </a:r>
            <a:r>
              <a:rPr lang="cs-CZ" sz="1400" smtClean="0">
                <a:hlinkClick r:id="rId2"/>
              </a:rPr>
              <a:t>http://www.cvut.cz/fotobanka/osobnosti/rektori/r58.jpg/view</a:t>
            </a:r>
            <a:endParaRPr lang="cs-CZ" sz="1400" smtClean="0"/>
          </a:p>
          <a:p>
            <a:r>
              <a:rPr lang="cs-CZ" sz="1400" smtClean="0"/>
              <a:t>ČTRNÁCTOVÁ,CSC., Doc. RNDr.Hana, Prof. Ing.Karel KOLÁŘ,CSC., PaedDr. Miloslava SVOBODOVÁ a RNDr.František ZEMÁNEK. </a:t>
            </a:r>
            <a:r>
              <a:rPr lang="cs-CZ" sz="1400" i="1" smtClean="0"/>
              <a:t>Přehled chemie pro základní školy</a:t>
            </a:r>
            <a:r>
              <a:rPr lang="cs-CZ" sz="1400" smtClean="0"/>
              <a:t>. 1. vydání. Praha: SPN-pedagogické nakladatelství, a.s., 2006. ISBN 80-7235-260-1. </a:t>
            </a:r>
          </a:p>
          <a:p>
            <a:r>
              <a:rPr lang="cs-CZ" sz="1400" smtClean="0"/>
              <a:t>BENEŠ,CSC., Prof.RNDr. Pavel, PhDr.Václav PUMPR,CSC. a Doc.RNDr. Jiří BANÝR, CSC. </a:t>
            </a:r>
            <a:r>
              <a:rPr lang="cs-CZ" sz="1400" i="1" smtClean="0"/>
              <a:t>Základy praktické chemie</a:t>
            </a:r>
            <a:r>
              <a:rPr lang="cs-CZ" sz="1400" smtClean="0"/>
              <a:t>: </a:t>
            </a:r>
            <a:r>
              <a:rPr lang="cs-CZ" sz="1400" i="1" smtClean="0"/>
              <a:t>pro 8. ročník základní školy</a:t>
            </a:r>
            <a:r>
              <a:rPr lang="cs-CZ" sz="1400" smtClean="0"/>
              <a:t>. 2. aktualizované vydání. Praha: Nakladatelství FORTUNA, 2006. ISBN 80-7168-879-7.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</TotalTime>
  <Words>400</Words>
  <Application>Microsoft Office PowerPoint</Application>
  <PresentationFormat>Předvádění na obrazovce (4:3)</PresentationFormat>
  <Paragraphs>109</Paragraphs>
  <Slides>12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12</vt:i4>
      </vt:variant>
    </vt:vector>
  </HeadingPairs>
  <TitlesOfParts>
    <vt:vector size="24" baseType="lpstr">
      <vt:lpstr>Palatino Linotype</vt:lpstr>
      <vt:lpstr>Arial</vt:lpstr>
      <vt:lpstr>Century Gothic</vt:lpstr>
      <vt:lpstr>Courier New</vt:lpstr>
      <vt:lpstr>Calibri</vt:lpstr>
      <vt:lpstr>Wingdings</vt:lpstr>
      <vt:lpstr>Verdana</vt:lpstr>
      <vt:lpstr>Times New Roman</vt:lpstr>
      <vt:lpstr>Exekutivní</vt:lpstr>
      <vt:lpstr>Motiv systému Office</vt:lpstr>
      <vt:lpstr>Exekutivní</vt:lpstr>
      <vt:lpstr>Exekutivní</vt:lpstr>
      <vt:lpstr>Snímek 1</vt:lpstr>
      <vt:lpstr>Anotace</vt:lpstr>
      <vt:lpstr>Názvosloví dvouprvkových sloučenin</vt:lpstr>
      <vt:lpstr>Profesor Emil Votoček</vt:lpstr>
      <vt:lpstr>Názvosloví</vt:lpstr>
      <vt:lpstr>Dvouprvkové sloučeniny</vt:lpstr>
      <vt:lpstr>  Název sloučenin je dvouslovný: </vt:lpstr>
      <vt:lpstr>Koncovky oxidačních čísel</vt:lpstr>
      <vt:lpstr>Názvosloví oxidů 1.krok</vt:lpstr>
      <vt:lpstr>    Názvosloví oxidů 2.krok</vt:lpstr>
      <vt:lpstr>Napiš vzorce oxidů</vt:lpstr>
      <vt:lpstr>Zdroje a 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Názvosloví dvouprvkových sločenin</dc:title>
  <dc:creator>Fiedlerová Ivana</dc:creator>
  <cp:lastModifiedBy>Maminka</cp:lastModifiedBy>
  <cp:revision>25</cp:revision>
  <dcterms:created xsi:type="dcterms:W3CDTF">2012-02-02T20:17:18Z</dcterms:created>
  <dcterms:modified xsi:type="dcterms:W3CDTF">2012-03-12T07:07:27Z</dcterms:modified>
</cp:coreProperties>
</file>