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4"/>
  </p:notesMasterIdLst>
  <p:sldIdLst>
    <p:sldId id="266" r:id="rId3"/>
    <p:sldId id="265" r:id="rId4"/>
    <p:sldId id="256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05</a:t>
          </a:r>
          <a:r>
            <a:rPr lang="cs-CZ" sz="2000" dirty="0" smtClean="0"/>
            <a:t> Pevné oxidy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- Pevné oxidy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81BEB5-87C7-427C-AAF4-335247727D88}" type="presOf" srcId="{B651F6E3-6281-48DB-9319-2AEAFDAE7572}" destId="{6BB5E863-4638-4E1D-BFDE-399D028AC4ED}" srcOrd="1" destOrd="0" presId="urn:microsoft.com/office/officeart/2005/8/layout/target3"/>
    <dgm:cxn modelId="{219B2ECF-704F-44B3-8E55-F9E38E49D487}" type="presOf" srcId="{757F3AB3-0718-4624-B441-E567A8F0AB56}" destId="{333A1088-737F-45CB-B68E-254E46348037}" srcOrd="0" destOrd="0" presId="urn:microsoft.com/office/officeart/2005/8/layout/target3"/>
    <dgm:cxn modelId="{03CF6661-2EF2-4E4F-9AAE-98FF33329820}" type="presOf" srcId="{D1D4F407-5343-4D3F-B5B9-D407B03CAEB4}" destId="{AED2198E-93D5-4001-81B4-73124B309672}" srcOrd="1" destOrd="0" presId="urn:microsoft.com/office/officeart/2005/8/layout/target3"/>
    <dgm:cxn modelId="{A5063E82-204E-4FD2-8ECD-283FB6EAC3B1}" type="presOf" srcId="{D1B46980-6531-4606-95E6-44980827E919}" destId="{2BE915AB-18AA-4053-B92C-3BFC9ED204BB}" srcOrd="1" destOrd="0" presId="urn:microsoft.com/office/officeart/2005/8/layout/target3"/>
    <dgm:cxn modelId="{223B6234-E6B7-4114-A347-8AA017AF0D11}" type="presOf" srcId="{D8197B8C-B260-4A16-BDF4-0947B075E274}" destId="{5A5FFA88-C948-4069-8E93-59FA12366E83}" srcOrd="1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74B39559-5F01-4812-B687-514F530FB3B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84F0FD-259D-4D80-AD09-81D0FB22689F}" type="presOf" srcId="{0AAB1F7B-4825-4B41-8B45-3CE4C7ADD028}" destId="{4D30A88C-8B62-4979-B120-E743D8B92577}" srcOrd="1" destOrd="0" presId="urn:microsoft.com/office/officeart/2005/8/layout/target3"/>
    <dgm:cxn modelId="{CA9264D9-328F-4C61-9E1C-CEAE45271507}" type="presOf" srcId="{0AAB1F7B-4825-4B41-8B45-3CE4C7ADD028}" destId="{59F034D9-BFC2-4F73-BBA6-EC6ED57A218D}" srcOrd="0" destOrd="0" presId="urn:microsoft.com/office/officeart/2005/8/layout/target3"/>
    <dgm:cxn modelId="{892CA690-4AF7-45C4-BC88-1254BA981A84}" type="presOf" srcId="{D1D4F407-5343-4D3F-B5B9-D407B03CAEB4}" destId="{D005CE8C-CC26-4C3E-AC11-E15060ECD759}" srcOrd="0" destOrd="0" presId="urn:microsoft.com/office/officeart/2005/8/layout/target3"/>
    <dgm:cxn modelId="{2BFE5F12-0471-4D21-8803-2C125043CCD9}" type="presOf" srcId="{D8197B8C-B260-4A16-BDF4-0947B075E274}" destId="{25B08C86-7E15-44DC-BE7F-FFB55DD49D12}" srcOrd="0" destOrd="0" presId="urn:microsoft.com/office/officeart/2005/8/layout/target3"/>
    <dgm:cxn modelId="{B732CA5D-172A-4413-AF56-4AC4141F1CDD}" type="presOf" srcId="{D1B46980-6531-4606-95E6-44980827E919}" destId="{6140AFEC-043D-4C43-A2F9-D0F5331DF3A3}" srcOrd="0" destOrd="0" presId="urn:microsoft.com/office/officeart/2005/8/layout/target3"/>
    <dgm:cxn modelId="{FC9EF175-5208-48A4-8FFC-15A7C69D96C4}" type="presParOf" srcId="{333A1088-737F-45CB-B68E-254E46348037}" destId="{F5ABB229-8D3B-4694-996A-96F23CF14429}" srcOrd="0" destOrd="0" presId="urn:microsoft.com/office/officeart/2005/8/layout/target3"/>
    <dgm:cxn modelId="{064BD0EC-56EB-445F-9EF6-A9866474B22D}" type="presParOf" srcId="{333A1088-737F-45CB-B68E-254E46348037}" destId="{F41139FD-01EE-4571-8B17-4FB00FC51163}" srcOrd="1" destOrd="0" presId="urn:microsoft.com/office/officeart/2005/8/layout/target3"/>
    <dgm:cxn modelId="{7CE7833C-665D-4D8A-AEA0-25E1FF42ACD8}" type="presParOf" srcId="{333A1088-737F-45CB-B68E-254E46348037}" destId="{D005CE8C-CC26-4C3E-AC11-E15060ECD759}" srcOrd="2" destOrd="0" presId="urn:microsoft.com/office/officeart/2005/8/layout/target3"/>
    <dgm:cxn modelId="{02BFA1F9-61BD-4C16-8AE1-671807F63D3D}" type="presParOf" srcId="{333A1088-737F-45CB-B68E-254E46348037}" destId="{2C702D82-9B77-49B7-9568-BB8EB47C3372}" srcOrd="3" destOrd="0" presId="urn:microsoft.com/office/officeart/2005/8/layout/target3"/>
    <dgm:cxn modelId="{0245F38B-29D9-41F8-9FC3-0B3C1732612E}" type="presParOf" srcId="{333A1088-737F-45CB-B68E-254E46348037}" destId="{A52A0455-90FF-4808-ABD0-F02540D31D5A}" srcOrd="4" destOrd="0" presId="urn:microsoft.com/office/officeart/2005/8/layout/target3"/>
    <dgm:cxn modelId="{7697A1ED-0756-40F7-9BE0-F9C3D56D7F96}" type="presParOf" srcId="{333A1088-737F-45CB-B68E-254E46348037}" destId="{6140AFEC-043D-4C43-A2F9-D0F5331DF3A3}" srcOrd="5" destOrd="0" presId="urn:microsoft.com/office/officeart/2005/8/layout/target3"/>
    <dgm:cxn modelId="{823F9CA1-244A-43AE-BB69-5D13430BDE1F}" type="presParOf" srcId="{333A1088-737F-45CB-B68E-254E46348037}" destId="{9358AC05-5D7D-4327-9F80-1AD486AEA664}" srcOrd="6" destOrd="0" presId="urn:microsoft.com/office/officeart/2005/8/layout/target3"/>
    <dgm:cxn modelId="{B6AD2661-CC7F-46E2-89B6-14B04BC92EB2}" type="presParOf" srcId="{333A1088-737F-45CB-B68E-254E46348037}" destId="{313FC574-E1CD-4FB4-B054-0B805CE0447D}" srcOrd="7" destOrd="0" presId="urn:microsoft.com/office/officeart/2005/8/layout/target3"/>
    <dgm:cxn modelId="{A373A6AC-261C-4105-AFC9-D0F63D5B7C46}" type="presParOf" srcId="{333A1088-737F-45CB-B68E-254E46348037}" destId="{619D679B-A015-4ECF-8348-D1034C574F40}" srcOrd="8" destOrd="0" presId="urn:microsoft.com/office/officeart/2005/8/layout/target3"/>
    <dgm:cxn modelId="{87E3205D-F1E4-40C7-985D-5138E0DD7BF0}" type="presParOf" srcId="{333A1088-737F-45CB-B68E-254E46348037}" destId="{322283A8-4A27-4CDA-BAE3-F381106A9174}" srcOrd="9" destOrd="0" presId="urn:microsoft.com/office/officeart/2005/8/layout/target3"/>
    <dgm:cxn modelId="{58BF6F7D-8F6A-4307-9E64-7F1EF1FCE312}" type="presParOf" srcId="{333A1088-737F-45CB-B68E-254E46348037}" destId="{FFC9F71D-1B4F-4AD9-A4A6-86ADEFC8AF5C}" srcOrd="10" destOrd="0" presId="urn:microsoft.com/office/officeart/2005/8/layout/target3"/>
    <dgm:cxn modelId="{2B5191B9-80C6-430D-9E8A-3600AA3FF94B}" type="presParOf" srcId="{333A1088-737F-45CB-B68E-254E46348037}" destId="{25B08C86-7E15-44DC-BE7F-FFB55DD49D12}" srcOrd="11" destOrd="0" presId="urn:microsoft.com/office/officeart/2005/8/layout/target3"/>
    <dgm:cxn modelId="{ED5DA543-9DC6-41E1-BC60-A5CF0903DBF1}" type="presParOf" srcId="{333A1088-737F-45CB-B68E-254E46348037}" destId="{00C717B0-68EB-44BA-93D7-26EFE788AC8D}" srcOrd="12" destOrd="0" presId="urn:microsoft.com/office/officeart/2005/8/layout/target3"/>
    <dgm:cxn modelId="{3C1D604C-5E71-4D60-ADC7-0B0955777D9F}" type="presParOf" srcId="{333A1088-737F-45CB-B68E-254E46348037}" destId="{0AEFEAAE-4B9D-44C9-B448-C44B4ADAD7F0}" srcOrd="13" destOrd="0" presId="urn:microsoft.com/office/officeart/2005/8/layout/target3"/>
    <dgm:cxn modelId="{EB69D869-93B7-44D7-A0A6-7B7F327D6F86}" type="presParOf" srcId="{333A1088-737F-45CB-B68E-254E46348037}" destId="{59F034D9-BFC2-4F73-BBA6-EC6ED57A218D}" srcOrd="14" destOrd="0" presId="urn:microsoft.com/office/officeart/2005/8/layout/target3"/>
    <dgm:cxn modelId="{ECB78F7A-A36C-42EC-8500-D4DF3BF26DB6}" type="presParOf" srcId="{333A1088-737F-45CB-B68E-254E46348037}" destId="{AED2198E-93D5-4001-81B4-73124B309672}" srcOrd="15" destOrd="0" presId="urn:microsoft.com/office/officeart/2005/8/layout/target3"/>
    <dgm:cxn modelId="{CA41418D-6899-48D9-8122-4D8C132A525F}" type="presParOf" srcId="{333A1088-737F-45CB-B68E-254E46348037}" destId="{2BE915AB-18AA-4053-B92C-3BFC9ED204BB}" srcOrd="16" destOrd="0" presId="urn:microsoft.com/office/officeart/2005/8/layout/target3"/>
    <dgm:cxn modelId="{F147C6CA-5059-4F63-A17A-2E286E63F92F}" type="presParOf" srcId="{333A1088-737F-45CB-B68E-254E46348037}" destId="{6BB5E863-4638-4E1D-BFDE-399D028AC4ED}" srcOrd="17" destOrd="0" presId="urn:microsoft.com/office/officeart/2005/8/layout/target3"/>
    <dgm:cxn modelId="{34E96FF2-9E0F-468C-8F55-E8CCABA84ED8}" type="presParOf" srcId="{333A1088-737F-45CB-B68E-254E46348037}" destId="{5A5FFA88-C948-4069-8E93-59FA12366E83}" srcOrd="18" destOrd="0" presId="urn:microsoft.com/office/officeart/2005/8/layout/target3"/>
    <dgm:cxn modelId="{9F2A2A41-168E-4236-BE2A-70E5B676B1D1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F64B7B9-8DE1-439F-B50E-79DB4F796383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DFDB9A8-4431-4665-A4EB-32A6D416E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61E5A64-C7FA-48E7-8F20-FBCBEC68BB23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FF0BFA9-B75F-478B-8CAD-C3CF703E962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7B3C3-13EA-4729-9A61-EBC5800E8B05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49E1B-A86C-43D3-A672-43C6282FF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1E54F-FA58-4595-9403-545DAD8B96CD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DC282-2FF1-4F86-9CEA-6A4C52534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915BD-A3F9-4237-833F-5CCA6370468D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C4A1B-F79E-42A0-BB65-0FB6BC6CAF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97D34-E168-4527-8FD1-0F1B39FBBE31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DADF7-FA04-401E-B25A-CF548F533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42209-24C1-41CF-9675-B0E81C5D71E0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1F452-48EB-4BA7-81BF-0A1E3C3ED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90E9-B386-4D27-9325-E80E1299E09C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8269B-68BF-4FE2-8667-16DFF53CF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3572B-9377-4F4B-B3A8-54CAE642DDE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A4350-5ED0-4BBD-BAD2-31DDDC464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46F33-CA9C-444E-B377-C8B10B71EBCD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228ED-12C6-4D0C-99FB-08FA01EEA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D6DC0-D0BD-4926-8CAF-C0B27C228233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78EDD-443D-496A-9AAD-0FB9CB796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78966-6687-4DA0-81D9-38DC1A28626B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C13E8-DB80-4A8D-9D1B-BEC6340BA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D295-A8CD-4943-82B0-32E484C20334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5A6E1-C75F-4243-86B8-0DDD8B2AE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20DB0-EC41-43FF-BA94-76FC016CB7F9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EBCF6-0ECB-471B-9C93-E411938CE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FE452-C601-43C9-9853-2458D1222571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407BC-6473-454A-BA8C-28AC73FAFF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D103D-C7B9-4A93-8076-FFFCC63E9E73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BE84E-5C05-40BE-A73E-93DB3CA87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78714-A608-4ACB-BF1C-868AB1329FB1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11D14-9661-4C25-9BB0-C11F038C80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D27E0-1670-4E42-97E9-99C92618396D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A9646-4DC3-41F4-8210-6F40EAB18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0D93C-ACA0-4CD4-ACFE-4C2BE9FDC7C7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D6AAA-FCD2-4408-A239-5EE33F7E8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CAB6D-AFC5-4B33-92B5-88AB62186B68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8A506-38E9-4128-8354-277EC3D5D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17337-E615-450C-B8C9-8E0C26195653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96F02-5CE9-44C3-A749-486DDF696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B8CD2-5360-435B-BE16-FD9792681F9F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C2549-18B1-47B0-9013-1AC781735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04545-8CD9-43B9-B0CE-721E6913A45C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6B3AE-8D16-47EA-8EE9-FA8F6FF6F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2A54A-9C86-45E2-8DCD-F1BDF21E1720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ABB46-2C35-48A0-A2B7-68A8A4E1B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E3D63A-FD9D-4755-A59F-D767FA849D80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E19CD4F-6F06-441C-9C14-B15CAF11F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657906F6-9BA3-4D87-A4B7-97D6DD8D9D6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FD9A01B9-07F3-4809-9128-CCA5956992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Oxid_v%C3%A1penat%C3%BD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ut_Ruby.jpg" TargetMode="External"/><Relationship Id="rId2" Type="http://schemas.openxmlformats.org/officeDocument/2006/relationships/hyperlink" Target="http://cs.wikipedia.org/wiki/Soubor:Oxid_hlinit%C3%B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Bauxit" TargetMode="External"/><Relationship Id="rId4" Type="http://schemas.openxmlformats.org/officeDocument/2006/relationships/hyperlink" Target="http://www.moser-glass.com/pages/rucni-brouseni-skl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313"/>
            <a:ext cx="8229600" cy="4525962"/>
          </a:xfrm>
        </p:spPr>
        <p:txBody>
          <a:bodyPr/>
          <a:lstStyle/>
          <a:p>
            <a:r>
              <a:rPr lang="cs-CZ" smtClean="0"/>
              <a:t>Tento materiál je určen pro žáky 8. ročníku ZŠ,</a:t>
            </a:r>
          </a:p>
          <a:p>
            <a:r>
              <a:rPr lang="cs-CZ" smtClean="0"/>
              <a:t>zpracovává téma  oxidů </a:t>
            </a:r>
          </a:p>
          <a:p>
            <a:r>
              <a:rPr lang="cs-CZ" smtClean="0"/>
              <a:t>Uvádí vlastnosti a použití oxidu vápenatého, oxidu hlinitého a oxidu křemičitého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Pevné oxidy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Ca O, Al</a:t>
            </a:r>
            <a:r>
              <a:rPr lang="cs-CZ" baseline="-25000" dirty="0" smtClean="0">
                <a:solidFill>
                  <a:schemeClr val="tx1"/>
                </a:solidFill>
              </a:rPr>
              <a:t>2</a:t>
            </a:r>
            <a:r>
              <a:rPr lang="cs-CZ" dirty="0" smtClean="0">
                <a:solidFill>
                  <a:schemeClr val="tx1"/>
                </a:solidFill>
              </a:rPr>
              <a:t>O</a:t>
            </a:r>
            <a:r>
              <a:rPr lang="cs-CZ" baseline="-25000" dirty="0" smtClean="0">
                <a:solidFill>
                  <a:schemeClr val="tx1"/>
                </a:solidFill>
              </a:rPr>
              <a:t>3</a:t>
            </a:r>
            <a:r>
              <a:rPr lang="cs-CZ" dirty="0" smtClean="0">
                <a:solidFill>
                  <a:schemeClr val="tx1"/>
                </a:solidFill>
              </a:rPr>
              <a:t>, SiO</a:t>
            </a:r>
            <a:r>
              <a:rPr lang="cs-CZ" baseline="-25000" dirty="0" smtClean="0">
                <a:solidFill>
                  <a:schemeClr val="tx1"/>
                </a:solidFill>
              </a:rPr>
              <a:t>2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OXID VÁPENATÝ Ca O </a:t>
            </a:r>
            <a:br>
              <a:rPr lang="cs-CZ" b="1" dirty="0" smtClean="0"/>
            </a:br>
            <a:r>
              <a:rPr lang="cs-CZ" b="1" dirty="0" smtClean="0"/>
              <a:t>(„pálené vápno“)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Způsobuje těžké poleptání kůže a poškození očí.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2781300"/>
            <a:ext cx="2236787" cy="223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347019">
            <a:off x="361950" y="3506788"/>
            <a:ext cx="5572125" cy="2128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/>
              <a:t>OXID VÁPENATÝ </a:t>
            </a:r>
            <a:r>
              <a:rPr lang="cs-CZ" b="1" dirty="0" err="1"/>
              <a:t>CaO</a:t>
            </a:r>
            <a:r>
              <a:rPr lang="cs-CZ" b="1" dirty="0"/>
              <a:t>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(„</a:t>
            </a:r>
            <a:r>
              <a:rPr lang="cs-CZ" b="1" dirty="0"/>
              <a:t>pálené vápno“)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9743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Bílá</a:t>
            </a:r>
            <a:r>
              <a:rPr lang="cs-CZ" dirty="0"/>
              <a:t>, pevná látka (prášková nebo kusová)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t-BR" dirty="0" smtClean="0"/>
              <a:t>Vyrábí </a:t>
            </a:r>
            <a:r>
              <a:rPr lang="pt-BR" dirty="0"/>
              <a:t>se ve vápenkách tepelným rozkladem vápence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CaCO</a:t>
            </a:r>
            <a:r>
              <a:rPr lang="cs-CZ" baseline="-25000" dirty="0" smtClean="0"/>
              <a:t>3</a:t>
            </a:r>
            <a:r>
              <a:rPr lang="cs-CZ" dirty="0" smtClean="0"/>
              <a:t> → </a:t>
            </a:r>
            <a:r>
              <a:rPr lang="cs-CZ" dirty="0" err="1" smtClean="0"/>
              <a:t>CaO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  <a:endParaRPr lang="pt-BR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t-BR" dirty="0"/>
              <a:t>Jeho reakce s vodou se nazývá hašení vápna: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</a:t>
            </a:r>
            <a:r>
              <a:rPr lang="cs-CZ" dirty="0" err="1" smtClean="0"/>
              <a:t>CaO</a:t>
            </a:r>
            <a:r>
              <a:rPr lang="cs-CZ" dirty="0" smtClean="0"/>
              <a:t> </a:t>
            </a:r>
            <a:r>
              <a:rPr lang="cs-CZ" dirty="0"/>
              <a:t>+ H</a:t>
            </a:r>
            <a:r>
              <a:rPr lang="cs-CZ" baseline="-25000" dirty="0"/>
              <a:t>2</a:t>
            </a:r>
            <a:r>
              <a:rPr lang="cs-CZ" dirty="0"/>
              <a:t>O → Ca(OH)</a:t>
            </a:r>
            <a:r>
              <a:rPr lang="cs-CZ" baseline="-25000" dirty="0"/>
              <a:t>2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hydroxid </a:t>
            </a:r>
            <a:r>
              <a:rPr lang="cs-CZ" dirty="0"/>
              <a:t>vápenatý („hašené vápno“)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 zemědělství a lesnictví snižuje kyselost půdy (vápnění)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Výroba hašeného vápna pro stavebnictví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OXID HLINITÝ Al</a:t>
            </a:r>
            <a:r>
              <a:rPr lang="cs-CZ" b="1" baseline="-25000" smtClean="0"/>
              <a:t>2</a:t>
            </a:r>
            <a:r>
              <a:rPr lang="cs-CZ" b="1" smtClean="0"/>
              <a:t>O</a:t>
            </a:r>
            <a:r>
              <a:rPr lang="cs-CZ" b="1" baseline="-25000" smtClean="0"/>
              <a:t>3</a:t>
            </a:r>
            <a:r>
              <a:rPr lang="cs-CZ" b="1" smtClean="0"/>
              <a:t>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/>
              <a:t>Výskyt:</a:t>
            </a:r>
            <a:r>
              <a:rPr lang="cs-CZ" dirty="0"/>
              <a:t>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</a:t>
            </a:r>
            <a:r>
              <a:rPr lang="cs-CZ" dirty="0"/>
              <a:t>přírodě se vyskytuje jako minerál </a:t>
            </a:r>
            <a:r>
              <a:rPr lang="cs-CZ" b="1" dirty="0"/>
              <a:t>korund</a:t>
            </a:r>
            <a:r>
              <a:rPr lang="cs-CZ" dirty="0"/>
              <a:t> - jeho odrůdy </a:t>
            </a:r>
            <a:r>
              <a:rPr lang="cs-CZ" dirty="0" smtClean="0"/>
              <a:t>jsou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</a:t>
            </a:r>
            <a:r>
              <a:rPr lang="cs-CZ" b="1" dirty="0"/>
              <a:t>smirek</a:t>
            </a:r>
            <a:r>
              <a:rPr lang="cs-CZ" dirty="0"/>
              <a:t> (brusné </a:t>
            </a:r>
            <a:r>
              <a:rPr lang="cs-CZ" dirty="0" smtClean="0"/>
              <a:t>materiály)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drahokamy </a:t>
            </a:r>
            <a:r>
              <a:rPr lang="cs-CZ" dirty="0"/>
              <a:t>- modrý </a:t>
            </a:r>
            <a:r>
              <a:rPr lang="cs-CZ" b="1" dirty="0"/>
              <a:t>safír</a:t>
            </a:r>
            <a:r>
              <a:rPr lang="cs-CZ" dirty="0"/>
              <a:t> a červený </a:t>
            </a:r>
            <a:r>
              <a:rPr lang="cs-CZ" b="1" dirty="0"/>
              <a:t>rubín</a:t>
            </a:r>
            <a:r>
              <a:rPr lang="cs-CZ" dirty="0"/>
              <a:t> (šperky, korunovační klenoty)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64163" y="1341438"/>
            <a:ext cx="3095625" cy="2419350"/>
          </a:xfr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3789363"/>
            <a:ext cx="2951162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OXID HLINITÝ Al</a:t>
            </a:r>
            <a:r>
              <a:rPr lang="cs-CZ" b="1" baseline="-25000" smtClean="0"/>
              <a:t>2</a:t>
            </a:r>
            <a:r>
              <a:rPr lang="cs-CZ" b="1" smtClean="0"/>
              <a:t>O</a:t>
            </a:r>
            <a:r>
              <a:rPr lang="cs-CZ" b="1" baseline="-25000" smtClean="0"/>
              <a:t>3</a:t>
            </a:r>
            <a:r>
              <a:rPr lang="cs-CZ" b="1" smtClean="0"/>
              <a:t>  použití</a:t>
            </a:r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surovinou pro výrobu oxidu hlinitého je minerál bauxit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oxid hlinitý se používá při </a:t>
            </a:r>
            <a:r>
              <a:rPr lang="cs-CZ" dirty="0"/>
              <a:t>výrobě porcelánu, zubních cementů, barev a </a:t>
            </a:r>
            <a:r>
              <a:rPr lang="cs-CZ" dirty="0" smtClean="0"/>
              <a:t>k </a:t>
            </a:r>
            <a:r>
              <a:rPr lang="cs-CZ" dirty="0"/>
              <a:t>výrobě hliníku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smirek </a:t>
            </a:r>
            <a:r>
              <a:rPr lang="cs-CZ" dirty="0"/>
              <a:t>jako brusný materiál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7004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92613" y="1412875"/>
            <a:ext cx="4319587" cy="388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159375" y="5589588"/>
            <a:ext cx="2232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bauxit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333375"/>
            <a:ext cx="8077200" cy="1008063"/>
          </a:xfrm>
        </p:spPr>
        <p:txBody>
          <a:bodyPr rtlCol="0"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>
                <a:latin typeface="Arial" pitchFamily="34" charset="0"/>
                <a:cs typeface="Arial" pitchFamily="34" charset="0"/>
              </a:rPr>
              <a:t>Oxid křemičitý SiO</a:t>
            </a:r>
            <a:r>
              <a:rPr lang="cs-CZ" sz="4400" baseline="-25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400" baseline="-2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981075"/>
            <a:ext cx="5111750" cy="5145088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Křišťál – krystalický SiO</a:t>
            </a:r>
            <a:r>
              <a:rPr lang="cs-CZ" baseline="-25000" smtClean="0"/>
              <a:t>2</a:t>
            </a:r>
            <a:r>
              <a:rPr lang="cs-CZ" smtClean="0"/>
              <a:t> 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3200" smtClean="0"/>
              <a:t>pevná látka, těžko tavitelná, jedna z nejstálejších látek vůbec</a:t>
            </a:r>
          </a:p>
          <a:p>
            <a:r>
              <a:rPr lang="cs-CZ" sz="3200" smtClean="0"/>
              <a:t>-v přírodě se  vyskytuje jako křemen a písek</a:t>
            </a:r>
          </a:p>
          <a:p>
            <a:endParaRPr lang="cs-CZ" sz="320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56025" y="2060575"/>
            <a:ext cx="4830763" cy="411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OXID KŘEMIČITÝ SiO</a:t>
            </a:r>
            <a:r>
              <a:rPr lang="cs-CZ" baseline="-25000" dirty="0"/>
              <a:t>2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95288" y="1052513"/>
            <a:ext cx="4038600" cy="4525962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Využívá se ve </a:t>
            </a:r>
            <a:r>
              <a:rPr lang="cs-CZ" b="1" smtClean="0"/>
              <a:t>stavebnictví </a:t>
            </a:r>
            <a:r>
              <a:rPr lang="cs-CZ" smtClean="0"/>
              <a:t>– říční písek do malty a betonu a ve </a:t>
            </a:r>
            <a:r>
              <a:rPr lang="cs-CZ" b="1" smtClean="0"/>
              <a:t>sklářství </a:t>
            </a:r>
            <a:r>
              <a:rPr lang="cs-CZ" smtClean="0"/>
              <a:t>– křemenný písek je základní sklářskou surovinou. </a:t>
            </a:r>
          </a:p>
          <a:p>
            <a:endParaRPr lang="cs-CZ" smtClean="0"/>
          </a:p>
        </p:txBody>
      </p:sp>
      <p:pic>
        <p:nvPicPr>
          <p:cNvPr id="36867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867400" y="981075"/>
            <a:ext cx="2808288" cy="3990975"/>
          </a:xfrm>
        </p:spPr>
      </p:pic>
      <p:pic>
        <p:nvPicPr>
          <p:cNvPr id="36868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3575" y="4546600"/>
            <a:ext cx="2933700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37890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Oxid vápenatý. In: </a:t>
            </a:r>
            <a:r>
              <a:rPr lang="cs-CZ" sz="1800" i="1" smtClean="0"/>
              <a:t>Wikipedia</a:t>
            </a:r>
            <a:r>
              <a:rPr lang="cs-CZ" sz="1800" smtClean="0"/>
              <a:t>: </a:t>
            </a:r>
            <a:r>
              <a:rPr lang="cs-CZ" sz="1800" i="1" smtClean="0"/>
              <a:t>the free encyclopedia</a:t>
            </a:r>
            <a:r>
              <a:rPr lang="cs-CZ" sz="1800" smtClean="0"/>
              <a:t> [online]. San Francisco (CA): Wikimedia Foundation, 2001- [cit. 2011 -11-21]. Dostupné z: </a:t>
            </a:r>
            <a:r>
              <a:rPr lang="cs-CZ" sz="1800" smtClean="0">
                <a:hlinkClick r:id="rId2"/>
              </a:rPr>
              <a:t>http://cs.wikipedia.org/wiki/Soubor:Oxid_v%C3%A1penat%C3%BD.PNG</a:t>
            </a:r>
            <a:endParaRPr lang="cs-CZ" sz="1800" smtClean="0"/>
          </a:p>
          <a:p>
            <a:r>
              <a:rPr lang="cs-CZ" sz="1800" smtClean="0"/>
              <a:t>Žíravý: piktogram. In: </a:t>
            </a:r>
            <a:r>
              <a:rPr lang="cs-CZ" sz="1800" i="1" smtClean="0"/>
              <a:t>Wikipedia</a:t>
            </a:r>
            <a:r>
              <a:rPr lang="cs-CZ" sz="1800" smtClean="0"/>
              <a:t>: </a:t>
            </a:r>
            <a:r>
              <a:rPr lang="cs-CZ" sz="1800" i="1" smtClean="0"/>
              <a:t>the free encyclopedia</a:t>
            </a:r>
            <a:r>
              <a:rPr lang="cs-CZ" sz="1800" smtClean="0"/>
              <a:t> [online]. San Francisco (CA): Wikimedia Foundation, 2001- [cit. 2011 -11-21]. Dostupné z: Oxid vápenatý. In: Wikipedia: the free encyclopedia [online]. San Francisco (CA): Wikimedia Foundation, 2001- [cit. 2012-03-10]. Dostupné z: </a:t>
            </a:r>
            <a:r>
              <a:rPr lang="cs-CZ" sz="1800" smtClean="0">
                <a:hlinkClick r:id="rId2"/>
              </a:rPr>
              <a:t>http://cs.wikipedia.org/wiki/Soubor:Oxid_v%C3%A1penat%C3%BD.PNG</a:t>
            </a:r>
            <a:endParaRPr lang="cs-CZ" sz="1800" smtClean="0"/>
          </a:p>
          <a:p>
            <a:r>
              <a:rPr lang="cs-CZ" sz="1800" smtClean="0"/>
              <a:t>Oxid křemičitý. In: </a:t>
            </a:r>
            <a:r>
              <a:rPr lang="cs-CZ" sz="1800" i="1" smtClean="0"/>
              <a:t>Wikipedia</a:t>
            </a:r>
            <a:r>
              <a:rPr lang="cs-CZ" sz="1800" smtClean="0"/>
              <a:t>: </a:t>
            </a:r>
            <a:r>
              <a:rPr lang="cs-CZ" sz="1800" i="1" smtClean="0"/>
              <a:t>the free encyclopedia</a:t>
            </a:r>
            <a:r>
              <a:rPr lang="cs-CZ" sz="1800" smtClean="0"/>
              <a:t> [online]. San Francisco (CA): Wikimedia Foundation, 2001- [cit. 2011 -11-21]. Dostupné z: Žíravý: piktogram. In: Wikipedia: the free encyclopedia [online]. San Francisco (CA): Wikimedia Foundation, 2001- [cit. 2011 -11-21]. Dostupné z: Oxid vápenatý. In: Wikipedia: the free encyclopedia [online]. San Francisco (CA): Wikimedia Foundation, 2001- [cit. 2012-03-10]. Dostupné z: http://cs.wikipedia.org/wiki/Soubor:Oxid_v%C3%A1penat%C3%BD.PNG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/>
              <a:t>Oxid hlinitý.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2012-11-21]. Dostupné z: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cs.wikipedia.org/wiki/Soubor:Oxid_hlinit%C3%BD.JPG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/>
              <a:t>Safírový prsten.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2012-11-21]. Dostupné z: Oxid hlinitý. In: </a:t>
            </a:r>
            <a:r>
              <a:rPr lang="cs-CZ" sz="1800" dirty="0" err="1"/>
              <a:t>Wikipedia</a:t>
            </a:r>
            <a:r>
              <a:rPr lang="cs-CZ" sz="1800" dirty="0"/>
              <a:t>: </a:t>
            </a:r>
            <a:r>
              <a:rPr lang="cs-CZ" sz="1800" dirty="0" err="1"/>
              <a:t>the</a:t>
            </a:r>
            <a:r>
              <a:rPr lang="cs-CZ" sz="1800" dirty="0"/>
              <a:t> free </a:t>
            </a:r>
            <a:r>
              <a:rPr lang="cs-CZ" sz="1800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2012-11-21]. Dostupné z: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cs.wikipedia.org/wiki/Soubor:Oxid_hlinit%C3%BD.JPG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1800" dirty="0" err="1"/>
              <a:t>Rubín</a:t>
            </a:r>
            <a:r>
              <a:rPr lang="en-US" sz="1800" dirty="0"/>
              <a:t>. In: </a:t>
            </a:r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2012-11-21].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3"/>
              </a:rPr>
              <a:t>http://</a:t>
            </a:r>
            <a:r>
              <a:rPr lang="en-US" sz="1800" dirty="0" smtClean="0">
                <a:hlinkClick r:id="rId3"/>
              </a:rPr>
              <a:t>cs.wikipedia.org/wiki/Soubor:Cut_Ruby.jpg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/>
              <a:t>Broušení skla. </a:t>
            </a:r>
            <a:r>
              <a:rPr lang="cs-CZ" sz="1800" i="1" dirty="0"/>
              <a:t>.moser-glass.com</a:t>
            </a:r>
            <a:r>
              <a:rPr lang="cs-CZ" sz="1800" dirty="0"/>
              <a:t> [online]. 2011 [cit. 2012-11-21]. Dostupné z: </a:t>
            </a:r>
            <a:r>
              <a:rPr lang="cs-CZ" sz="1800" dirty="0">
                <a:hlinkClick r:id="rId4"/>
              </a:rPr>
              <a:t>http://www.moser-glass.com/pages/rucni-brouseni-skla</a:t>
            </a:r>
            <a:r>
              <a:rPr lang="cs-CZ" sz="1800" dirty="0" smtClean="0">
                <a:hlinkClick r:id="rId4"/>
              </a:rPr>
              <a:t>/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/>
              <a:t>Bauxit.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2012-11-21]. Dostupné z: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cs.wikipedia.org/wiki/Bauxit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/>
              <a:t>ČTRNÁCTOVÁ,CSC., Doc. </a:t>
            </a:r>
            <a:r>
              <a:rPr lang="cs-CZ" sz="1800" dirty="0" err="1"/>
              <a:t>RNDr.Hana</a:t>
            </a:r>
            <a:r>
              <a:rPr lang="cs-CZ" sz="1800" dirty="0"/>
              <a:t>, Prof. </a:t>
            </a:r>
            <a:r>
              <a:rPr lang="cs-CZ" sz="1800" dirty="0" err="1"/>
              <a:t>Ing.Karel</a:t>
            </a:r>
            <a:r>
              <a:rPr lang="cs-CZ" sz="1800" dirty="0"/>
              <a:t> KOLÁŘ,CSC., PaedDr. Miloslava SVOBODOVÁ a </a:t>
            </a:r>
            <a:r>
              <a:rPr lang="cs-CZ" sz="1800" dirty="0" err="1"/>
              <a:t>RNDr.František</a:t>
            </a:r>
            <a:r>
              <a:rPr lang="cs-CZ" sz="1800" dirty="0"/>
              <a:t> ZEMÁNEK. </a:t>
            </a:r>
            <a:r>
              <a:rPr lang="cs-CZ" sz="1800" i="1" dirty="0"/>
              <a:t>Přehled chemie pro základní školy</a:t>
            </a:r>
            <a:r>
              <a:rPr lang="cs-CZ" sz="1800" dirty="0"/>
              <a:t>. 1. vydání. Praha: SPN-pedagogické nakladatelství, a.s., 2006. </a:t>
            </a:r>
            <a:r>
              <a:rPr lang="cs-CZ" sz="1800"/>
              <a:t>ISBN 80-7235-260-1. 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453</Words>
  <Application>Microsoft Office PowerPoint</Application>
  <PresentationFormat>Předvádění na obrazovce (4:3)</PresentationFormat>
  <Paragraphs>47</Paragraphs>
  <Slides>11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Motiv systému Office</vt:lpstr>
      <vt:lpstr>1_Motiv systému Office</vt:lpstr>
      <vt:lpstr>Snímek 1</vt:lpstr>
      <vt:lpstr>Anotace</vt:lpstr>
      <vt:lpstr>Pevné oxidy</vt:lpstr>
      <vt:lpstr>OXID VÁPENATÝ Ca O  („pálené vápno“) </vt:lpstr>
      <vt:lpstr>OXID VÁPENATÝ CaO  („pálené vápno“) </vt:lpstr>
      <vt:lpstr>OXID HLINITÝ Al2O3 </vt:lpstr>
      <vt:lpstr>OXID HLINITÝ Al2O3  použití</vt:lpstr>
      <vt:lpstr>            Oxid křemičitý SiO2</vt:lpstr>
      <vt:lpstr>OXID KŘEMIČITÝ SiO2  </vt:lpstr>
      <vt:lpstr>Zdroje a citace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Fiedlerová Ivana</dc:creator>
  <cp:lastModifiedBy>Maminka</cp:lastModifiedBy>
  <cp:revision>19</cp:revision>
  <dcterms:created xsi:type="dcterms:W3CDTF">2012-02-05T12:33:35Z</dcterms:created>
  <dcterms:modified xsi:type="dcterms:W3CDTF">2012-03-12T07:49:54Z</dcterms:modified>
</cp:coreProperties>
</file>