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  <p:sldMasterId id="2147483660" r:id="rId2"/>
  </p:sldMasterIdLst>
  <p:notesMasterIdLst>
    <p:notesMasterId r:id="rId17"/>
  </p:notesMasterIdLst>
  <p:sldIdLst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68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06 </a:t>
          </a:r>
          <a:r>
            <a:rPr lang="cs-CZ" sz="2000" dirty="0" smtClean="0"/>
            <a:t>Organické látky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– Organické látky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957624-550D-4BA1-9301-54586EAFACF3}" type="presOf" srcId="{D1D4F407-5343-4D3F-B5B9-D407B03CAEB4}" destId="{AED2198E-93D5-4001-81B4-73124B309672}" srcOrd="1" destOrd="0" presId="urn:microsoft.com/office/officeart/2005/8/layout/target3"/>
    <dgm:cxn modelId="{28E7C411-B1CF-457A-955F-28604F696F85}" type="presOf" srcId="{D8197B8C-B260-4A16-BDF4-0947B075E274}" destId="{5A5FFA88-C948-4069-8E93-59FA12366E83}" srcOrd="1" destOrd="0" presId="urn:microsoft.com/office/officeart/2005/8/layout/target3"/>
    <dgm:cxn modelId="{4F859613-F4C4-4294-B6F9-4068EE84EBDA}" type="presOf" srcId="{0AAB1F7B-4825-4B41-8B45-3CE4C7ADD028}" destId="{4D30A88C-8B62-4979-B120-E743D8B92577}" srcOrd="1" destOrd="0" presId="urn:microsoft.com/office/officeart/2005/8/layout/target3"/>
    <dgm:cxn modelId="{174D7672-EE92-4DD3-AD17-D1BE6E9BF943}" type="presOf" srcId="{B651F6E3-6281-48DB-9319-2AEAFDAE7572}" destId="{619D679B-A015-4ECF-8348-D1034C574F40}" srcOrd="0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163E6526-0C89-4AAD-A1E7-A6BFD1D2EFA4}" type="presOf" srcId="{0AAB1F7B-4825-4B41-8B45-3CE4C7ADD028}" destId="{59F034D9-BFC2-4F73-BBA6-EC6ED57A218D}" srcOrd="0" destOrd="0" presId="urn:microsoft.com/office/officeart/2005/8/layout/target3"/>
    <dgm:cxn modelId="{E65803AF-11A8-41D2-8FD3-6D72E97DEC3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5F2BF1C-C40A-45D0-8007-E9A5C5DE563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0A30460-2FBE-4E3F-90D6-606FF9D9D554}" type="presOf" srcId="{D1D4F407-5343-4D3F-B5B9-D407B03CAEB4}" destId="{D005CE8C-CC26-4C3E-AC11-E15060ECD759}" srcOrd="0" destOrd="0" presId="urn:microsoft.com/office/officeart/2005/8/layout/target3"/>
    <dgm:cxn modelId="{313B9DB1-0199-4220-BCA8-AC6273EDCE75}" type="presOf" srcId="{D1B46980-6531-4606-95E6-44980827E919}" destId="{6140AFEC-043D-4C43-A2F9-D0F5331DF3A3}" srcOrd="0" destOrd="0" presId="urn:microsoft.com/office/officeart/2005/8/layout/target3"/>
    <dgm:cxn modelId="{20A3A162-3305-46B1-A9FC-EA7967D5C49A}" type="presOf" srcId="{757F3AB3-0718-4624-B441-E567A8F0AB56}" destId="{333A1088-737F-45CB-B68E-254E46348037}" srcOrd="0" destOrd="0" presId="urn:microsoft.com/office/officeart/2005/8/layout/target3"/>
    <dgm:cxn modelId="{4EB7A4FC-731F-43B2-8FA6-250DBA2FC9EE}" type="presOf" srcId="{B651F6E3-6281-48DB-9319-2AEAFDAE7572}" destId="{6BB5E863-4638-4E1D-BFDE-399D028AC4ED}" srcOrd="1" destOrd="0" presId="urn:microsoft.com/office/officeart/2005/8/layout/target3"/>
    <dgm:cxn modelId="{CF0E1C80-F28C-4B68-82F1-336795E32813}" type="presParOf" srcId="{333A1088-737F-45CB-B68E-254E46348037}" destId="{F5ABB229-8D3B-4694-996A-96F23CF14429}" srcOrd="0" destOrd="0" presId="urn:microsoft.com/office/officeart/2005/8/layout/target3"/>
    <dgm:cxn modelId="{3BAC23B0-2526-49E0-BC67-9F5CBFBB71EC}" type="presParOf" srcId="{333A1088-737F-45CB-B68E-254E46348037}" destId="{F41139FD-01EE-4571-8B17-4FB00FC51163}" srcOrd="1" destOrd="0" presId="urn:microsoft.com/office/officeart/2005/8/layout/target3"/>
    <dgm:cxn modelId="{1777E878-66F6-4BB7-8AD5-9A5D7712A8CD}" type="presParOf" srcId="{333A1088-737F-45CB-B68E-254E46348037}" destId="{D005CE8C-CC26-4C3E-AC11-E15060ECD759}" srcOrd="2" destOrd="0" presId="urn:microsoft.com/office/officeart/2005/8/layout/target3"/>
    <dgm:cxn modelId="{A9E16D44-1656-42C8-A909-E0A07965C2EA}" type="presParOf" srcId="{333A1088-737F-45CB-B68E-254E46348037}" destId="{2C702D82-9B77-49B7-9568-BB8EB47C3372}" srcOrd="3" destOrd="0" presId="urn:microsoft.com/office/officeart/2005/8/layout/target3"/>
    <dgm:cxn modelId="{7A2BCAD8-1DE3-4BBD-A6ED-B71D59E616E4}" type="presParOf" srcId="{333A1088-737F-45CB-B68E-254E46348037}" destId="{A52A0455-90FF-4808-ABD0-F02540D31D5A}" srcOrd="4" destOrd="0" presId="urn:microsoft.com/office/officeart/2005/8/layout/target3"/>
    <dgm:cxn modelId="{47DF7962-7DF4-461F-ABD2-64049ABCC00C}" type="presParOf" srcId="{333A1088-737F-45CB-B68E-254E46348037}" destId="{6140AFEC-043D-4C43-A2F9-D0F5331DF3A3}" srcOrd="5" destOrd="0" presId="urn:microsoft.com/office/officeart/2005/8/layout/target3"/>
    <dgm:cxn modelId="{DC89B378-AB1A-40B3-B526-C1D83272A8BC}" type="presParOf" srcId="{333A1088-737F-45CB-B68E-254E46348037}" destId="{9358AC05-5D7D-4327-9F80-1AD486AEA664}" srcOrd="6" destOrd="0" presId="urn:microsoft.com/office/officeart/2005/8/layout/target3"/>
    <dgm:cxn modelId="{9DE94663-7448-491F-8AD2-A1CB72E264C6}" type="presParOf" srcId="{333A1088-737F-45CB-B68E-254E46348037}" destId="{313FC574-E1CD-4FB4-B054-0B805CE0447D}" srcOrd="7" destOrd="0" presId="urn:microsoft.com/office/officeart/2005/8/layout/target3"/>
    <dgm:cxn modelId="{4D9F2D51-C375-4735-AC2E-B3D4BB695F96}" type="presParOf" srcId="{333A1088-737F-45CB-B68E-254E46348037}" destId="{619D679B-A015-4ECF-8348-D1034C574F40}" srcOrd="8" destOrd="0" presId="urn:microsoft.com/office/officeart/2005/8/layout/target3"/>
    <dgm:cxn modelId="{61065DC6-7EE8-425F-8EA1-886B65ABC380}" type="presParOf" srcId="{333A1088-737F-45CB-B68E-254E46348037}" destId="{322283A8-4A27-4CDA-BAE3-F381106A9174}" srcOrd="9" destOrd="0" presId="urn:microsoft.com/office/officeart/2005/8/layout/target3"/>
    <dgm:cxn modelId="{1D3D238C-9D69-4DA4-BF3E-27F9359D8D84}" type="presParOf" srcId="{333A1088-737F-45CB-B68E-254E46348037}" destId="{FFC9F71D-1B4F-4AD9-A4A6-86ADEFC8AF5C}" srcOrd="10" destOrd="0" presId="urn:microsoft.com/office/officeart/2005/8/layout/target3"/>
    <dgm:cxn modelId="{1BD744A9-768E-4404-BB91-A2C62BED5735}" type="presParOf" srcId="{333A1088-737F-45CB-B68E-254E46348037}" destId="{25B08C86-7E15-44DC-BE7F-FFB55DD49D12}" srcOrd="11" destOrd="0" presId="urn:microsoft.com/office/officeart/2005/8/layout/target3"/>
    <dgm:cxn modelId="{A77040A4-4EB8-48E9-8C6A-C16096BA09EA}" type="presParOf" srcId="{333A1088-737F-45CB-B68E-254E46348037}" destId="{00C717B0-68EB-44BA-93D7-26EFE788AC8D}" srcOrd="12" destOrd="0" presId="urn:microsoft.com/office/officeart/2005/8/layout/target3"/>
    <dgm:cxn modelId="{745715D1-A9BF-4161-A1BF-7CB5DE3BDDE1}" type="presParOf" srcId="{333A1088-737F-45CB-B68E-254E46348037}" destId="{0AEFEAAE-4B9D-44C9-B448-C44B4ADAD7F0}" srcOrd="13" destOrd="0" presId="urn:microsoft.com/office/officeart/2005/8/layout/target3"/>
    <dgm:cxn modelId="{4579F83F-B25A-45F3-A9FF-1572F1E76FB4}" type="presParOf" srcId="{333A1088-737F-45CB-B68E-254E46348037}" destId="{59F034D9-BFC2-4F73-BBA6-EC6ED57A218D}" srcOrd="14" destOrd="0" presId="urn:microsoft.com/office/officeart/2005/8/layout/target3"/>
    <dgm:cxn modelId="{C6EE2661-A166-460A-859E-F7AD9EC08D26}" type="presParOf" srcId="{333A1088-737F-45CB-B68E-254E46348037}" destId="{AED2198E-93D5-4001-81B4-73124B309672}" srcOrd="15" destOrd="0" presId="urn:microsoft.com/office/officeart/2005/8/layout/target3"/>
    <dgm:cxn modelId="{F70F2B6A-E361-4B43-9166-69F3BF3150B3}" type="presParOf" srcId="{333A1088-737F-45CB-B68E-254E46348037}" destId="{2BE915AB-18AA-4053-B92C-3BFC9ED204BB}" srcOrd="16" destOrd="0" presId="urn:microsoft.com/office/officeart/2005/8/layout/target3"/>
    <dgm:cxn modelId="{0AA26102-EB18-4AD6-BBD1-3F9724F15110}" type="presParOf" srcId="{333A1088-737F-45CB-B68E-254E46348037}" destId="{6BB5E863-4638-4E1D-BFDE-399D028AC4ED}" srcOrd="17" destOrd="0" presId="urn:microsoft.com/office/officeart/2005/8/layout/target3"/>
    <dgm:cxn modelId="{B9D78BAA-F0D2-4A99-82C6-E6BA3CA89CE9}" type="presParOf" srcId="{333A1088-737F-45CB-B68E-254E46348037}" destId="{5A5FFA88-C948-4069-8E93-59FA12366E83}" srcOrd="18" destOrd="0" presId="urn:microsoft.com/office/officeart/2005/8/layout/target3"/>
    <dgm:cxn modelId="{2D043578-2DCF-42B4-B8B8-47F8C742AA25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06 </a:t>
          </a:r>
          <a:r>
            <a:rPr lang="cs-CZ" sz="2000" kern="1200" dirty="0" smtClean="0"/>
            <a:t>Organické látky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– Organické látky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D2A41-2981-4DC8-BD0D-282BA01F8EEA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A69FA-411D-4F82-BD5C-0DCAC7A967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5189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361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5706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6922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8379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8878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211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3996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8696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1703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7958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5564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3801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92167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010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8349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5229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89234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64567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9720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1849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62319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2384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7133FC-9225-4270-B590-F1740A61E44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CF591-7B4D-4573-A59F-4C8B8A5A4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4626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3712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hotosynthesis.jpg?uselang=cs" TargetMode="External"/><Relationship Id="rId2" Type="http://schemas.openxmlformats.org/officeDocument/2006/relationships/hyperlink" Target="http://commons.wikimedia.org/wiki/File:Photosynthesis.gif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zena-paliva.cz/" TargetMode="External"/><Relationship Id="rId4" Type="http://schemas.openxmlformats.org/officeDocument/2006/relationships/hyperlink" Target="http://cs.wikipedia.org/wiki/Baux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363272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332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cs-CZ" dirty="0" smtClean="0"/>
              <a:t>Tento materiál je určen pro žáky 9. ročníku </a:t>
            </a:r>
            <a:r>
              <a:rPr lang="cs-CZ" dirty="0" smtClean="0"/>
              <a:t>ZŠ</a:t>
            </a:r>
            <a:endParaRPr lang="cs-CZ" dirty="0" smtClean="0"/>
          </a:p>
          <a:p>
            <a:r>
              <a:rPr lang="cs-CZ" dirty="0" smtClean="0"/>
              <a:t>zpracovává téma organické chemie, definuje pojem organický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1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Organické látky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je základem organických sloučenin?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87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Organické sloučeniny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  <a:latin typeface="Comic Sans MS" pitchFamily="66" charset="0"/>
              </a:rPr>
              <a:t>Organ</a:t>
            </a:r>
            <a:r>
              <a:rPr lang="cs-CZ" u="sng" dirty="0" smtClean="0">
                <a:latin typeface="Comic Sans MS" pitchFamily="66" charset="0"/>
              </a:rPr>
              <a:t>ické sloučeniny</a:t>
            </a:r>
            <a:r>
              <a:rPr lang="cs-CZ" dirty="0" smtClean="0">
                <a:latin typeface="Comic Sans MS" pitchFamily="66" charset="0"/>
              </a:rPr>
              <a:t> jsou látky, které jsou základem postupně vzniklých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organ</a:t>
            </a:r>
            <a:r>
              <a:rPr lang="cs-CZ" dirty="0" smtClean="0">
                <a:latin typeface="Comic Sans MS" pitchFamily="66" charset="0"/>
              </a:rPr>
              <a:t>ismů</a:t>
            </a:r>
          </a:p>
          <a:p>
            <a:r>
              <a:rPr lang="cs-CZ" dirty="0" smtClean="0">
                <a:latin typeface="Comic Sans MS" pitchFamily="66" charset="0"/>
              </a:rPr>
              <a:t>Orgán, organický z řeckého slova  </a:t>
            </a:r>
            <a:r>
              <a:rPr lang="cs-CZ" i="1" dirty="0" smtClean="0">
                <a:latin typeface="Comic Sans MS" pitchFamily="66" charset="0"/>
              </a:rPr>
              <a:t>organon = </a:t>
            </a: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 </a:t>
            </a:r>
            <a:r>
              <a:rPr lang="cs-CZ" i="1" dirty="0" smtClean="0">
                <a:latin typeface="Comic Sans MS" pitchFamily="66" charset="0"/>
              </a:rPr>
              <a:t>   </a:t>
            </a:r>
            <a:r>
              <a:rPr lang="cs-CZ" dirty="0" smtClean="0">
                <a:latin typeface="Comic Sans MS" pitchFamily="66" charset="0"/>
              </a:rPr>
              <a:t>v překladu ústrojí</a:t>
            </a:r>
          </a:p>
          <a:p>
            <a:r>
              <a:rPr lang="cs-CZ" dirty="0" smtClean="0">
                <a:latin typeface="Comic Sans MS" pitchFamily="66" charset="0"/>
              </a:rPr>
              <a:t>Organické látky jsou někdy nazývány ústrojné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454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Organické (ústrojné) sloučeniny </a:t>
            </a:r>
            <a:r>
              <a:rPr lang="cs-CZ" dirty="0" smtClean="0"/>
              <a:t>-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- jsou základními složkami těl živočichů i rostlin</a:t>
            </a:r>
          </a:p>
          <a:p>
            <a:r>
              <a:rPr lang="cs-CZ" dirty="0" smtClean="0">
                <a:latin typeface="Comic Sans MS" pitchFamily="66" charset="0"/>
              </a:rPr>
              <a:t>- vznikají při látkových přeměnách v organismech</a:t>
            </a:r>
          </a:p>
          <a:p>
            <a:r>
              <a:rPr lang="cs-CZ" dirty="0" smtClean="0">
                <a:latin typeface="Comic Sans MS" pitchFamily="66" charset="0"/>
              </a:rPr>
              <a:t>- patří sem látky, které člověk připravil </a:t>
            </a:r>
            <a:r>
              <a:rPr lang="cs-CZ" dirty="0" smtClean="0">
                <a:latin typeface="Comic Sans MS" pitchFamily="66" charset="0"/>
              </a:rPr>
              <a:t>uměle (plasty</a:t>
            </a:r>
            <a:r>
              <a:rPr lang="cs-CZ" dirty="0" smtClean="0">
                <a:latin typeface="Comic Sans MS" pitchFamily="66" charset="0"/>
              </a:rPr>
              <a:t>, léčiva barviva apod.)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V e všech organických sloučeninách je vázán </a:t>
            </a:r>
            <a:r>
              <a:rPr lang="cs-CZ" u="sng" dirty="0" smtClean="0">
                <a:latin typeface="Comic Sans MS" pitchFamily="66" charset="0"/>
              </a:rPr>
              <a:t>UHLÍK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491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Uhlík</a:t>
            </a:r>
            <a:r>
              <a:rPr lang="cs-CZ" dirty="0" smtClean="0"/>
              <a:t> (chemická značka </a:t>
            </a:r>
            <a:r>
              <a:rPr lang="cs-CZ" b="1" dirty="0" smtClean="0"/>
              <a:t>C</a:t>
            </a:r>
            <a:r>
              <a:rPr lang="cs-CZ" dirty="0" smtClean="0"/>
              <a:t>, latinsky </a:t>
            </a:r>
            <a:r>
              <a:rPr lang="la-Latn" i="1" dirty="0" smtClean="0"/>
              <a:t>Carboneum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Uhlík</a:t>
            </a:r>
            <a:r>
              <a:rPr lang="cs-CZ" dirty="0" smtClean="0"/>
              <a:t> (</a:t>
            </a:r>
            <a:r>
              <a:rPr lang="cs-CZ" sz="2800" dirty="0" smtClean="0"/>
              <a:t>chemická značka </a:t>
            </a:r>
            <a:r>
              <a:rPr lang="cs-CZ" sz="2800" b="1" dirty="0" smtClean="0"/>
              <a:t>C</a:t>
            </a:r>
            <a:r>
              <a:rPr lang="cs-CZ" sz="2800" dirty="0" smtClean="0"/>
              <a:t>, latinsky </a:t>
            </a:r>
            <a:r>
              <a:rPr lang="la-Latn" sz="2800" i="1" dirty="0" smtClean="0"/>
              <a:t>Carboneum</a:t>
            </a:r>
            <a:r>
              <a:rPr lang="cs-CZ" sz="2800" dirty="0" smtClean="0"/>
              <a:t>)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je chemický prvek, tvořící základní stavební kámen všech organických sloučenin a tím i všech živých organismů na této planetě.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76362" y="4149080"/>
            <a:ext cx="6391275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757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Sloučeniny uhlíku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5544616"/>
          </a:xfrm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Comic Sans MS" pitchFamily="66" charset="0"/>
              </a:rPr>
              <a:t>Sloučeniny uhlíku jsou jedním ze základů světové energetiky, kde především 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fosilní paliva: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	- </a:t>
            </a:r>
            <a:r>
              <a:rPr lang="cs-CZ" u="sng" dirty="0" smtClean="0">
                <a:latin typeface="Comic Sans MS" pitchFamily="66" charset="0"/>
              </a:rPr>
              <a:t>zemní plyn a uhlí </a:t>
            </a:r>
            <a:r>
              <a:rPr lang="cs-CZ" dirty="0" smtClean="0">
                <a:latin typeface="Comic Sans MS" pitchFamily="66" charset="0"/>
              </a:rPr>
              <a:t>(energetický zdroj pro výrobu elektřiny a vytápění),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	- </a:t>
            </a:r>
            <a:r>
              <a:rPr lang="cs-CZ" u="sng" dirty="0" smtClean="0">
                <a:latin typeface="Comic Sans MS" pitchFamily="66" charset="0"/>
              </a:rPr>
              <a:t>produkty zpracování ropy (</a:t>
            </a:r>
            <a:r>
              <a:rPr lang="cs-CZ" dirty="0" smtClean="0">
                <a:latin typeface="Comic Sans MS" pitchFamily="66" charset="0"/>
              </a:rPr>
              <a:t>nezbytné pro pohon spalovacích motorů) </a:t>
            </a:r>
          </a:p>
          <a:p>
            <a:r>
              <a:rPr lang="cs-CZ" dirty="0" smtClean="0">
                <a:latin typeface="Comic Sans MS" pitchFamily="66" charset="0"/>
              </a:rPr>
              <a:t>Výrobky chemického průmyslu na bázi uhlíku jsou součástí našeho každodenního </a:t>
            </a:r>
            <a:r>
              <a:rPr lang="cs-CZ" dirty="0" smtClean="0">
                <a:latin typeface="Comic Sans MS" pitchFamily="66" charset="0"/>
              </a:rPr>
              <a:t>života, </a:t>
            </a:r>
            <a:r>
              <a:rPr lang="cs-CZ" dirty="0" smtClean="0">
                <a:latin typeface="Comic Sans MS" pitchFamily="66" charset="0"/>
              </a:rPr>
              <a:t>ať jde o plastické hmoty, </a:t>
            </a:r>
            <a:r>
              <a:rPr lang="cs-CZ" dirty="0">
                <a:latin typeface="Comic Sans MS" pitchFamily="66" charset="0"/>
              </a:rPr>
              <a:t>umělá vlákna</a:t>
            </a:r>
            <a:r>
              <a:rPr lang="cs-CZ" dirty="0" smtClean="0">
                <a:latin typeface="Comic Sans MS" pitchFamily="66" charset="0"/>
              </a:rPr>
              <a:t>, nátěrové hmoty, léčiva a mnoho dalších. 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906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Sloučeniny uhlíku a energie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328592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Látky, které se používají k vytápění, k pohonu dopravních prostředků, k vaření a zdroj energie v různých průmyslových odvětvích </a:t>
            </a:r>
            <a:r>
              <a:rPr lang="cs-CZ" dirty="0" smtClean="0">
                <a:latin typeface="Comic Sans MS" pitchFamily="66" charset="0"/>
              </a:rPr>
              <a:t>obsahují </a:t>
            </a:r>
            <a:r>
              <a:rPr lang="cs-CZ" dirty="0" smtClean="0">
                <a:latin typeface="Comic Sans MS" pitchFamily="66" charset="0"/>
              </a:rPr>
              <a:t>sloučeniny uhlíku =    				PALIVA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3356992"/>
            <a:ext cx="2049016" cy="30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2982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>      PALIVA</a:t>
            </a:r>
            <a:br>
              <a:rPr lang="cs-CZ" dirty="0" smtClean="0">
                <a:latin typeface="Comic Sans MS" pitchFamily="66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  Rozdělení :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pevná – kapalná – plynná 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Hlavním zdrojem paliv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jsou  stále přírodní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suroviny </a:t>
            </a:r>
            <a:r>
              <a:rPr lang="cs-CZ" dirty="0" smtClean="0">
                <a:latin typeface="Comic Sans MS" pitchFamily="66" charset="0"/>
              </a:rPr>
              <a:t>– uhlí</a:t>
            </a:r>
            <a:r>
              <a:rPr lang="cs-CZ" dirty="0" smtClean="0">
                <a:latin typeface="Comic Sans MS" pitchFamily="66" charset="0"/>
              </a:rPr>
              <a:t>, ropa 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a zemní plyn, kterým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říkáme fosilní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9417" y="332656"/>
            <a:ext cx="3973403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402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 doplňková paliva se využívají různé rostlinné produkty: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obilná a řepková sláma, lněný a dřevní 	odpad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živočišný odpad – z něho se získává bioplyn</a:t>
            </a:r>
          </a:p>
          <a:p>
            <a:r>
              <a:rPr lang="cs-CZ" dirty="0" smtClean="0"/>
              <a:t>Bionafta – vyrábí se chemickou cestou z řepkového oleje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51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Fotosyntéza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4896544" cy="5544616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Comic Sans MS" pitchFamily="66" charset="0"/>
              </a:rPr>
              <a:t>Fotosyntéza je z hlediska existence současného života pokládána za jeden z nejdůležitějších biochemických </a:t>
            </a:r>
            <a:r>
              <a:rPr lang="cs-CZ" sz="3200" dirty="0" smtClean="0">
                <a:latin typeface="Comic Sans MS" pitchFamily="66" charset="0"/>
              </a:rPr>
              <a:t>procesů</a:t>
            </a:r>
          </a:p>
          <a:p>
            <a:r>
              <a:rPr lang="cs-CZ" sz="3200" dirty="0" smtClean="0">
                <a:latin typeface="Comic Sans MS" pitchFamily="66" charset="0"/>
              </a:rPr>
              <a:t>Bez </a:t>
            </a:r>
            <a:r>
              <a:rPr lang="cs-CZ" sz="3200" dirty="0">
                <a:latin typeface="Comic Sans MS" pitchFamily="66" charset="0"/>
              </a:rPr>
              <a:t>ní by biosféra v současné podobě nebyla zásobena </a:t>
            </a:r>
            <a:r>
              <a:rPr lang="cs-CZ" sz="3200" b="1" dirty="0">
                <a:latin typeface="Comic Sans MS" pitchFamily="66" charset="0"/>
              </a:rPr>
              <a:t>organickými </a:t>
            </a:r>
            <a:r>
              <a:rPr lang="cs-CZ" sz="3200" b="1" dirty="0" smtClean="0">
                <a:latin typeface="Comic Sans MS" pitchFamily="66" charset="0"/>
              </a:rPr>
              <a:t>látkami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340768"/>
            <a:ext cx="3768189" cy="5224874"/>
          </a:xfrm>
        </p:spPr>
      </p:pic>
    </p:spTree>
    <p:extLst>
      <p:ext uri="{BB962C8B-B14F-4D97-AF65-F5344CB8AC3E}">
        <p14:creationId xmlns:p14="http://schemas.microsoft.com/office/powerpoint/2010/main" xmlns="" val="3046113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00600"/>
          </a:xfrm>
        </p:spPr>
        <p:txBody>
          <a:bodyPr>
            <a:normAutofit/>
          </a:bodyPr>
          <a:lstStyle/>
          <a:p>
            <a:r>
              <a:rPr lang="cs-CZ" b="1" dirty="0" smtClean="0"/>
              <a:t>Organické </a:t>
            </a:r>
            <a:r>
              <a:rPr lang="cs-CZ" b="1" dirty="0"/>
              <a:t>látky </a:t>
            </a:r>
            <a:r>
              <a:rPr lang="cs-CZ" dirty="0"/>
              <a:t>vytvářené při fotosyntéze spotřebovávají </a:t>
            </a:r>
            <a:r>
              <a:rPr lang="cs-CZ" dirty="0" smtClean="0"/>
              <a:t>organismy</a:t>
            </a:r>
            <a:r>
              <a:rPr lang="cs-CZ" dirty="0"/>
              <a:t>, mezi které patří i </a:t>
            </a:r>
            <a:r>
              <a:rPr lang="cs-CZ" b="1" dirty="0"/>
              <a:t>člověk</a:t>
            </a:r>
            <a:r>
              <a:rPr lang="cs-CZ" dirty="0"/>
              <a:t>, při své </a:t>
            </a:r>
            <a:r>
              <a:rPr lang="cs-CZ" dirty="0" smtClean="0"/>
              <a:t>výživě.  </a:t>
            </a:r>
            <a:r>
              <a:rPr lang="cs-CZ" dirty="0"/>
              <a:t>Na produktech fotosyntézy je závislý i dnešní průmysl, neboť uhlí, ropa a zemní plyn (tzv. fosilní paliva) jsou zbytky organismů, které žily v dávné minulosti a bez fotosyntézy by </a:t>
            </a:r>
            <a:r>
              <a:rPr lang="cs-CZ" dirty="0" smtClean="0"/>
              <a:t>nevznikly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5013174"/>
            <a:ext cx="7610475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792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/>
          <a:lstStyle/>
          <a:p>
            <a:r>
              <a:rPr lang="cs-CZ" dirty="0"/>
              <a:t>Procesem s opačným průběhem než </a:t>
            </a:r>
            <a:r>
              <a:rPr lang="cs-CZ" dirty="0" err="1"/>
              <a:t>oxygenní</a:t>
            </a:r>
            <a:r>
              <a:rPr lang="cs-CZ" dirty="0"/>
              <a:t> fotosyntéza je buněčné </a:t>
            </a:r>
            <a:r>
              <a:rPr lang="cs-CZ" b="1" dirty="0"/>
              <a:t>dýchání (respirace), </a:t>
            </a:r>
            <a:r>
              <a:rPr lang="cs-CZ" dirty="0"/>
              <a:t>kdy se fotosyntézou a následnými procesy energie nahromaděná do chemických látek uvolňuje oxidací za spotřeby vzdušného kyslíku (O</a:t>
            </a:r>
            <a:r>
              <a:rPr lang="cs-CZ" baseline="-25000" dirty="0"/>
              <a:t>2</a:t>
            </a:r>
            <a:r>
              <a:rPr lang="cs-CZ" dirty="0"/>
              <a:t>) a přeměňuje se na adenosintrifosfát (ATP). Jako ATP je tato energie přímo dostupná pro další potřebné reakce v těle organismu.</a:t>
            </a:r>
          </a:p>
        </p:txBody>
      </p:sp>
    </p:spTree>
    <p:extLst>
      <p:ext uri="{BB962C8B-B14F-4D97-AF65-F5344CB8AC3E}">
        <p14:creationId xmlns:p14="http://schemas.microsoft.com/office/powerpoint/2010/main" xmlns="" val="98115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760640"/>
          </a:xfrm>
        </p:spPr>
        <p:txBody>
          <a:bodyPr>
            <a:normAutofit fontScale="92500"/>
          </a:bodyPr>
          <a:lstStyle/>
          <a:p>
            <a:r>
              <a:rPr lang="cs-CZ" sz="1800" dirty="0"/>
              <a:t>Fotosyntéza: obrázek.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2011-09-05]. 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commons.wikimedia.org/wiki/File:Photosynthesis.gif?uselang=cs</a:t>
            </a:r>
            <a:endParaRPr lang="cs-CZ" sz="1800" dirty="0" smtClean="0"/>
          </a:p>
          <a:p>
            <a:r>
              <a:rPr lang="cs-CZ" sz="1800" dirty="0"/>
              <a:t>Fotosyntéza - rovnice.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2011-09-05]. Dostupné z: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commons.wikimedia.org/wiki/File:Photosynthesis.jpg?uselang=cs</a:t>
            </a:r>
            <a:endParaRPr lang="cs-CZ" sz="1800" dirty="0" smtClean="0"/>
          </a:p>
          <a:p>
            <a:r>
              <a:rPr lang="cs-CZ" sz="1800" dirty="0"/>
              <a:t>Uhlík: obrázek.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2011-09-05</a:t>
            </a:r>
            <a:r>
              <a:rPr lang="cs-CZ" sz="1800" dirty="0" smtClean="0"/>
              <a:t>]]. </a:t>
            </a:r>
            <a:r>
              <a:rPr lang="cs-CZ" sz="1800" dirty="0"/>
              <a:t>Dostupné z: Bauxit. In: &lt;i&gt;</a:t>
            </a:r>
            <a:r>
              <a:rPr lang="cs-CZ" sz="1800" dirty="0" err="1"/>
              <a:t>Wikipedia</a:t>
            </a:r>
            <a:r>
              <a:rPr lang="cs-CZ" sz="1800" dirty="0"/>
              <a:t>&lt;/i&gt;: &lt;i&gt;</a:t>
            </a:r>
            <a:r>
              <a:rPr lang="cs-CZ" sz="1800" dirty="0" err="1"/>
              <a:t>the</a:t>
            </a:r>
            <a:r>
              <a:rPr lang="cs-CZ" sz="1800" dirty="0"/>
              <a:t> free </a:t>
            </a:r>
            <a:r>
              <a:rPr lang="cs-CZ" sz="1800" dirty="0" err="1"/>
              <a:t>encyclopedia</a:t>
            </a:r>
            <a:r>
              <a:rPr lang="cs-CZ" sz="1800" dirty="0"/>
              <a:t>&lt;/i&gt;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2011-09-05</a:t>
            </a:r>
            <a:r>
              <a:rPr lang="cs-CZ" sz="1800" dirty="0" smtClean="0"/>
              <a:t>]. </a:t>
            </a:r>
            <a:r>
              <a:rPr lang="cs-CZ" sz="1800" dirty="0"/>
              <a:t>Dostupné z: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cs.wikipedia.org/wiki/Bauxit</a:t>
            </a:r>
            <a:endParaRPr lang="cs-CZ" sz="1800" dirty="0" smtClean="0"/>
          </a:p>
          <a:p>
            <a:r>
              <a:rPr lang="cs-CZ" sz="1800" dirty="0"/>
              <a:t>Obrázek rostlin z karbonu.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2011-09-05. Dostupné z: Uhlík: obrázek. In: &lt;i&gt;</a:t>
            </a:r>
            <a:r>
              <a:rPr lang="cs-CZ" sz="1800" dirty="0" err="1"/>
              <a:t>Wikipedia</a:t>
            </a:r>
            <a:r>
              <a:rPr lang="cs-CZ" sz="1800" dirty="0"/>
              <a:t>&lt;/i&gt;: &lt;i&gt;</a:t>
            </a:r>
            <a:r>
              <a:rPr lang="cs-CZ" sz="1800" dirty="0" err="1"/>
              <a:t>the</a:t>
            </a:r>
            <a:r>
              <a:rPr lang="cs-CZ" sz="1800" dirty="0"/>
              <a:t> free </a:t>
            </a:r>
            <a:r>
              <a:rPr lang="cs-CZ" sz="1800" dirty="0" err="1"/>
              <a:t>encyclopedia</a:t>
            </a:r>
            <a:r>
              <a:rPr lang="cs-CZ" sz="1800" dirty="0"/>
              <a:t>&lt;/i&gt;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</a:t>
            </a:r>
            <a:r>
              <a:rPr lang="cs-CZ" sz="1800" dirty="0" smtClean="0"/>
              <a:t>2011-09-05</a:t>
            </a:r>
            <a:r>
              <a:rPr lang="cs-CZ" sz="1800" dirty="0"/>
              <a:t>]. Dostupné z: Bauxit. In: &amp;</a:t>
            </a:r>
            <a:r>
              <a:rPr lang="cs-CZ" sz="1800" dirty="0" err="1"/>
              <a:t>lt;i&amp;gt;Wikipedia&amp;lt</a:t>
            </a:r>
            <a:r>
              <a:rPr lang="cs-CZ" sz="1800" dirty="0"/>
              <a:t>;/</a:t>
            </a:r>
            <a:r>
              <a:rPr lang="cs-CZ" sz="1800" dirty="0" err="1"/>
              <a:t>i&amp;gt</a:t>
            </a:r>
            <a:r>
              <a:rPr lang="cs-CZ" sz="1800" dirty="0"/>
              <a:t>;: &amp;</a:t>
            </a:r>
            <a:r>
              <a:rPr lang="cs-CZ" sz="1800" dirty="0" err="1"/>
              <a:t>lt;i&amp;gt;the</a:t>
            </a:r>
            <a:r>
              <a:rPr lang="cs-CZ" sz="1800" dirty="0"/>
              <a:t> free </a:t>
            </a:r>
            <a:r>
              <a:rPr lang="cs-CZ" sz="1800" dirty="0" err="1"/>
              <a:t>encyclopedia&amp;lt</a:t>
            </a:r>
            <a:r>
              <a:rPr lang="cs-CZ" sz="1800" dirty="0"/>
              <a:t>;/</a:t>
            </a:r>
            <a:r>
              <a:rPr lang="cs-CZ" sz="1800" dirty="0" err="1"/>
              <a:t>i&amp;gt</a:t>
            </a:r>
            <a:r>
              <a:rPr lang="cs-CZ" sz="1800" dirty="0"/>
              <a:t>;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2011-09-05]. Dostupné z: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cs.wikipedia.org/wiki/Bauxit</a:t>
            </a:r>
            <a:endParaRPr lang="cs-CZ" sz="1800" dirty="0" smtClean="0"/>
          </a:p>
          <a:p>
            <a:r>
              <a:rPr lang="cs-CZ" sz="1800" dirty="0"/>
              <a:t>Paliva: foto. </a:t>
            </a:r>
            <a:r>
              <a:rPr lang="cs-CZ" sz="1800" i="1" dirty="0"/>
              <a:t>Zena-paliva.cz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2011-09-05]. Dostupné z: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zena-paliva.cz</a:t>
            </a:r>
            <a:endParaRPr lang="cs-CZ" sz="1800" dirty="0" smtClean="0"/>
          </a:p>
          <a:p>
            <a:r>
              <a:rPr lang="cs-CZ" sz="1800" dirty="0"/>
              <a:t>ČTRNÁCTOVÁ,CSC., Doc. </a:t>
            </a:r>
            <a:r>
              <a:rPr lang="cs-CZ" sz="1800" dirty="0" err="1"/>
              <a:t>RNDr.Hana</a:t>
            </a:r>
            <a:r>
              <a:rPr lang="cs-CZ" sz="1800" dirty="0"/>
              <a:t>, Prof. </a:t>
            </a:r>
            <a:r>
              <a:rPr lang="cs-CZ" sz="1800" dirty="0" err="1"/>
              <a:t>Ing.Karel</a:t>
            </a:r>
            <a:r>
              <a:rPr lang="cs-CZ" sz="1800" dirty="0"/>
              <a:t> KOLÁŘ,CSC., PaedDr. Miloslava SVOBODOVÁ a </a:t>
            </a:r>
            <a:r>
              <a:rPr lang="cs-CZ" sz="1800" dirty="0" err="1"/>
              <a:t>RNDr.František</a:t>
            </a:r>
            <a:r>
              <a:rPr lang="cs-CZ" sz="1800" dirty="0"/>
              <a:t> 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</a:t>
            </a:r>
            <a:r>
              <a:rPr lang="cs-CZ" sz="1800"/>
              <a:t>ISBN 80-7235-260-1. 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94569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671</Words>
  <Application>Microsoft Office PowerPoint</Application>
  <PresentationFormat>Předvádění na obrazovce (4:3)</PresentationFormat>
  <Paragraphs>53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Snímek 1</vt:lpstr>
      <vt:lpstr>Anotace</vt:lpstr>
      <vt:lpstr>Organické látky</vt:lpstr>
      <vt:lpstr>Organické sloučeniny</vt:lpstr>
      <vt:lpstr>Organické (ústrojné) sloučeniny - </vt:lpstr>
      <vt:lpstr>Uhlík (chemická značka C, latinsky Carboneum)</vt:lpstr>
      <vt:lpstr>Sloučeniny uhlíku</vt:lpstr>
      <vt:lpstr>Sloučeniny uhlíku a energie</vt:lpstr>
      <vt:lpstr>      PALIVA </vt:lpstr>
      <vt:lpstr>Biopaliva</vt:lpstr>
      <vt:lpstr>Fotosyntéza</vt:lpstr>
      <vt:lpstr>Fotosyntéza</vt:lpstr>
      <vt:lpstr>Fotosyntéza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Organické látky</dc:title>
  <dc:creator>Fiedlerová Ivana</dc:creator>
  <cp:lastModifiedBy>expert</cp:lastModifiedBy>
  <cp:revision>24</cp:revision>
  <dcterms:created xsi:type="dcterms:W3CDTF">2012-03-06T12:53:47Z</dcterms:created>
  <dcterms:modified xsi:type="dcterms:W3CDTF">2012-03-11T11:03:56Z</dcterms:modified>
</cp:coreProperties>
</file>