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434D2-9943-4153-B920-DD84C1E8C1C6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903E2-3955-4459-B8D9-C866058396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11 – </a:t>
                      </a:r>
                      <a:r>
                        <a:rPr lang="cs-CZ" dirty="0" err="1" smtClean="0"/>
                        <a:t>Wohin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gehen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Wohin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gehen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? – </a:t>
                      </a:r>
                      <a:r>
                        <a:rPr lang="cs-CZ" dirty="0" err="1" smtClean="0"/>
                        <a:t>přdložka</a:t>
                      </a:r>
                      <a:r>
                        <a:rPr lang="cs-CZ" dirty="0" smtClean="0"/>
                        <a:t> in + 4. pád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02. 02. 2011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16632"/>
            <a:ext cx="1105401" cy="134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 na otázku WOHIN? </a:t>
            </a:r>
          </a:p>
          <a:p>
            <a:r>
              <a:rPr lang="cs-CZ" dirty="0" smtClean="0"/>
              <a:t>Procvičování předložky in se 4. pádem podstatných jmen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9392"/>
            <a:ext cx="9144000" cy="71287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Wohin</a:t>
            </a:r>
            <a:r>
              <a:rPr lang="cs-CZ" b="1" dirty="0" smtClean="0"/>
              <a:t> </a:t>
            </a:r>
            <a:r>
              <a:rPr lang="cs-CZ" b="1" dirty="0" err="1" smtClean="0"/>
              <a:t>fahren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, </a:t>
            </a:r>
            <a:r>
              <a:rPr lang="cs-CZ" b="1" dirty="0" err="1" smtClean="0"/>
              <a:t>laufen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gehen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7029400"/>
            <a:ext cx="9144000" cy="4571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WOHIN – 4. PÁD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laufe in </a:t>
            </a:r>
            <a:r>
              <a:rPr lang="cs-CZ" dirty="0" smtClean="0">
                <a:solidFill>
                  <a:srgbClr val="0070C0"/>
                </a:solidFill>
              </a:rPr>
              <a:t>den</a:t>
            </a:r>
            <a:r>
              <a:rPr lang="cs-CZ" dirty="0" smtClean="0"/>
              <a:t> Park.</a:t>
            </a:r>
          </a:p>
          <a:p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in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in </a:t>
            </a:r>
            <a:r>
              <a:rPr lang="cs-CZ" dirty="0" err="1" smtClean="0">
                <a:solidFill>
                  <a:srgbClr val="00B050"/>
                </a:solidFill>
              </a:rPr>
              <a:t>das</a:t>
            </a:r>
            <a:r>
              <a:rPr lang="cs-CZ" dirty="0" smtClean="0"/>
              <a:t> Kino.               </a:t>
            </a:r>
            <a:r>
              <a:rPr lang="cs-CZ" dirty="0" err="1" smtClean="0">
                <a:solidFill>
                  <a:srgbClr val="00B050"/>
                </a:solidFill>
              </a:rPr>
              <a:t>Ins</a:t>
            </a:r>
            <a:r>
              <a:rPr lang="cs-CZ" dirty="0" smtClean="0"/>
              <a:t> Kino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427984" y="4005064"/>
            <a:ext cx="978408" cy="48463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Tomanová Marie\Local Settings\Temporary Internet Files\Content.IE5\HLOH9TDE\MP900227715[2].jpg"/>
          <p:cNvPicPr>
            <a:picLocks noChangeAspect="1" noChangeArrowheads="1"/>
          </p:cNvPicPr>
          <p:nvPr/>
        </p:nvPicPr>
        <p:blipFill>
          <a:blip r:embed="rId2" cstate="print"/>
          <a:srcRect b="35714"/>
          <a:stretch>
            <a:fillRect/>
          </a:stretch>
        </p:blipFill>
        <p:spPr bwMode="auto">
          <a:xfrm>
            <a:off x="6732240" y="692696"/>
            <a:ext cx="1855871" cy="1296144"/>
          </a:xfrm>
          <a:prstGeom prst="rect">
            <a:avLst/>
          </a:prstGeom>
          <a:noFill/>
        </p:spPr>
      </p:pic>
      <p:pic>
        <p:nvPicPr>
          <p:cNvPr id="1027" name="Picture 3" descr="C:\Documents and Settings\Tomanová Marie\Local Settings\Temporary Internet Files\Content.IE5\JB1FAFZF\MC9004355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48880"/>
            <a:ext cx="1440160" cy="1440160"/>
          </a:xfrm>
          <a:prstGeom prst="rect">
            <a:avLst/>
          </a:prstGeom>
          <a:noFill/>
        </p:spPr>
      </p:pic>
      <p:pic>
        <p:nvPicPr>
          <p:cNvPr id="1028" name="Picture 4" descr="C:\Documents and Settings\Tomanová Marie\Local Settings\Temporary Internet Files\Content.IE5\F7MDHZJD\MC9002959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725144"/>
            <a:ext cx="1837853" cy="1510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Wohin läuft Oskar?</a:t>
            </a:r>
            <a:endParaRPr lang="cs-CZ" dirty="0"/>
          </a:p>
        </p:txBody>
      </p:sp>
      <p:pic>
        <p:nvPicPr>
          <p:cNvPr id="2050" name="Picture 2" descr="C:\Documents and Settings\Tomanová Marie\Local Settings\Temporary Internet Files\Content.IE5\PUEZ66V4\MC9002516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1619639" cy="1204724"/>
          </a:xfrm>
          <a:prstGeom prst="rect">
            <a:avLst/>
          </a:prstGeom>
          <a:noFill/>
        </p:spPr>
      </p:pic>
      <p:pic>
        <p:nvPicPr>
          <p:cNvPr id="2051" name="Picture 3" descr="C:\Documents and Settings\Tomanová Marie\Local Settings\Temporary Internet Files\Content.IE5\HLOH9TDE\MP9004038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052736"/>
            <a:ext cx="1296144" cy="1296144"/>
          </a:xfrm>
          <a:prstGeom prst="rect">
            <a:avLst/>
          </a:prstGeom>
          <a:noFill/>
        </p:spPr>
      </p:pic>
      <p:pic>
        <p:nvPicPr>
          <p:cNvPr id="2052" name="Picture 4" descr="C:\Documents and Settings\Tomanová Marie\Local Settings\Temporary Internet Files\Content.IE5\ELQJMTAN\MP900427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3356992"/>
            <a:ext cx="1076301" cy="1350652"/>
          </a:xfrm>
          <a:prstGeom prst="rect">
            <a:avLst/>
          </a:prstGeom>
          <a:noFill/>
        </p:spPr>
      </p:pic>
      <p:pic>
        <p:nvPicPr>
          <p:cNvPr id="2054" name="Picture 6" descr="C:\Documents and Settings\Tomanová Marie\Local Settings\Temporary Internet Files\Content.IE5\JB1FAFZF\MP9004317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5060656"/>
            <a:ext cx="1728192" cy="1151678"/>
          </a:xfrm>
          <a:prstGeom prst="rect">
            <a:avLst/>
          </a:prstGeom>
          <a:noFill/>
        </p:spPr>
      </p:pic>
      <p:pic>
        <p:nvPicPr>
          <p:cNvPr id="2056" name="Picture 8" descr="C:\Documents and Settings\Tomanová Marie\Dokumenty\Obrázky\Galerie médií\j0397492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5085184"/>
            <a:ext cx="1399544" cy="1450003"/>
          </a:xfrm>
          <a:prstGeom prst="rect">
            <a:avLst/>
          </a:prstGeom>
          <a:noFill/>
        </p:spPr>
      </p:pic>
      <p:pic>
        <p:nvPicPr>
          <p:cNvPr id="2057" name="Picture 9" descr="C:\Documents and Settings\Tomanová Marie\Local Settings\Temporary Internet Files\Content.IE5\PUEZ66V4\MC9002906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3140968"/>
            <a:ext cx="1174753" cy="1362297"/>
          </a:xfrm>
          <a:prstGeom prst="rect">
            <a:avLst/>
          </a:prstGeom>
          <a:noFill/>
        </p:spPr>
      </p:pic>
      <p:pic>
        <p:nvPicPr>
          <p:cNvPr id="2058" name="Picture 10" descr="C:\Documents and Settings\Tomanová Marie\Local Settings\Temporary Internet Files\Content.IE5\PUEZ66V4\MM900283032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5157192"/>
            <a:ext cx="1400175" cy="1238250"/>
          </a:xfrm>
          <a:prstGeom prst="rect">
            <a:avLst/>
          </a:prstGeom>
          <a:noFill/>
        </p:spPr>
      </p:pic>
      <p:pic>
        <p:nvPicPr>
          <p:cNvPr id="2059" name="Picture 11" descr="C:\Documents and Settings\Tomanová Marie\Local Settings\Temporary Internet Files\Content.IE5\JB1FAFZF\dglxasset[4].aspx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98748" y="2204864"/>
            <a:ext cx="1746504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Sabine?</a:t>
            </a:r>
            <a:endParaRPr lang="cs-CZ" dirty="0"/>
          </a:p>
        </p:txBody>
      </p:sp>
      <p:pic>
        <p:nvPicPr>
          <p:cNvPr id="1026" name="Picture 2" descr="C:\Documents and Settings\Tomanová Marie\Local Settings\Temporary Internet Files\Content.IE5\Q70E2NI2\MP900399328[2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132856"/>
            <a:ext cx="1688964" cy="25322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27" name="Picture 3" descr="C:\Documents and Settings\Tomanová Marie\Local Settings\Temporary Internet Files\Content.IE5\JB1FAFZF\MC9004151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509120"/>
            <a:ext cx="1512168" cy="1256017"/>
          </a:xfrm>
          <a:prstGeom prst="rect">
            <a:avLst/>
          </a:prstGeom>
          <a:noFill/>
        </p:spPr>
      </p:pic>
      <p:pic>
        <p:nvPicPr>
          <p:cNvPr id="1028" name="Picture 4" descr="C:\Documents and Settings\Tomanová Marie\Local Settings\Temporary Internet Files\Content.IE5\A3SJULUJ\MC9003183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196752"/>
            <a:ext cx="1627717" cy="1288849"/>
          </a:xfrm>
          <a:prstGeom prst="rect">
            <a:avLst/>
          </a:prstGeom>
          <a:noFill/>
        </p:spPr>
      </p:pic>
      <p:pic>
        <p:nvPicPr>
          <p:cNvPr id="1029" name="Picture 5" descr="C:\Documents and Settings\Tomanová Marie\Local Settings\Temporary Internet Files\Content.IE5\A3SJULUJ\MP9004089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5229200"/>
            <a:ext cx="1512168" cy="1008899"/>
          </a:xfrm>
          <a:prstGeom prst="rect">
            <a:avLst/>
          </a:prstGeom>
          <a:noFill/>
        </p:spPr>
      </p:pic>
      <p:pic>
        <p:nvPicPr>
          <p:cNvPr id="1030" name="Picture 6" descr="C:\Documents and Settings\Tomanová Marie\Local Settings\Temporary Internet Files\Content.IE5\Q70E2NI2\dglxasset[5].aspx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924944"/>
            <a:ext cx="1790043" cy="1214094"/>
          </a:xfrm>
          <a:prstGeom prst="rect">
            <a:avLst/>
          </a:prstGeom>
          <a:noFill/>
        </p:spPr>
      </p:pic>
      <p:pic>
        <p:nvPicPr>
          <p:cNvPr id="1033" name="Picture 9" descr="C:\Documents and Settings\Tomanová Marie\Local Settings\Temporary Internet Files\Content.IE5\F7MDHZJD\MC9003195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26132" y="908720"/>
            <a:ext cx="1498251" cy="1410923"/>
          </a:xfrm>
          <a:prstGeom prst="rect">
            <a:avLst/>
          </a:prstGeom>
          <a:noFill/>
        </p:spPr>
      </p:pic>
      <p:pic>
        <p:nvPicPr>
          <p:cNvPr id="1035" name="Picture 11" descr="C:\Documents and Settings\Tomanová Marie\Local Settings\Temporary Internet Files\Content.IE5\F7MDHZJD\MP900399685[2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2708920"/>
            <a:ext cx="1680992" cy="1680992"/>
          </a:xfrm>
          <a:prstGeom prst="rect">
            <a:avLst/>
          </a:prstGeom>
          <a:noFill/>
        </p:spPr>
      </p:pic>
      <p:pic>
        <p:nvPicPr>
          <p:cNvPr id="1036" name="Picture 12" descr="C:\Documents and Settings\Tomanová Marie\Local Settings\Temporary Internet Files\Content.IE5\LXR7YZMC\dglxasset[3].aspx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89364" y="4941168"/>
            <a:ext cx="1527592" cy="16082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zur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zum</a:t>
            </a:r>
            <a:r>
              <a:rPr lang="cs-CZ" dirty="0" smtClean="0"/>
              <a:t> </a:t>
            </a:r>
            <a:r>
              <a:rPr lang="cs-CZ" dirty="0" err="1" smtClean="0"/>
              <a:t>Training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Petra.</a:t>
            </a:r>
            <a:endParaRPr lang="cs-CZ" dirty="0"/>
          </a:p>
        </p:txBody>
      </p:sp>
      <p:pic>
        <p:nvPicPr>
          <p:cNvPr id="2050" name="Picture 2" descr="C:\Documents and Settings\Tomanová Marie\Local Settings\Temporary Internet Files\Content.IE5\USQZ9L5X\MC90028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268761"/>
            <a:ext cx="2238974" cy="1750446"/>
          </a:xfrm>
          <a:prstGeom prst="rect">
            <a:avLst/>
          </a:prstGeom>
          <a:noFill/>
        </p:spPr>
      </p:pic>
      <p:pic>
        <p:nvPicPr>
          <p:cNvPr id="2051" name="Picture 3" descr="C:\Documents and Settings\Tomanová Marie\Local Settings\Temporary Internet Files\Content.IE5\A3SJULUJ\MP900431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276872"/>
            <a:ext cx="1728192" cy="1728192"/>
          </a:xfrm>
          <a:prstGeom prst="rect">
            <a:avLst/>
          </a:prstGeom>
          <a:noFill/>
        </p:spPr>
      </p:pic>
      <p:pic>
        <p:nvPicPr>
          <p:cNvPr id="2052" name="Picture 4" descr="C:\Documents and Settings\Tomanová Marie\Local Settings\Temporary Internet Files\Content.IE5\USQZ9L5X\MC9003246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455478"/>
            <a:ext cx="1368152" cy="1648247"/>
          </a:xfrm>
          <a:prstGeom prst="rect">
            <a:avLst/>
          </a:prstGeom>
          <a:noFill/>
        </p:spPr>
      </p:pic>
      <p:pic>
        <p:nvPicPr>
          <p:cNvPr id="2053" name="Picture 5" descr="C:\Documents and Settings\Tomanová Marie\Local Settings\Temporary Internet Files\Content.IE5\JB1FAFZF\MP9004393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365104"/>
            <a:ext cx="1269213" cy="1911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Sag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Do lesa 				do kuchyně</a:t>
            </a:r>
          </a:p>
          <a:p>
            <a:r>
              <a:rPr lang="cs-CZ" dirty="0" smtClean="0"/>
              <a:t>Na trénink			k Evě</a:t>
            </a:r>
          </a:p>
          <a:p>
            <a:r>
              <a:rPr lang="cs-CZ" dirty="0" smtClean="0"/>
              <a:t>Do kina				do garáže</a:t>
            </a:r>
          </a:p>
          <a:p>
            <a:r>
              <a:rPr lang="cs-CZ" dirty="0" smtClean="0"/>
              <a:t>Do parku			do obývacího pokoje</a:t>
            </a:r>
          </a:p>
          <a:p>
            <a:r>
              <a:rPr lang="cs-CZ" dirty="0" smtClean="0"/>
              <a:t>K babičce			do školy</a:t>
            </a:r>
          </a:p>
          <a:p>
            <a:r>
              <a:rPr lang="cs-CZ" dirty="0" smtClean="0"/>
              <a:t>Do tašky				do šatny</a:t>
            </a:r>
          </a:p>
          <a:p>
            <a:r>
              <a:rPr lang="cs-CZ" dirty="0" smtClean="0"/>
              <a:t>Do sklepa			do domu</a:t>
            </a:r>
          </a:p>
          <a:p>
            <a:r>
              <a:rPr lang="cs-CZ" dirty="0" smtClean="0"/>
              <a:t>Na koncert			do pizzerie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 místnosti			do koupelny</a:t>
            </a:r>
          </a:p>
          <a:p>
            <a:r>
              <a:rPr lang="cs-CZ" dirty="0" smtClean="0"/>
              <a:t>Do pracovny			do ložnice</a:t>
            </a:r>
          </a:p>
          <a:p>
            <a:r>
              <a:rPr lang="cs-CZ" dirty="0" smtClean="0"/>
              <a:t>Do knihy     			do sešitu</a:t>
            </a:r>
          </a:p>
          <a:p>
            <a:r>
              <a:rPr lang="cs-CZ" dirty="0" smtClean="0"/>
              <a:t>Do města			do obchodu</a:t>
            </a:r>
          </a:p>
          <a:p>
            <a:r>
              <a:rPr lang="cs-CZ" dirty="0" smtClean="0"/>
              <a:t>Do práce				k tetě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70C0"/>
                </a:solidFill>
              </a:rPr>
              <a:t>den</a:t>
            </a:r>
            <a:r>
              <a:rPr lang="de-DE" dirty="0" smtClean="0"/>
              <a:t> Wald			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Küche</a:t>
            </a:r>
          </a:p>
          <a:p>
            <a:r>
              <a:rPr lang="de-DE" dirty="0" smtClean="0"/>
              <a:t>Zu</a:t>
            </a:r>
            <a:r>
              <a:rPr lang="de-DE" dirty="0" smtClean="0">
                <a:solidFill>
                  <a:srgbClr val="00B050"/>
                </a:solidFill>
              </a:rPr>
              <a:t>m</a:t>
            </a:r>
            <a:r>
              <a:rPr lang="de-DE" dirty="0" smtClean="0"/>
              <a:t> Training			zu Eva</a:t>
            </a:r>
          </a:p>
          <a:p>
            <a:r>
              <a:rPr lang="de-DE" dirty="0" smtClean="0"/>
              <a:t>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Kino				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Garage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70C0"/>
                </a:solidFill>
              </a:rPr>
              <a:t>den</a:t>
            </a:r>
            <a:r>
              <a:rPr lang="de-DE" dirty="0" smtClean="0"/>
              <a:t> Park			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Wohnzimmer</a:t>
            </a:r>
          </a:p>
          <a:p>
            <a:r>
              <a:rPr lang="de-DE" dirty="0" smtClean="0"/>
              <a:t>Zu Oma				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Schule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Tasche			in </a:t>
            </a:r>
            <a:r>
              <a:rPr lang="de-DE" dirty="0" smtClean="0">
                <a:solidFill>
                  <a:srgbClr val="FF0000"/>
                </a:solidFill>
              </a:rPr>
              <a:t>die </a:t>
            </a:r>
            <a:r>
              <a:rPr lang="de-DE" dirty="0" smtClean="0"/>
              <a:t>Garderobe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70C0"/>
                </a:solidFill>
              </a:rPr>
              <a:t>den</a:t>
            </a:r>
            <a:r>
              <a:rPr lang="de-DE" dirty="0" smtClean="0"/>
              <a:t> Keller			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Haus</a:t>
            </a:r>
          </a:p>
          <a:p>
            <a:r>
              <a:rPr lang="de-DE" dirty="0" smtClean="0"/>
              <a:t>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Konzert			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Pizzeria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70C0"/>
                </a:solidFill>
              </a:rPr>
              <a:t>den</a:t>
            </a:r>
            <a:r>
              <a:rPr lang="de-DE" dirty="0" smtClean="0"/>
              <a:t> Raum			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Bad</a:t>
            </a:r>
          </a:p>
          <a:p>
            <a:r>
              <a:rPr lang="de-DE" dirty="0" smtClean="0"/>
              <a:t>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Arbeitszimmer		in</a:t>
            </a:r>
            <a:r>
              <a:rPr lang="de-DE" dirty="0" smtClean="0">
                <a:solidFill>
                  <a:srgbClr val="00B050"/>
                </a:solidFill>
              </a:rPr>
              <a:t>s </a:t>
            </a:r>
            <a:r>
              <a:rPr lang="de-DE" dirty="0" smtClean="0"/>
              <a:t>Schlafzimmer</a:t>
            </a:r>
          </a:p>
          <a:p>
            <a:r>
              <a:rPr lang="de-DE" dirty="0" smtClean="0"/>
              <a:t>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Buch				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Heft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Stadt			in</a:t>
            </a:r>
            <a:r>
              <a:rPr lang="de-DE" dirty="0" smtClean="0">
                <a:solidFill>
                  <a:srgbClr val="00B050"/>
                </a:solidFill>
              </a:rPr>
              <a:t>s</a:t>
            </a:r>
            <a:r>
              <a:rPr lang="de-DE" dirty="0" smtClean="0"/>
              <a:t> Geschäft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FF0000"/>
                </a:solidFill>
              </a:rPr>
              <a:t>die</a:t>
            </a:r>
            <a:r>
              <a:rPr lang="de-DE" dirty="0" smtClean="0"/>
              <a:t> Arbeit			zu</a:t>
            </a:r>
            <a:r>
              <a:rPr lang="de-DE" dirty="0" smtClean="0">
                <a:solidFill>
                  <a:srgbClr val="FF0000"/>
                </a:solidFill>
              </a:rPr>
              <a:t>r</a:t>
            </a:r>
            <a:r>
              <a:rPr lang="de-DE" dirty="0" smtClean="0"/>
              <a:t> Tante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177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Wohin fahren sie, laufen sie und gehen sie?</vt:lpstr>
      <vt:lpstr>WOHIN – 4. PÁD</vt:lpstr>
      <vt:lpstr>Wohin läuft Oskar?</vt:lpstr>
      <vt:lpstr>Wohin geht Sabine?</vt:lpstr>
      <vt:lpstr>Wohin fahren die Kinder?</vt:lpstr>
      <vt:lpstr>Sag das auf Deutsch!</vt:lpstr>
      <vt:lpstr>Snímek 9</vt:lpstr>
      <vt:lpstr>LÖSUNG</vt:lpstr>
      <vt:lpstr>Snímek 11</vt:lpstr>
      <vt:lpstr>ZDROJE</vt:lpstr>
    </vt:vector>
  </TitlesOfParts>
  <Company>ZŠ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WOHIN?</dc:title>
  <dc:creator>Tomanová Marie</dc:creator>
  <cp:lastModifiedBy>Marie Tomanová</cp:lastModifiedBy>
  <cp:revision>11</cp:revision>
  <dcterms:created xsi:type="dcterms:W3CDTF">2011-01-25T10:05:52Z</dcterms:created>
  <dcterms:modified xsi:type="dcterms:W3CDTF">2013-01-19T16:45:05Z</dcterms:modified>
</cp:coreProperties>
</file>