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75" r:id="rId3"/>
    <p:sldId id="257" r:id="rId4"/>
    <p:sldId id="260" r:id="rId5"/>
    <p:sldId id="258" r:id="rId6"/>
    <p:sldId id="271" r:id="rId7"/>
    <p:sldId id="273" r:id="rId8"/>
    <p:sldId id="266" r:id="rId9"/>
    <p:sldId id="259" r:id="rId10"/>
    <p:sldId id="261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VY_32_INOVACE_3. 2. 2. 4. F 07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Praha-východ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Ivana Fiedlerová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Chemie </a:t>
          </a:r>
          <a:r>
            <a:rPr lang="cs-CZ" sz="2000" dirty="0" smtClean="0">
              <a:latin typeface="Comic Sans MS" pitchFamily="66" charset="0"/>
            </a:rPr>
            <a:t>Uhlík a organická chemie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0AAB1F7B-4825-4B41-8B45-3CE4C7ADD028}">
      <dgm:prSet custT="1"/>
      <dgm:spPr/>
      <dgm:t>
        <a:bodyPr/>
        <a:lstStyle/>
        <a:p>
          <a:pPr algn="l" rtl="0"/>
          <a:r>
            <a:rPr lang="cs-CZ" sz="2000" smtClean="0"/>
            <a:t>ČÍSLO PROJEKTU: </a:t>
          </a:r>
          <a:r>
            <a:rPr lang="cs-CZ" sz="200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D8762C70-59AC-4D53-BF5E-6CB74B184D8B}" type="parTrans" cxnId="{8BCD1DA6-F362-4DFB-A8AE-565F0B5167AE}">
      <dgm:prSet/>
      <dgm:spPr/>
      <dgm:t>
        <a:bodyPr/>
        <a:lstStyle/>
        <a:p>
          <a:endParaRPr lang="cs-CZ"/>
        </a:p>
      </dgm:t>
    </dgm:pt>
    <dgm:pt modelId="{510602F4-B92B-478A-8945-3ADFAFB929B3}" type="sibTrans" cxnId="{8BCD1DA6-F362-4DFB-A8AE-565F0B5167A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2778" custLinFactNeighborY="-1569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00C717B0-68EB-44BA-93D7-26EFE788AC8D}" type="pres">
      <dgm:prSet presAssocID="{0AAB1F7B-4825-4B41-8B45-3CE4C7ADD028}" presName="vertSpace5" presStyleLbl="node1" presStyleIdx="3" presStyleCnt="5"/>
      <dgm:spPr/>
    </dgm:pt>
    <dgm:pt modelId="{0AEFEAAE-4B9D-44C9-B448-C44B4ADAD7F0}" type="pres">
      <dgm:prSet presAssocID="{0AAB1F7B-4825-4B41-8B45-3CE4C7ADD028}" presName="circle5" presStyleLbl="node1" presStyleIdx="4" presStyleCnt="5"/>
      <dgm:spPr/>
    </dgm:pt>
    <dgm:pt modelId="{59F034D9-BFC2-4F73-BBA6-EC6ED57A218D}" type="pres">
      <dgm:prSet presAssocID="{0AAB1F7B-4825-4B41-8B45-3CE4C7ADD028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30A88C-8B62-4979-B120-E743D8B92577}" type="pres">
      <dgm:prSet presAssocID="{0AAB1F7B-4825-4B41-8B45-3CE4C7ADD02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CB2FA6-B238-4C62-A9D3-7BE5865E383D}" type="presOf" srcId="{0AAB1F7B-4825-4B41-8B45-3CE4C7ADD028}" destId="{59F034D9-BFC2-4F73-BBA6-EC6ED57A218D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7444238-5BA8-44DF-BB0A-E767B410E2CD}" type="presOf" srcId="{757F3AB3-0718-4624-B441-E567A8F0AB56}" destId="{333A1088-737F-45CB-B68E-254E46348037}" srcOrd="0" destOrd="0" presId="urn:microsoft.com/office/officeart/2005/8/layout/target3"/>
    <dgm:cxn modelId="{05741F21-8D04-4831-809D-10BDC7FB8182}" type="presOf" srcId="{B651F6E3-6281-48DB-9319-2AEAFDAE7572}" destId="{619D679B-A015-4ECF-8348-D1034C574F40}" srcOrd="0" destOrd="0" presId="urn:microsoft.com/office/officeart/2005/8/layout/target3"/>
    <dgm:cxn modelId="{8BCD1DA6-F362-4DFB-A8AE-565F0B5167AE}" srcId="{757F3AB3-0718-4624-B441-E567A8F0AB56}" destId="{0AAB1F7B-4825-4B41-8B45-3CE4C7ADD028}" srcOrd="4" destOrd="0" parTransId="{D8762C70-59AC-4D53-BF5E-6CB74B184D8B}" sibTransId="{510602F4-B92B-478A-8945-3ADFAFB929B3}"/>
    <dgm:cxn modelId="{AC55C526-952D-48BE-A37A-3896A194402F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88574C2-4543-4FE6-BA06-3A1F4E0A9D77}" type="presOf" srcId="{D1D4F407-5343-4D3F-B5B9-D407B03CAEB4}" destId="{D005CE8C-CC26-4C3E-AC11-E15060ECD759}" srcOrd="0" destOrd="0" presId="urn:microsoft.com/office/officeart/2005/8/layout/target3"/>
    <dgm:cxn modelId="{AAFE0FCC-12EF-44E0-9F30-FE0C2140979D}" type="presOf" srcId="{D1D4F407-5343-4D3F-B5B9-D407B03CAEB4}" destId="{AED2198E-93D5-4001-81B4-73124B309672}" srcOrd="1" destOrd="0" presId="urn:microsoft.com/office/officeart/2005/8/layout/target3"/>
    <dgm:cxn modelId="{DC4EBF4B-36DF-4B1A-A2A3-AF4668269623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D393CB1-F8DC-4EA9-9A15-EEA0486C501C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6786EEA-990E-4FBC-BD2A-A66D71B5BC3E}" type="presOf" srcId="{D1B46980-6531-4606-95E6-44980827E919}" destId="{6140AFEC-043D-4C43-A2F9-D0F5331DF3A3}" srcOrd="0" destOrd="0" presId="urn:microsoft.com/office/officeart/2005/8/layout/target3"/>
    <dgm:cxn modelId="{89B99E94-B4A3-447D-9F06-E6A5B516F365}" type="presOf" srcId="{D8197B8C-B260-4A16-BDF4-0947B075E274}" destId="{5A5FFA88-C948-4069-8E93-59FA12366E83}" srcOrd="1" destOrd="0" presId="urn:microsoft.com/office/officeart/2005/8/layout/target3"/>
    <dgm:cxn modelId="{70ABC792-6A7A-4733-9C1F-83CCC672DC68}" type="presOf" srcId="{0AAB1F7B-4825-4B41-8B45-3CE4C7ADD028}" destId="{4D30A88C-8B62-4979-B120-E743D8B92577}" srcOrd="1" destOrd="0" presId="urn:microsoft.com/office/officeart/2005/8/layout/target3"/>
    <dgm:cxn modelId="{E30A3AE0-E9FF-4338-959E-BED70743705C}" type="presParOf" srcId="{333A1088-737F-45CB-B68E-254E46348037}" destId="{F5ABB229-8D3B-4694-996A-96F23CF14429}" srcOrd="0" destOrd="0" presId="urn:microsoft.com/office/officeart/2005/8/layout/target3"/>
    <dgm:cxn modelId="{0CED402F-05BB-43D0-8BE4-8D6070FE0B6A}" type="presParOf" srcId="{333A1088-737F-45CB-B68E-254E46348037}" destId="{F41139FD-01EE-4571-8B17-4FB00FC51163}" srcOrd="1" destOrd="0" presId="urn:microsoft.com/office/officeart/2005/8/layout/target3"/>
    <dgm:cxn modelId="{ECF91694-B47D-4319-A3FC-E7A2A2D6F5B6}" type="presParOf" srcId="{333A1088-737F-45CB-B68E-254E46348037}" destId="{D005CE8C-CC26-4C3E-AC11-E15060ECD759}" srcOrd="2" destOrd="0" presId="urn:microsoft.com/office/officeart/2005/8/layout/target3"/>
    <dgm:cxn modelId="{9F781336-213D-4D70-90DE-B2D8651E34F9}" type="presParOf" srcId="{333A1088-737F-45CB-B68E-254E46348037}" destId="{2C702D82-9B77-49B7-9568-BB8EB47C3372}" srcOrd="3" destOrd="0" presId="urn:microsoft.com/office/officeart/2005/8/layout/target3"/>
    <dgm:cxn modelId="{6099440C-E9A3-43A7-B25C-A156571CD519}" type="presParOf" srcId="{333A1088-737F-45CB-B68E-254E46348037}" destId="{A52A0455-90FF-4808-ABD0-F02540D31D5A}" srcOrd="4" destOrd="0" presId="urn:microsoft.com/office/officeart/2005/8/layout/target3"/>
    <dgm:cxn modelId="{0BBE9743-6930-4BC3-AD9E-6FC7A3E31F40}" type="presParOf" srcId="{333A1088-737F-45CB-B68E-254E46348037}" destId="{6140AFEC-043D-4C43-A2F9-D0F5331DF3A3}" srcOrd="5" destOrd="0" presId="urn:microsoft.com/office/officeart/2005/8/layout/target3"/>
    <dgm:cxn modelId="{1161C0FF-3147-4AA7-A372-4A99856D2052}" type="presParOf" srcId="{333A1088-737F-45CB-B68E-254E46348037}" destId="{9358AC05-5D7D-4327-9F80-1AD486AEA664}" srcOrd="6" destOrd="0" presId="urn:microsoft.com/office/officeart/2005/8/layout/target3"/>
    <dgm:cxn modelId="{D3B4BA60-2209-43FB-A9DD-F6598963C8DB}" type="presParOf" srcId="{333A1088-737F-45CB-B68E-254E46348037}" destId="{313FC574-E1CD-4FB4-B054-0B805CE0447D}" srcOrd="7" destOrd="0" presId="urn:microsoft.com/office/officeart/2005/8/layout/target3"/>
    <dgm:cxn modelId="{E674E351-CB23-4A35-967E-CB9AAC56E0E1}" type="presParOf" srcId="{333A1088-737F-45CB-B68E-254E46348037}" destId="{619D679B-A015-4ECF-8348-D1034C574F40}" srcOrd="8" destOrd="0" presId="urn:microsoft.com/office/officeart/2005/8/layout/target3"/>
    <dgm:cxn modelId="{2672D3AB-C584-485E-87FF-77DABE3B0760}" type="presParOf" srcId="{333A1088-737F-45CB-B68E-254E46348037}" destId="{322283A8-4A27-4CDA-BAE3-F381106A9174}" srcOrd="9" destOrd="0" presId="urn:microsoft.com/office/officeart/2005/8/layout/target3"/>
    <dgm:cxn modelId="{A891F0C6-B4C5-4831-AFF2-C033DB3F4128}" type="presParOf" srcId="{333A1088-737F-45CB-B68E-254E46348037}" destId="{FFC9F71D-1B4F-4AD9-A4A6-86ADEFC8AF5C}" srcOrd="10" destOrd="0" presId="urn:microsoft.com/office/officeart/2005/8/layout/target3"/>
    <dgm:cxn modelId="{406A41BF-4C88-4D2E-86BF-A161F893F9D3}" type="presParOf" srcId="{333A1088-737F-45CB-B68E-254E46348037}" destId="{25B08C86-7E15-44DC-BE7F-FFB55DD49D12}" srcOrd="11" destOrd="0" presId="urn:microsoft.com/office/officeart/2005/8/layout/target3"/>
    <dgm:cxn modelId="{F723D200-3072-4F78-813A-0C2A9382C304}" type="presParOf" srcId="{333A1088-737F-45CB-B68E-254E46348037}" destId="{00C717B0-68EB-44BA-93D7-26EFE788AC8D}" srcOrd="12" destOrd="0" presId="urn:microsoft.com/office/officeart/2005/8/layout/target3"/>
    <dgm:cxn modelId="{DA66D02D-96F0-4996-9F3B-F14D419826A3}" type="presParOf" srcId="{333A1088-737F-45CB-B68E-254E46348037}" destId="{0AEFEAAE-4B9D-44C9-B448-C44B4ADAD7F0}" srcOrd="13" destOrd="0" presId="urn:microsoft.com/office/officeart/2005/8/layout/target3"/>
    <dgm:cxn modelId="{7095B2DE-AE65-4A11-A031-40247F28E556}" type="presParOf" srcId="{333A1088-737F-45CB-B68E-254E46348037}" destId="{59F034D9-BFC2-4F73-BBA6-EC6ED57A218D}" srcOrd="14" destOrd="0" presId="urn:microsoft.com/office/officeart/2005/8/layout/target3"/>
    <dgm:cxn modelId="{E708B2C9-F87A-46BD-B238-BA0E244652D5}" type="presParOf" srcId="{333A1088-737F-45CB-B68E-254E46348037}" destId="{AED2198E-93D5-4001-81B4-73124B309672}" srcOrd="15" destOrd="0" presId="urn:microsoft.com/office/officeart/2005/8/layout/target3"/>
    <dgm:cxn modelId="{94CD3C0E-C260-47E0-BB8F-C0C1F47FC98D}" type="presParOf" srcId="{333A1088-737F-45CB-B68E-254E46348037}" destId="{2BE915AB-18AA-4053-B92C-3BFC9ED204BB}" srcOrd="16" destOrd="0" presId="urn:microsoft.com/office/officeart/2005/8/layout/target3"/>
    <dgm:cxn modelId="{8BFC0CAA-E433-4A50-AA6A-0BD8A0052F2C}" type="presParOf" srcId="{333A1088-737F-45CB-B68E-254E46348037}" destId="{6BB5E863-4638-4E1D-BFDE-399D028AC4ED}" srcOrd="17" destOrd="0" presId="urn:microsoft.com/office/officeart/2005/8/layout/target3"/>
    <dgm:cxn modelId="{1C5B96DF-0337-4F77-9047-99BDE700E022}" type="presParOf" srcId="{333A1088-737F-45CB-B68E-254E46348037}" destId="{5A5FFA88-C948-4069-8E93-59FA12366E83}" srcOrd="18" destOrd="0" presId="urn:microsoft.com/office/officeart/2005/8/layout/target3"/>
    <dgm:cxn modelId="{6CE6FD76-C5B5-4A33-A881-F02CE4A9B736}" type="presParOf" srcId="{333A1088-737F-45CB-B68E-254E46348037}" destId="{4D30A88C-8B62-4979-B120-E743D8B9257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C93D79F-076D-4016-802A-1CD3E74D94D6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18F1688-51FB-43B8-98F9-8725F71806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DBAA88D-58BB-40BE-9569-CE73E4ADDB1A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B5EC09-FD8B-45B6-8FE0-A2D82C78541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80291-9EC7-4CD9-8C3D-F616B418F479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CE3B0-5533-4521-8699-EDA4173504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84E05-0C23-4DF4-A6FD-F02BBFE241F8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F220A-9409-45FF-B20F-50DCDF4789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50792-51CF-45B9-946E-5FFB9AA16527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FEE60-E158-4431-B383-772814B8D4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4278A-8DA9-4E5A-AC95-6F9EDEE09123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C15BA-63F0-4243-8599-1810C61DAD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8E9EF-6DC5-418C-A7E1-EFB23EC56B21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0D8BC-D314-4857-BCA7-EE3576173F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5B0AA-131E-4568-8B43-6E2ED4E4D70E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D592A-329D-4543-B826-EF68DEA48E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040A8-732E-4F63-9596-D3718C8201CC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708C6-5B11-4C2E-950D-71CA3DD373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AB48D-5A63-4405-9DC6-01923F1B87A9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D4FCC-DDAB-418F-B3CB-C20CE701C0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DFE44-5618-4CDA-9583-B835EEADB4C1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7A1CB-11EF-4F2A-9E85-35BF82716F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05370-CBC1-4FF9-BB55-D8E497C49F02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D2E9-BA03-458A-9D87-9FA67ABE45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B33C6-3ACB-4E53-BB33-86B8B3BACC64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A59E7-8957-49B9-8044-E42606AABD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5">
                <a:lumMod val="20000"/>
                <a:lumOff val="80000"/>
              </a:schemeClr>
            </a:gs>
            <a:gs pos="89000">
              <a:schemeClr val="accent1">
                <a:tint val="44500"/>
                <a:satMod val="160000"/>
                <a:alpha val="32000"/>
                <a:lumMod val="86000"/>
                <a:lumOff val="14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D4595F9-C061-4D81-B891-0D27AF8B9347}" type="datetimeFigureOut">
              <a:rPr lang="cs-CZ"/>
              <a:pPr>
                <a:defRPr/>
              </a:pPr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D5F048-90F4-4DE2-9E0A-CA8F81AF02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ommons.wikimedia.org/wiki/File:Carbon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//upload.wikimedia.org/wikipedia/commons/3/35/Ethan_Lewis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//upload.wikimedia.org/wikipedia/commons/0/09/Butadi%C3%A8ne.PN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home.tiscali.cz/chemie/index1.htm" TargetMode="External"/><Relationship Id="rId2" Type="http://schemas.openxmlformats.org/officeDocument/2006/relationships/hyperlink" Target="http://office.microsoft.com/cs-cz/images/results.aspx?ex=2&amp;qu=planet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7/7f/Carbone_lewis.sv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mic Sans MS" pitchFamily="66" charset="0"/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484313"/>
            <a:ext cx="8229600" cy="4525962"/>
          </a:xfrm>
        </p:spPr>
        <p:txBody>
          <a:bodyPr>
            <a:normAutofit/>
          </a:bodyPr>
          <a:lstStyle/>
          <a:p>
            <a:r>
              <a:rPr lang="cs-CZ" smtClean="0">
                <a:latin typeface="Comic Sans MS" pitchFamily="66" charset="0"/>
              </a:rPr>
              <a:t>Uhlík a organická chemie</a:t>
            </a:r>
            <a:endParaRPr lang="cs-CZ" smtClean="0"/>
          </a:p>
          <a:p>
            <a:endParaRPr lang="cs-CZ" smtClean="0"/>
          </a:p>
          <a:p>
            <a:pPr>
              <a:buFont typeface="Arial" charset="0"/>
              <a:buNone/>
            </a:pPr>
            <a:r>
              <a:rPr lang="cs-CZ" smtClean="0">
                <a:latin typeface="Comic Sans MS" pitchFamily="66" charset="0"/>
              </a:rPr>
              <a:t>Tento materiál je určen pro žáky 9. ročníku ZŠ,</a:t>
            </a:r>
          </a:p>
          <a:p>
            <a:pPr>
              <a:buFont typeface="Arial" charset="0"/>
              <a:buNone/>
            </a:pPr>
            <a:r>
              <a:rPr lang="cs-CZ" smtClean="0">
                <a:latin typeface="Comic Sans MS" pitchFamily="66" charset="0"/>
              </a:rPr>
              <a:t>zpracovává téma organické chemie, uvádí popisuje vlastnosti uhlíku, vazeb uhlíku a schopnosti  vytvářet řetězce v uhlovodících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atin typeface="Comic Sans MS" pitchFamily="66" charset="0"/>
              </a:rPr>
              <a:t>Uhlík</a:t>
            </a:r>
            <a:r>
              <a:rPr lang="cs-CZ" dirty="0" smtClean="0">
                <a:latin typeface="Comic Sans MS" pitchFamily="66" charset="0"/>
              </a:rPr>
              <a:t> (</a:t>
            </a:r>
            <a:r>
              <a:rPr lang="cs-CZ" sz="4000" dirty="0" smtClean="0">
                <a:latin typeface="Comic Sans MS" pitchFamily="66" charset="0"/>
              </a:rPr>
              <a:t>chemická značka </a:t>
            </a:r>
            <a:r>
              <a:rPr lang="cs-CZ" sz="4000" b="1" dirty="0" smtClean="0">
                <a:latin typeface="Comic Sans MS" pitchFamily="66" charset="0"/>
              </a:rPr>
              <a:t>C</a:t>
            </a:r>
            <a:r>
              <a:rPr lang="cs-CZ" sz="4000" dirty="0" smtClean="0">
                <a:latin typeface="Comic Sans MS" pitchFamily="66" charset="0"/>
              </a:rPr>
              <a:t>, latinsky </a:t>
            </a:r>
            <a:r>
              <a:rPr lang="la-Latn" sz="4000" i="1" dirty="0" smtClean="0">
                <a:latin typeface="Comic Sans MS" pitchFamily="66" charset="0"/>
              </a:rPr>
              <a:t>Carboneum</a:t>
            </a:r>
            <a:r>
              <a:rPr lang="cs-CZ" dirty="0" smtClean="0">
                <a:latin typeface="Comic Sans MS" pitchFamily="66" charset="0"/>
              </a:rPr>
              <a:t>)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17410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3200" b="1" smtClean="0">
                <a:latin typeface="Comic Sans MS" pitchFamily="66" charset="0"/>
              </a:rPr>
              <a:t>Uhlík</a:t>
            </a:r>
            <a:r>
              <a:rPr lang="cs-CZ" sz="3200" smtClean="0">
                <a:latin typeface="Comic Sans MS" pitchFamily="66" charset="0"/>
              </a:rPr>
              <a:t> tvoří základní stavební kámen všech organických sloučenin a tím i všech živých organismů na této planetě. </a:t>
            </a:r>
          </a:p>
        </p:txBody>
      </p:sp>
      <p:pic>
        <p:nvPicPr>
          <p:cNvPr id="17411" name="Picture 4" descr="C:\Users\FiedlerovaI\AppData\Local\Microsoft\Windows\Temporary Internet Files\Content.IE5\8RM1UTR4\MP900433132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433888" y="1628775"/>
            <a:ext cx="4535487" cy="45370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smtClean="0">
                <a:latin typeface="Comic Sans MS" pitchFamily="66" charset="0"/>
              </a:rPr>
              <a:t/>
            </a:r>
            <a:br>
              <a:rPr lang="cs-CZ" sz="5400" smtClean="0">
                <a:latin typeface="Comic Sans MS" pitchFamily="66" charset="0"/>
              </a:rPr>
            </a:br>
            <a:r>
              <a:rPr lang="cs-CZ" sz="5400" smtClean="0">
                <a:latin typeface="Comic Sans MS" pitchFamily="66" charset="0"/>
              </a:rPr>
              <a:t>Sloučeniny uhlíku </a:t>
            </a:r>
            <a:br>
              <a:rPr lang="cs-CZ" sz="5400" smtClean="0">
                <a:latin typeface="Comic Sans MS" pitchFamily="66" charset="0"/>
              </a:rPr>
            </a:br>
            <a:endParaRPr lang="cs-CZ" sz="540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>
                <a:latin typeface="Comic Sans MS" pitchFamily="66" charset="0"/>
              </a:rPr>
              <a:t>základ světové energetiky</a:t>
            </a:r>
            <a:r>
              <a:rPr lang="cs-CZ" dirty="0">
                <a:latin typeface="Comic Sans MS" pitchFamily="66" charset="0"/>
              </a:rPr>
              <a:t>( fosilní paliva jako zemní plyn a uhlí slouží jako energetický zdroj pro výrobu elektřiny a vytápění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>
                <a:latin typeface="Comic Sans MS" pitchFamily="66" charset="0"/>
              </a:rPr>
              <a:t>produkty zpracování ropy </a:t>
            </a:r>
            <a:r>
              <a:rPr lang="cs-CZ" dirty="0">
                <a:latin typeface="Comic Sans MS" pitchFamily="66" charset="0"/>
              </a:rPr>
              <a:t>jsou nezbytné pro pohon spalovacích motorů a tak silniční dopravu.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atin typeface="Comic Sans MS" pitchFamily="66" charset="0"/>
              </a:rPr>
              <a:t>výrobky </a:t>
            </a:r>
            <a:r>
              <a:rPr lang="cs-CZ" b="1" dirty="0">
                <a:latin typeface="Comic Sans MS" pitchFamily="66" charset="0"/>
              </a:rPr>
              <a:t>chemického průmyslu </a:t>
            </a:r>
            <a:r>
              <a:rPr lang="cs-CZ" dirty="0">
                <a:latin typeface="Comic Sans MS" pitchFamily="66" charset="0"/>
              </a:rPr>
              <a:t>(plastické hmoty, umělá vlákna, nátěrové hmoty, léčiva apod..)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231775" y="493713"/>
            <a:ext cx="8229600" cy="1143000"/>
          </a:xfrm>
        </p:spPr>
        <p:txBody>
          <a:bodyPr/>
          <a:lstStyle/>
          <a:p>
            <a:r>
              <a:rPr lang="cs-CZ" smtClean="0">
                <a:latin typeface="Comic Sans MS" pitchFamily="66" charset="0"/>
              </a:rPr>
              <a:t>Uhlík ( carboneum)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111750"/>
          </a:xfrm>
        </p:spPr>
        <p:txBody>
          <a:bodyPr/>
          <a:lstStyle/>
          <a:p>
            <a:r>
              <a:rPr lang="cs-CZ" smtClean="0">
                <a:latin typeface="Comic Sans MS" pitchFamily="66" charset="0"/>
              </a:rPr>
              <a:t>Atom uhlíku má 6 protonů v jádře a 6 elektronů v obalu.</a:t>
            </a:r>
          </a:p>
          <a:p>
            <a:r>
              <a:rPr lang="cs-CZ" smtClean="0">
                <a:latin typeface="Comic Sans MS" pitchFamily="66" charset="0"/>
              </a:rPr>
              <a:t> První dva elektrony umístíme do 1. vrstvy u jádra a vytvoří elektronový pár. Tím je tato vrstva zcela zaplněná. Zbývající čtyři elektrony</a:t>
            </a:r>
            <a:br>
              <a:rPr lang="cs-CZ" smtClean="0">
                <a:latin typeface="Comic Sans MS" pitchFamily="66" charset="0"/>
              </a:rPr>
            </a:br>
            <a:r>
              <a:rPr lang="cs-CZ" smtClean="0">
                <a:latin typeface="Comic Sans MS" pitchFamily="66" charset="0"/>
              </a:rPr>
              <a:t> umístíme do druhé vrstvy,</a:t>
            </a:r>
            <a:br>
              <a:rPr lang="cs-CZ" smtClean="0">
                <a:latin typeface="Comic Sans MS" pitchFamily="66" charset="0"/>
              </a:rPr>
            </a:br>
            <a:r>
              <a:rPr lang="cs-CZ" smtClean="0">
                <a:latin typeface="Comic Sans MS" pitchFamily="66" charset="0"/>
              </a:rPr>
              <a:t> každý samostatně</a:t>
            </a:r>
            <a:r>
              <a:rPr lang="cs-CZ" smtClean="0"/>
              <a:t>.</a:t>
            </a:r>
          </a:p>
        </p:txBody>
      </p:sp>
      <p:sp>
        <p:nvSpPr>
          <p:cNvPr id="20483" name="Rectangle 1"/>
          <p:cNvSpPr>
            <a:spLocks noChangeArrowheads="1"/>
          </p:cNvSpPr>
          <p:nvPr/>
        </p:nvSpPr>
        <p:spPr bwMode="auto">
          <a:xfrm>
            <a:off x="107950" y="419100"/>
            <a:ext cx="2476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>
                <a:cs typeface="Arial" charset="0"/>
              </a:rPr>
              <a:t> </a:t>
            </a:r>
            <a:endParaRPr lang="cs-CZ" sz="3700">
              <a:cs typeface="Arial" charset="0"/>
            </a:endParaRPr>
          </a:p>
          <a:p>
            <a:pPr eaLnBrk="0" hangingPunct="0"/>
            <a:endParaRPr lang="cs-CZ">
              <a:cs typeface="Arial" charset="0"/>
            </a:endParaRPr>
          </a:p>
        </p:txBody>
      </p:sp>
      <p:pic>
        <p:nvPicPr>
          <p:cNvPr id="20484" name="Picture 6" descr="Nový obrázek ve formátu SVG">
            <a:hlinkClick r:id="rId2" tooltip="Nový obrázek ve formátu SVG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142875"/>
            <a:ext cx="896937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10" descr="http://zschemie.euweb.cz/atomy/atomc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4292600"/>
            <a:ext cx="2100262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cs-CZ" smtClean="0">
                <a:latin typeface="Comic Sans MS" pitchFamily="66" charset="0"/>
              </a:rPr>
              <a:t>Uhlík a vazby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1463" y="1303338"/>
            <a:ext cx="8677275" cy="5329237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Comic Sans MS" pitchFamily="66" charset="0"/>
              </a:rPr>
              <a:t>Každý atom uhlíku je schopen </a:t>
            </a:r>
            <a:r>
              <a:rPr lang="cs-CZ" dirty="0" smtClean="0">
                <a:latin typeface="Comic Sans MS" pitchFamily="66" charset="0"/>
              </a:rPr>
              <a:t>vytvářet </a:t>
            </a:r>
            <a:r>
              <a:rPr lang="cs-CZ" dirty="0">
                <a:latin typeface="Comic Sans MS" pitchFamily="66" charset="0"/>
              </a:rPr>
              <a:t>celkem čtyři tyto tzv. jednoduché </a:t>
            </a:r>
            <a:r>
              <a:rPr lang="cs-CZ" dirty="0" smtClean="0">
                <a:latin typeface="Comic Sans MS" pitchFamily="66" charset="0"/>
              </a:rPr>
              <a:t>vazby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latin typeface="Comic Sans MS" pitchFamily="66" charset="0"/>
              </a:rPr>
              <a:t>Ve </a:t>
            </a:r>
            <a:r>
              <a:rPr lang="cs-CZ" dirty="0">
                <a:latin typeface="Comic Sans MS" pitchFamily="66" charset="0"/>
              </a:rPr>
              <a:t>strukturních vzorcích organických látek z každého atomu uhlíku vycházejí </a:t>
            </a:r>
            <a:r>
              <a:rPr lang="cs-CZ" b="1" dirty="0">
                <a:latin typeface="Comic Sans MS" pitchFamily="66" charset="0"/>
              </a:rPr>
              <a:t>čtyři vazby  </a:t>
            </a:r>
            <a:r>
              <a:rPr lang="cs-CZ" b="1" dirty="0" smtClean="0">
                <a:latin typeface="Comic Sans MS" pitchFamily="66" charset="0"/>
              </a:rPr>
              <a:t>- čtyři čárky            </a:t>
            </a:r>
            <a:endParaRPr lang="cs-CZ" b="1" dirty="0">
              <a:latin typeface="Comic Sans MS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latin typeface="Comic Sans MS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latin typeface="Comic Sans MS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latin typeface="Comic Sans MS" pitchFamily="66" charset="0"/>
              </a:rPr>
              <a:t>Každá znázorňuje sdílenou dvojici valenčních elektronů- jednu kovalentní vazbu</a:t>
            </a:r>
            <a:endParaRPr lang="cs-CZ" dirty="0">
              <a:latin typeface="Comic Sans MS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latin typeface="Comic Sans MS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4005263"/>
            <a:ext cx="69691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1725" y="239713"/>
            <a:ext cx="144145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mic Sans MS" pitchFamily="66" charset="0"/>
              </a:rPr>
              <a:t>Čtyřvazný uhlík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latin typeface="Comic Sans MS" pitchFamily="66" charset="0"/>
              </a:rPr>
              <a:t>Uhlík je u organických sloučeninách  </a:t>
            </a:r>
            <a:r>
              <a:rPr lang="cs-CZ" b="1" u="sng" smtClean="0">
                <a:latin typeface="Comic Sans MS" pitchFamily="66" charset="0"/>
              </a:rPr>
              <a:t>čtyřvazný</a:t>
            </a:r>
            <a:r>
              <a:rPr lang="cs-CZ" smtClean="0">
                <a:latin typeface="Comic Sans MS" pitchFamily="66" charset="0"/>
              </a:rPr>
              <a:t>, což odpovídá oxidačnímu číslu IV.</a:t>
            </a:r>
          </a:p>
          <a:p>
            <a:r>
              <a:rPr lang="cs-CZ" smtClean="0">
                <a:latin typeface="Comic Sans MS" pitchFamily="66" charset="0"/>
              </a:rPr>
              <a:t>Atom uhlíku se váže s jinými atomy obvykle čtyřmi kovalentními vazbami</a:t>
            </a:r>
          </a:p>
          <a:p>
            <a:endParaRPr lang="cs-CZ" smtClean="0"/>
          </a:p>
        </p:txBody>
      </p:sp>
      <p:pic>
        <p:nvPicPr>
          <p:cNvPr id="22531" name="Picture 2" descr="File:Ethan Lewis.sv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4508500"/>
            <a:ext cx="21018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Soubor:Butadiène.PN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4546600"/>
            <a:ext cx="2279650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latin typeface="Comic Sans MS" pitchFamily="66" charset="0"/>
              </a:rPr>
              <a:t>Vazby v organických </a:t>
            </a:r>
            <a:r>
              <a:rPr lang="cs-CZ" b="1" dirty="0" smtClean="0">
                <a:latin typeface="Comic Sans MS" pitchFamily="66" charset="0"/>
              </a:rPr>
              <a:t>sloučeninác</a:t>
            </a:r>
            <a:r>
              <a:rPr lang="cs-CZ" b="1" dirty="0" smtClean="0"/>
              <a:t>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latin typeface="Comic Sans MS" pitchFamily="66" charset="0"/>
              </a:rPr>
              <a:t>Atomy </a:t>
            </a:r>
            <a:r>
              <a:rPr lang="cs-CZ" dirty="0">
                <a:latin typeface="Comic Sans MS" pitchFamily="66" charset="0"/>
              </a:rPr>
              <a:t>vodíku jsou jednovazné, atomy kyslíku a síry dvouvazné, atomy dusíku jsou </a:t>
            </a:r>
            <a:r>
              <a:rPr lang="cs-CZ" dirty="0" err="1">
                <a:latin typeface="Comic Sans MS" pitchFamily="66" charset="0"/>
              </a:rPr>
              <a:t>trojvazné</a:t>
            </a:r>
            <a:r>
              <a:rPr lang="cs-CZ" dirty="0">
                <a:latin typeface="Comic Sans MS" pitchFamily="66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latin typeface="Comic Sans MS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latin typeface="Comic Sans MS" pitchFamily="66" charset="0"/>
              </a:rPr>
              <a:t>Ve strukturních </a:t>
            </a:r>
            <a:r>
              <a:rPr lang="cs-CZ" dirty="0">
                <a:latin typeface="Comic Sans MS" pitchFamily="66" charset="0"/>
              </a:rPr>
              <a:t>vzorcích organických látek z každého atomu uhlíku vycházejí čtyři </a:t>
            </a:r>
            <a:r>
              <a:rPr lang="cs-CZ" dirty="0" smtClean="0">
                <a:latin typeface="Comic Sans MS" pitchFamily="66" charset="0"/>
              </a:rPr>
              <a:t>vazby          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latin typeface="Comic Sans MS" pitchFamily="66" charset="0"/>
              </a:rPr>
              <a:t>                                    C  </a:t>
            </a:r>
            <a:endParaRPr lang="cs-CZ" dirty="0">
              <a:latin typeface="Comic Sans MS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latin typeface="Comic Sans MS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128963"/>
            <a:ext cx="7848600" cy="123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nice 6"/>
          <p:cNvCxnSpPr/>
          <p:nvPr/>
        </p:nvCxnSpPr>
        <p:spPr>
          <a:xfrm>
            <a:off x="3943350" y="5949950"/>
            <a:ext cx="539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943350" y="6092825"/>
            <a:ext cx="539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076825" y="5949950"/>
            <a:ext cx="431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076825" y="6092825"/>
            <a:ext cx="431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mic Sans MS" pitchFamily="66" charset="0"/>
              </a:rPr>
              <a:t>Vzorce organických sloučenin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4752975"/>
          </a:xfrm>
        </p:spPr>
        <p:txBody>
          <a:bodyPr/>
          <a:lstStyle/>
          <a:p>
            <a:r>
              <a:rPr lang="cs-CZ" smtClean="0">
                <a:latin typeface="Comic Sans MS" pitchFamily="66" charset="0"/>
              </a:rPr>
              <a:t>Různé druhy vzorců</a:t>
            </a:r>
            <a:br>
              <a:rPr lang="cs-CZ" smtClean="0">
                <a:latin typeface="Comic Sans MS" pitchFamily="66" charset="0"/>
              </a:rPr>
            </a:br>
            <a:r>
              <a:rPr lang="cs-CZ" smtClean="0">
                <a:latin typeface="Comic Sans MS" pitchFamily="66" charset="0"/>
              </a:rPr>
              <a:t>      sumární, strukturní, racionální</a:t>
            </a:r>
          </a:p>
          <a:p>
            <a:r>
              <a:rPr lang="cs-CZ" smtClean="0">
                <a:latin typeface="Comic Sans MS" pitchFamily="66" charset="0"/>
              </a:rPr>
              <a:t>Dvojice valenčních elektronů – kovalentní chemická vazba je znázorněna čárkou = valenční čárka</a:t>
            </a:r>
          </a:p>
          <a:p>
            <a:r>
              <a:rPr lang="cs-CZ" b="1" smtClean="0">
                <a:latin typeface="Comic Sans MS" pitchFamily="66" charset="0"/>
              </a:rPr>
              <a:t>Ve strukturních vzorcích organických látek z každého atomu uhlíku vycházejí čtyři vazby</a:t>
            </a:r>
            <a:r>
              <a:rPr lang="cs-CZ" b="1" smtClean="0"/>
              <a:t>.</a:t>
            </a:r>
            <a:endParaRPr lang="cs-CZ" b="1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cs-CZ" smtClean="0"/>
              <a:t>Zdroje a citace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/>
              <a:t>ČTRNÁCTOVÁ,CSC., Doc. </a:t>
            </a:r>
            <a:r>
              <a:rPr lang="cs-CZ" sz="1800" dirty="0" err="1"/>
              <a:t>RNDr.Hana</a:t>
            </a:r>
            <a:r>
              <a:rPr lang="cs-CZ" sz="1800" dirty="0"/>
              <a:t>, Prof. </a:t>
            </a:r>
            <a:r>
              <a:rPr lang="cs-CZ" sz="1800" dirty="0" err="1"/>
              <a:t>Ing.Karel</a:t>
            </a:r>
            <a:r>
              <a:rPr lang="cs-CZ" sz="1800" dirty="0"/>
              <a:t> KOLÁŘ,CSC., PaedDr. Miloslava SVOBODOVÁ a </a:t>
            </a:r>
            <a:r>
              <a:rPr lang="cs-CZ" sz="1800" dirty="0" err="1"/>
              <a:t>RNDr.František</a:t>
            </a:r>
            <a:r>
              <a:rPr lang="cs-CZ" sz="1800" dirty="0"/>
              <a:t> ZEMÁNEK. </a:t>
            </a:r>
            <a:r>
              <a:rPr lang="cs-CZ" sz="1800" i="1" dirty="0"/>
              <a:t>Přehled chemie pro základní školy</a:t>
            </a:r>
            <a:r>
              <a:rPr lang="cs-CZ" sz="1800" dirty="0"/>
              <a:t>. 1. vydání. Praha: SPN-pedagogické nakladatelství, a.s., 2006. ISBN 80-7235-260-1. </a:t>
            </a:r>
            <a:endParaRPr lang="cs-CZ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/>
              <a:t>BENEŠ, Pavel, Václav PUMPR a Jiří BANÝR. </a:t>
            </a:r>
            <a:r>
              <a:rPr lang="cs-CZ" sz="1800" i="1" dirty="0"/>
              <a:t>Základy praktické chemie</a:t>
            </a:r>
            <a:r>
              <a:rPr lang="cs-CZ" sz="1800" dirty="0"/>
              <a:t>: </a:t>
            </a:r>
            <a:r>
              <a:rPr lang="cs-CZ" sz="1800" i="1" dirty="0"/>
              <a:t>pro 9. ročník základní školy</a:t>
            </a:r>
            <a:r>
              <a:rPr lang="cs-CZ" sz="1800" dirty="0"/>
              <a:t>. 2., aktualizované vydání. Praha: Nakladatelství FORTUNA, 2006. ISBN 80-7168-880-0.</a:t>
            </a:r>
            <a:endParaRPr lang="cs-CZ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Planeta </a:t>
            </a:r>
            <a:r>
              <a:rPr lang="cs-CZ" sz="1800" dirty="0"/>
              <a:t>Země. </a:t>
            </a:r>
            <a:r>
              <a:rPr lang="cs-CZ" sz="1800" i="1" dirty="0"/>
              <a:t>Office.com</a:t>
            </a:r>
            <a:r>
              <a:rPr lang="cs-CZ" sz="1800" dirty="0"/>
              <a:t> [online]. 2012 [cit. 2012- </a:t>
            </a:r>
            <a:r>
              <a:rPr lang="cs-CZ" sz="1800" dirty="0" smtClean="0"/>
              <a:t>09-02</a:t>
            </a:r>
            <a:r>
              <a:rPr lang="cs-CZ" sz="1800" dirty="0"/>
              <a:t>]. Dostupné z: </a:t>
            </a:r>
            <a:r>
              <a:rPr lang="cs-CZ" sz="1800" dirty="0">
                <a:hlinkClick r:id="rId2"/>
              </a:rPr>
              <a:t>http://office.microsoft.com/cs-cz/images/results.aspx?ex=2&amp;qu=planeta#ai:MP900433132|mt:0</a:t>
            </a:r>
            <a:r>
              <a:rPr lang="cs-CZ" sz="1800" dirty="0" smtClean="0">
                <a:hlinkClick r:id="rId2"/>
              </a:rPr>
              <a:t>|</a:t>
            </a:r>
            <a:endParaRPr lang="cs-CZ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/>
              <a:t>Typy </a:t>
            </a:r>
            <a:r>
              <a:rPr lang="cs-CZ" sz="1800" dirty="0" err="1"/>
              <a:t>vzroců</a:t>
            </a:r>
            <a:r>
              <a:rPr lang="cs-CZ" sz="1800" dirty="0"/>
              <a:t>, řetězce: úvod do organické chemie. </a:t>
            </a:r>
            <a:r>
              <a:rPr lang="cs-CZ" sz="1800" i="1" dirty="0"/>
              <a:t>Home.tiscali.cz/chemie</a:t>
            </a:r>
            <a:r>
              <a:rPr lang="cs-CZ" sz="1800" dirty="0"/>
              <a:t> [online]. 2012 [cit. 2012-09-02]. Dostupné z: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home.tiscali.cz/chemie/index1.htm</a:t>
            </a:r>
            <a:endParaRPr lang="cs-CZ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/>
              <a:t>Atom uhlíku: </a:t>
            </a:r>
            <a:r>
              <a:rPr lang="cs-CZ" sz="1800" dirty="0" err="1"/>
              <a:t>schema</a:t>
            </a:r>
            <a:r>
              <a:rPr lang="cs-CZ" sz="1800" dirty="0"/>
              <a:t>. In: </a:t>
            </a:r>
            <a:r>
              <a:rPr lang="cs-CZ" sz="1800" i="1" dirty="0" err="1"/>
              <a:t>Wikipedia</a:t>
            </a:r>
            <a:r>
              <a:rPr lang="cs-CZ" sz="1800" dirty="0"/>
              <a:t>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2012--0902]. Dostupné z: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upload.wikimedia.org/wikipedia/commons/7/7f/Carbone_lewis.svg?uselang=cs</a:t>
            </a:r>
            <a:endParaRPr lang="cs-CZ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/>
              <a:t>Ethan- strukturní vzorec. In: </a:t>
            </a:r>
            <a:r>
              <a:rPr lang="cs-CZ" sz="1800" i="1" dirty="0" err="1"/>
              <a:t>Wikipedia</a:t>
            </a:r>
            <a:r>
              <a:rPr lang="cs-CZ" sz="1800" dirty="0"/>
              <a:t>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2012-09-02]. Dostupné z: http://commons.wikimedia.org/wiki/File:Ethan_Lewis.svg?uselang=cs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390</Words>
  <Application>Microsoft Office PowerPoint</Application>
  <PresentationFormat>Předvádění na obrazovce (4:3)</PresentationFormat>
  <Paragraphs>47</Paragraphs>
  <Slides>10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Calibri</vt:lpstr>
      <vt:lpstr>Arial</vt:lpstr>
      <vt:lpstr>Comic Sans MS</vt:lpstr>
      <vt:lpstr>Motiv systému Office</vt:lpstr>
      <vt:lpstr>Snímek 1</vt:lpstr>
      <vt:lpstr>Anotace</vt:lpstr>
      <vt:lpstr>Uhlík (chemická značka C, latinsky Carboneum)</vt:lpstr>
      <vt:lpstr> Sloučeniny uhlíku  </vt:lpstr>
      <vt:lpstr>Uhlík ( carboneum)</vt:lpstr>
      <vt:lpstr>Uhlík a vazby</vt:lpstr>
      <vt:lpstr>Čtyřvazný uhlík</vt:lpstr>
      <vt:lpstr>Vazby v organických sloučeninách</vt:lpstr>
      <vt:lpstr>Vzorce organických sloučenin</vt:lpstr>
      <vt:lpstr>Zdroje a 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Uhlík a organická chemie</dc:title>
  <dc:creator>Fiedlerová Ivana</dc:creator>
  <cp:lastModifiedBy>Maminka</cp:lastModifiedBy>
  <cp:revision>25</cp:revision>
  <dcterms:created xsi:type="dcterms:W3CDTF">2012-03-07T04:13:30Z</dcterms:created>
  <dcterms:modified xsi:type="dcterms:W3CDTF">2012-03-12T12:59:24Z</dcterms:modified>
</cp:coreProperties>
</file>