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0" r:id="rId3"/>
    <p:sldId id="269" r:id="rId4"/>
    <p:sldId id="256" r:id="rId5"/>
    <p:sldId id="266" r:id="rId6"/>
    <p:sldId id="267" r:id="rId7"/>
    <p:sldId id="268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3" autoAdjust="0"/>
    <p:restoredTop sz="94660"/>
  </p:normalViewPr>
  <p:slideViewPr>
    <p:cSldViewPr>
      <p:cViewPr varScale="1">
        <p:scale>
          <a:sx n="64" d="100"/>
          <a:sy n="64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Typy vzorců v organické chemii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69AC3E-A75B-4D5D-B2E6-E5A96259BBCB}" type="presOf" srcId="{B651F6E3-6281-48DB-9319-2AEAFDAE7572}" destId="{6BB5E863-4638-4E1D-BFDE-399D028AC4ED}" srcOrd="1" destOrd="0" presId="urn:microsoft.com/office/officeart/2005/8/layout/target3"/>
    <dgm:cxn modelId="{033C2E11-8D2D-4B3C-BCE5-993A23CCB12E}" type="presOf" srcId="{B651F6E3-6281-48DB-9319-2AEAFDAE7572}" destId="{619D679B-A015-4ECF-8348-D1034C574F40}" srcOrd="0" destOrd="0" presId="urn:microsoft.com/office/officeart/2005/8/layout/target3"/>
    <dgm:cxn modelId="{7A93AD75-0717-46CE-9726-432837A102DC}" type="presOf" srcId="{0AAB1F7B-4825-4B41-8B45-3CE4C7ADD028}" destId="{4D30A88C-8B62-4979-B120-E743D8B92577}" srcOrd="1" destOrd="0" presId="urn:microsoft.com/office/officeart/2005/8/layout/target3"/>
    <dgm:cxn modelId="{FFE95850-4E1F-4ACA-BD85-7E1B8D9EB7A8}" type="presOf" srcId="{D1B46980-6531-4606-95E6-44980827E919}" destId="{6140AFEC-043D-4C43-A2F9-D0F5331DF3A3}" srcOrd="0" destOrd="0" presId="urn:microsoft.com/office/officeart/2005/8/layout/target3"/>
    <dgm:cxn modelId="{2FBC5023-C179-4548-A2F2-960A24087A8A}" type="presOf" srcId="{D8197B8C-B260-4A16-BDF4-0947B075E274}" destId="{25B08C86-7E15-44DC-BE7F-FFB55DD49D12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B54AB0B4-94AF-4D6E-846B-2931EFF4827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E65215-9475-491E-B3BD-470CEC0E8BB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DC415A-C00A-45A7-AE0D-7CCBF80E4FD6}" type="presOf" srcId="{0AAB1F7B-4825-4B41-8B45-3CE4C7ADD028}" destId="{59F034D9-BFC2-4F73-BBA6-EC6ED57A218D}" srcOrd="0" destOrd="0" presId="urn:microsoft.com/office/officeart/2005/8/layout/target3"/>
    <dgm:cxn modelId="{F6B0FE47-827C-411B-855B-ED66698FD5D0}" type="presOf" srcId="{D1B46980-6531-4606-95E6-44980827E919}" destId="{2BE915AB-18AA-4053-B92C-3BFC9ED204BB}" srcOrd="1" destOrd="0" presId="urn:microsoft.com/office/officeart/2005/8/layout/target3"/>
    <dgm:cxn modelId="{38552DEF-6048-4A4D-8AE8-8AD1F9A75749}" type="presOf" srcId="{D8197B8C-B260-4A16-BDF4-0947B075E274}" destId="{5A5FFA88-C948-4069-8E93-59FA12366E83}" srcOrd="1" destOrd="0" presId="urn:microsoft.com/office/officeart/2005/8/layout/target3"/>
    <dgm:cxn modelId="{BD1FF293-077F-4696-85AC-78B69882A1C6}" type="presOf" srcId="{757F3AB3-0718-4624-B441-E567A8F0AB56}" destId="{333A1088-737F-45CB-B68E-254E46348037}" srcOrd="0" destOrd="0" presId="urn:microsoft.com/office/officeart/2005/8/layout/target3"/>
    <dgm:cxn modelId="{FD9DF4C4-0167-489A-9882-A163CA8A4B97}" type="presParOf" srcId="{333A1088-737F-45CB-B68E-254E46348037}" destId="{F5ABB229-8D3B-4694-996A-96F23CF14429}" srcOrd="0" destOrd="0" presId="urn:microsoft.com/office/officeart/2005/8/layout/target3"/>
    <dgm:cxn modelId="{C2F91530-A37D-4AA8-8276-42CA57AB7F50}" type="presParOf" srcId="{333A1088-737F-45CB-B68E-254E46348037}" destId="{F41139FD-01EE-4571-8B17-4FB00FC51163}" srcOrd="1" destOrd="0" presId="urn:microsoft.com/office/officeart/2005/8/layout/target3"/>
    <dgm:cxn modelId="{3F41446A-9910-4A62-A1F1-6E771775CBBC}" type="presParOf" srcId="{333A1088-737F-45CB-B68E-254E46348037}" destId="{D005CE8C-CC26-4C3E-AC11-E15060ECD759}" srcOrd="2" destOrd="0" presId="urn:microsoft.com/office/officeart/2005/8/layout/target3"/>
    <dgm:cxn modelId="{61014742-3B91-434E-BAFC-B14EF6E58CEA}" type="presParOf" srcId="{333A1088-737F-45CB-B68E-254E46348037}" destId="{2C702D82-9B77-49B7-9568-BB8EB47C3372}" srcOrd="3" destOrd="0" presId="urn:microsoft.com/office/officeart/2005/8/layout/target3"/>
    <dgm:cxn modelId="{6AF4B1C3-A82C-4D91-B7FF-504959697333}" type="presParOf" srcId="{333A1088-737F-45CB-B68E-254E46348037}" destId="{A52A0455-90FF-4808-ABD0-F02540D31D5A}" srcOrd="4" destOrd="0" presId="urn:microsoft.com/office/officeart/2005/8/layout/target3"/>
    <dgm:cxn modelId="{85DD762E-E5B5-4714-9675-D9449F70885B}" type="presParOf" srcId="{333A1088-737F-45CB-B68E-254E46348037}" destId="{6140AFEC-043D-4C43-A2F9-D0F5331DF3A3}" srcOrd="5" destOrd="0" presId="urn:microsoft.com/office/officeart/2005/8/layout/target3"/>
    <dgm:cxn modelId="{C51924CF-493A-4D89-BF40-7A1BE94DE16B}" type="presParOf" srcId="{333A1088-737F-45CB-B68E-254E46348037}" destId="{9358AC05-5D7D-4327-9F80-1AD486AEA664}" srcOrd="6" destOrd="0" presId="urn:microsoft.com/office/officeart/2005/8/layout/target3"/>
    <dgm:cxn modelId="{772377AA-C484-47BE-8038-9C41B458116B}" type="presParOf" srcId="{333A1088-737F-45CB-B68E-254E46348037}" destId="{313FC574-E1CD-4FB4-B054-0B805CE0447D}" srcOrd="7" destOrd="0" presId="urn:microsoft.com/office/officeart/2005/8/layout/target3"/>
    <dgm:cxn modelId="{A94F782B-EA4F-4274-B44B-68FBC27544B2}" type="presParOf" srcId="{333A1088-737F-45CB-B68E-254E46348037}" destId="{619D679B-A015-4ECF-8348-D1034C574F40}" srcOrd="8" destOrd="0" presId="urn:microsoft.com/office/officeart/2005/8/layout/target3"/>
    <dgm:cxn modelId="{93AA5E8A-5A1F-46CB-8C05-DF7F66CF5B21}" type="presParOf" srcId="{333A1088-737F-45CB-B68E-254E46348037}" destId="{322283A8-4A27-4CDA-BAE3-F381106A9174}" srcOrd="9" destOrd="0" presId="urn:microsoft.com/office/officeart/2005/8/layout/target3"/>
    <dgm:cxn modelId="{BE20C121-7CEE-4EF5-84AC-6BA842E217D2}" type="presParOf" srcId="{333A1088-737F-45CB-B68E-254E46348037}" destId="{FFC9F71D-1B4F-4AD9-A4A6-86ADEFC8AF5C}" srcOrd="10" destOrd="0" presId="urn:microsoft.com/office/officeart/2005/8/layout/target3"/>
    <dgm:cxn modelId="{ADDB0203-ED92-4180-A154-98BB52C09522}" type="presParOf" srcId="{333A1088-737F-45CB-B68E-254E46348037}" destId="{25B08C86-7E15-44DC-BE7F-FFB55DD49D12}" srcOrd="11" destOrd="0" presId="urn:microsoft.com/office/officeart/2005/8/layout/target3"/>
    <dgm:cxn modelId="{B3C3337F-3F47-4831-A3A4-9553D5D8FEE5}" type="presParOf" srcId="{333A1088-737F-45CB-B68E-254E46348037}" destId="{00C717B0-68EB-44BA-93D7-26EFE788AC8D}" srcOrd="12" destOrd="0" presId="urn:microsoft.com/office/officeart/2005/8/layout/target3"/>
    <dgm:cxn modelId="{6BD125DB-8FCE-4FCD-9650-7A8F272580B7}" type="presParOf" srcId="{333A1088-737F-45CB-B68E-254E46348037}" destId="{0AEFEAAE-4B9D-44C9-B448-C44B4ADAD7F0}" srcOrd="13" destOrd="0" presId="urn:microsoft.com/office/officeart/2005/8/layout/target3"/>
    <dgm:cxn modelId="{E77DFF5D-154A-4383-8CA2-DF4403B79F52}" type="presParOf" srcId="{333A1088-737F-45CB-B68E-254E46348037}" destId="{59F034D9-BFC2-4F73-BBA6-EC6ED57A218D}" srcOrd="14" destOrd="0" presId="urn:microsoft.com/office/officeart/2005/8/layout/target3"/>
    <dgm:cxn modelId="{405CE77D-6A3B-4F7B-8C56-9EDF3085C79F}" type="presParOf" srcId="{333A1088-737F-45CB-B68E-254E46348037}" destId="{AED2198E-93D5-4001-81B4-73124B309672}" srcOrd="15" destOrd="0" presId="urn:microsoft.com/office/officeart/2005/8/layout/target3"/>
    <dgm:cxn modelId="{03C51357-568A-4268-A3D1-130568C129BE}" type="presParOf" srcId="{333A1088-737F-45CB-B68E-254E46348037}" destId="{2BE915AB-18AA-4053-B92C-3BFC9ED204BB}" srcOrd="16" destOrd="0" presId="urn:microsoft.com/office/officeart/2005/8/layout/target3"/>
    <dgm:cxn modelId="{40B4B47D-82DC-4C74-BA12-7B5F8244A923}" type="presParOf" srcId="{333A1088-737F-45CB-B68E-254E46348037}" destId="{6BB5E863-4638-4E1D-BFDE-399D028AC4ED}" srcOrd="17" destOrd="0" presId="urn:microsoft.com/office/officeart/2005/8/layout/target3"/>
    <dgm:cxn modelId="{1277B760-FC35-464E-9FE4-8F9EF4805724}" type="presParOf" srcId="{333A1088-737F-45CB-B68E-254E46348037}" destId="{5A5FFA88-C948-4069-8E93-59FA12366E83}" srcOrd="18" destOrd="0" presId="urn:microsoft.com/office/officeart/2005/8/layout/target3"/>
    <dgm:cxn modelId="{EFE54774-AF76-43D8-A0AD-B50F7FF5AE33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Typy vzorců v organické chemii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879A61-7A8E-491D-B6F8-EB0549C94452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0C7337-E358-4D9A-AF11-073AF8BA8D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3099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317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7689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0181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921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2573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7478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82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00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862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0496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028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5006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833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4681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1282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1939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3370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1222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014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1618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99266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180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0">
              <a:schemeClr val="accent2">
                <a:lumMod val="20000"/>
                <a:lumOff val="80000"/>
                <a:alpha val="20000"/>
              </a:schemeClr>
            </a:gs>
            <a:gs pos="91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57231-4443-4DAB-BB06-16E297B35C24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B0186-E070-41BE-8CCA-346D7A6D3D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082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9735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home.tiscali.cz/chemie/uvodorg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727904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505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Uhlovodíky</a:t>
            </a:r>
          </a:p>
          <a:p>
            <a:pPr marL="0" indent="0">
              <a:buNone/>
            </a:pPr>
            <a:r>
              <a:rPr lang="cs-CZ" dirty="0" smtClean="0"/>
              <a:t>Tento materiál je určený žákům 9. ročníku ZŠ</a:t>
            </a:r>
          </a:p>
          <a:p>
            <a:pPr marL="0" indent="0">
              <a:buNone/>
            </a:pPr>
            <a:r>
              <a:rPr lang="cs-CZ" dirty="0" smtClean="0"/>
              <a:t>Zabývá se uhlovodíky a jejich druhy vzorců, sumárními a strukturními, uvádí typy řetězců uhlíku v uhlovodících a modely molekul v organické </a:t>
            </a:r>
            <a:r>
              <a:rPr lang="cs-CZ" dirty="0" smtClean="0"/>
              <a:t>chemii.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3672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Uhlovodíky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5400600"/>
          </a:xfrm>
        </p:spPr>
        <p:txBody>
          <a:bodyPr/>
          <a:lstStyle/>
          <a:p>
            <a:r>
              <a:rPr lang="cs-CZ" dirty="0" smtClean="0"/>
              <a:t>Jsou organické  dvouprvkové  sloučeniny uhlíku a vodíku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204864"/>
            <a:ext cx="6360706" cy="38164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07702" y="607005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Uhlovodíky se získávají při rafinaci ropy v ropných rafinériích a v chemických závodech</a:t>
            </a:r>
          </a:p>
        </p:txBody>
      </p:sp>
    </p:spTree>
    <p:extLst>
      <p:ext uri="{BB962C8B-B14F-4D97-AF65-F5344CB8AC3E}">
        <p14:creationId xmlns:p14="http://schemas.microsoft.com/office/powerpoint/2010/main" xmlns="" val="127645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Sumární (</a:t>
            </a:r>
            <a:r>
              <a:rPr lang="cs-CZ" sz="3600" dirty="0" smtClean="0">
                <a:latin typeface="Comic Sans MS" pitchFamily="66" charset="0"/>
              </a:rPr>
              <a:t>souhrnné</a:t>
            </a:r>
            <a:r>
              <a:rPr lang="cs-CZ" dirty="0" smtClean="0">
                <a:latin typeface="Comic Sans MS" pitchFamily="66" charset="0"/>
              </a:rPr>
              <a:t>) vzorce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04056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někdy v literatuře označovány jako </a:t>
            </a:r>
            <a:r>
              <a:rPr lang="cs-CZ" b="1" dirty="0" smtClean="0">
                <a:latin typeface="Comic Sans MS" pitchFamily="66" charset="0"/>
              </a:rPr>
              <a:t>molekulové</a:t>
            </a:r>
          </a:p>
          <a:p>
            <a:r>
              <a:rPr lang="cs-CZ" dirty="0">
                <a:latin typeface="Comic Sans MS" pitchFamily="66" charset="0"/>
              </a:rPr>
              <a:t>vyjadřují </a:t>
            </a:r>
            <a:r>
              <a:rPr lang="cs-CZ" dirty="0" smtClean="0">
                <a:latin typeface="Comic Sans MS" pitchFamily="66" charset="0"/>
              </a:rPr>
              <a:t>druh a počet atomů vázaných v molekule</a:t>
            </a:r>
          </a:p>
          <a:p>
            <a:endParaRPr lang="cs-CZ" u="sng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nic nevypovídají o vnitřním uspořádání vazeb a atomů v molekule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C:\Users\FiedlerovaI\Desktop\typyvz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514" y="3726514"/>
            <a:ext cx="7991430" cy="57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110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Strukturní vzorce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96944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Někdy označovány jako konstituční vzorce</a:t>
            </a:r>
          </a:p>
          <a:p>
            <a:r>
              <a:rPr lang="cs-CZ" dirty="0" smtClean="0">
                <a:latin typeface="Comic Sans MS" pitchFamily="66" charset="0"/>
              </a:rPr>
              <a:t>Znázorňují jednotlivé vazby mezi atomy a pořadí atomů v molekulách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vyjadřuje </a:t>
            </a:r>
            <a:r>
              <a:rPr lang="cs-CZ" dirty="0">
                <a:latin typeface="Comic Sans MS" pitchFamily="66" charset="0"/>
              </a:rPr>
              <a:t>vnitřní uspořádání molekuly, tj. způsob vzájemného spojení atomů a jejich vaznost</a:t>
            </a:r>
            <a:br>
              <a:rPr lang="cs-CZ" dirty="0">
                <a:latin typeface="Comic Sans MS" pitchFamily="66" charset="0"/>
              </a:rPr>
            </a:b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279" y="2924944"/>
            <a:ext cx="8437828" cy="149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990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546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Vzorce racionální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Zjednodušené strukturní </a:t>
            </a:r>
            <a:r>
              <a:rPr lang="cs-CZ" dirty="0" smtClean="0">
                <a:latin typeface="Comic Sans MS" pitchFamily="66" charset="0"/>
              </a:rPr>
              <a:t>vzorce - </a:t>
            </a:r>
            <a:r>
              <a:rPr lang="cs-CZ" dirty="0" smtClean="0">
                <a:latin typeface="Comic Sans MS" pitchFamily="66" charset="0"/>
              </a:rPr>
              <a:t>nejsou v nich rozepsány vazby mezi atomy uhlíku a vodíku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latin typeface="Comic Sans MS" pitchFamily="66" charset="0"/>
              </a:rPr>
              <a:t>Výhody: zabírají méně místa a jsou přehlednější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8560036" cy="552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954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latin typeface="Comic Sans MS" pitchFamily="66" charset="0"/>
              </a:rPr>
              <a:t>Typy modelů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544616"/>
          </a:xfrm>
        </p:spPr>
        <p:txBody>
          <a:bodyPr>
            <a:normAutofit fontScale="32500" lnSpcReduction="20000"/>
          </a:bodyPr>
          <a:lstStyle/>
          <a:p>
            <a:pPr marL="514350" indent="-514350">
              <a:buAutoNum type="arabicParenR"/>
            </a:pPr>
            <a:r>
              <a:rPr lang="cs-CZ" sz="8600" b="1" dirty="0" smtClean="0">
                <a:latin typeface="Comic Sans MS" pitchFamily="66" charset="0"/>
              </a:rPr>
              <a:t>Kuličkové modely</a:t>
            </a:r>
            <a:r>
              <a:rPr lang="cs-CZ" sz="8600" dirty="0" smtClean="0">
                <a:latin typeface="Comic Sans MS" pitchFamily="66" charset="0"/>
              </a:rPr>
              <a:t> – skládají se z kuliček, které představují jednotlivé atomy, a tyčinek vyjadřujících vazby</a:t>
            </a:r>
            <a:br>
              <a:rPr lang="cs-CZ" sz="8600" dirty="0" smtClean="0">
                <a:latin typeface="Comic Sans MS" pitchFamily="66" charset="0"/>
              </a:rPr>
            </a:br>
            <a:r>
              <a:rPr lang="cs-CZ" sz="7000" dirty="0" smtClean="0">
                <a:latin typeface="Comic Sans MS" pitchFamily="66" charset="0"/>
              </a:rPr>
              <a:t/>
            </a:r>
            <a:br>
              <a:rPr lang="cs-CZ" sz="7000" dirty="0" smtClean="0">
                <a:latin typeface="Comic Sans MS" pitchFamily="66" charset="0"/>
              </a:rPr>
            </a:br>
            <a:endParaRPr lang="cs-CZ" sz="7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600" dirty="0" smtClean="0"/>
              <a:t>2) </a:t>
            </a:r>
            <a:r>
              <a:rPr lang="cs-CZ" sz="8600" b="1" dirty="0" smtClean="0">
                <a:latin typeface="Comic Sans MS" pitchFamily="66" charset="0"/>
              </a:rPr>
              <a:t>Kalotové modely</a:t>
            </a:r>
            <a:r>
              <a:rPr lang="cs-CZ" sz="8600" dirty="0" smtClean="0">
                <a:latin typeface="Comic Sans MS" pitchFamily="66" charset="0"/>
              </a:rPr>
              <a:t> – blíží se skutečnému uspořádání atomů v molekule, znázorňují tvar molekuly i poměrnou velikost atomů,</a:t>
            </a:r>
            <a:br>
              <a:rPr lang="cs-CZ" sz="8600" dirty="0" smtClean="0">
                <a:latin typeface="Comic Sans MS" pitchFamily="66" charset="0"/>
              </a:rPr>
            </a:br>
            <a:r>
              <a:rPr lang="cs-CZ" sz="8600" dirty="0" smtClean="0">
                <a:latin typeface="Comic Sans MS" pitchFamily="66" charset="0"/>
              </a:rPr>
              <a:t>jsou dokonalejší než kuličkové modely</a:t>
            </a:r>
            <a:br>
              <a:rPr lang="cs-CZ" sz="8600" dirty="0" smtClean="0">
                <a:latin typeface="Comic Sans MS" pitchFamily="66" charset="0"/>
              </a:rPr>
            </a:br>
            <a:r>
              <a:rPr lang="cs-CZ" sz="5900" dirty="0" smtClean="0">
                <a:latin typeface="Comic Sans MS" pitchFamily="66" charset="0"/>
              </a:rPr>
              <a:t/>
            </a:r>
            <a:br>
              <a:rPr lang="cs-CZ" sz="5900" dirty="0" smtClean="0">
                <a:latin typeface="Comic Sans MS" pitchFamily="66" charset="0"/>
              </a:rPr>
            </a:br>
            <a:endParaRPr lang="cs-CZ" sz="5900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8690"/>
            <a:ext cx="2560284" cy="224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89484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809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Schopnost uhlíku vytvářet řetězce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Atomy uhlíku mají ojedinělou schopnost navzájem se spojovat a vytvářet </a:t>
            </a:r>
            <a:r>
              <a:rPr lang="cs-CZ" b="1" dirty="0"/>
              <a:t>uhlíkaté řetězce</a:t>
            </a:r>
            <a:r>
              <a:rPr lang="cs-CZ" dirty="0"/>
              <a:t> různých tvarů.</a:t>
            </a:r>
            <a:br>
              <a:rPr lang="cs-CZ" dirty="0"/>
            </a:br>
            <a:r>
              <a:rPr lang="cs-CZ" dirty="0"/>
              <a:t>Mohou se spojovat nejen jednoduchou vazbou, ale i dvojnými nebo trojnými vazbami.</a:t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5" y="4437112"/>
            <a:ext cx="6923050" cy="18638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456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Typy </a:t>
            </a:r>
            <a:r>
              <a:rPr lang="cs-CZ" b="1" u="sng" dirty="0"/>
              <a:t>řetězců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Řetězce otevřené (acyklické)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tvořeny řadou uhlíkových atomů, které jsou navzájem spojeny do přímky nebo se větví do stran</a:t>
            </a:r>
            <a:br>
              <a:rPr lang="cs-CZ" dirty="0"/>
            </a:br>
            <a:r>
              <a:rPr lang="pl-PL" dirty="0"/>
              <a:t>Podle toho je dělíme na řetězce:</a:t>
            </a:r>
            <a:br>
              <a:rPr lang="pl-PL" dirty="0"/>
            </a:br>
            <a:r>
              <a:rPr lang="pl-PL" dirty="0"/>
              <a:t>a) </a:t>
            </a:r>
            <a:r>
              <a:rPr lang="pl-PL" b="1" dirty="0"/>
              <a:t>přímé</a:t>
            </a:r>
            <a:r>
              <a:rPr lang="pl-PL" dirty="0"/>
              <a:t/>
            </a:r>
            <a:br>
              <a:rPr lang="pl-PL" dirty="0"/>
            </a:br>
            <a:r>
              <a:rPr lang="pl-PL" dirty="0"/>
              <a:t/>
            </a:r>
            <a:br>
              <a:rPr lang="pl-PL" dirty="0"/>
            </a:b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93877"/>
            <a:ext cx="5899362" cy="274138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739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Řetězce otevřené (acyklické)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b)</a:t>
            </a:r>
            <a:r>
              <a:rPr lang="cs-CZ" dirty="0"/>
              <a:t> </a:t>
            </a:r>
            <a:r>
              <a:rPr lang="cs-CZ" b="1" dirty="0"/>
              <a:t>rozvětvené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497" y="2420888"/>
            <a:ext cx="8573885" cy="29523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094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Řetězce uzavřené (cyklické)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atomy uhlíku jsou spojeny do uzavřeného kruhu</a:t>
            </a:r>
            <a:br>
              <a:rPr lang="cs-CZ" dirty="0"/>
            </a:b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2653" y="2996953"/>
            <a:ext cx="4912679" cy="23512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112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a 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effectLst/>
              </a:rPr>
              <a:t>Typy vzorců, řetězců a modelů. </a:t>
            </a:r>
            <a:r>
              <a:rPr lang="cs-CZ" sz="1800" i="1" dirty="0" smtClean="0">
                <a:effectLst/>
              </a:rPr>
              <a:t>Tiscali.cz/</a:t>
            </a:r>
            <a:r>
              <a:rPr lang="cs-CZ" sz="1800" dirty="0" smtClean="0">
                <a:effectLst/>
              </a:rPr>
              <a:t> [online]. 2011 [cit. 2011- 10-06]. Dostupné z: </a:t>
            </a:r>
            <a:r>
              <a:rPr lang="cs-CZ" sz="1800" dirty="0" smtClean="0">
                <a:effectLst/>
                <a:hlinkClick r:id="rId2"/>
              </a:rPr>
              <a:t>http://home.tiscali.cz/chemie/uvodorg.htm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ČTRNÁCTOVÁ,CSC., Doc. RNDr</a:t>
            </a:r>
            <a:r>
              <a:rPr lang="cs-CZ" sz="1800" dirty="0" smtClean="0"/>
              <a:t>. Hana</a:t>
            </a:r>
            <a:r>
              <a:rPr lang="cs-CZ" sz="1800" dirty="0"/>
              <a:t>, Prof. Ing</a:t>
            </a:r>
            <a:r>
              <a:rPr lang="cs-CZ" sz="1800" dirty="0" smtClean="0"/>
              <a:t>. Karel </a:t>
            </a:r>
            <a:r>
              <a:rPr lang="cs-CZ" sz="1800" dirty="0"/>
              <a:t>KOLÁŘ,CSC., PaedDr. Miloslava SVOBODOVÁ a RNDr</a:t>
            </a:r>
            <a:r>
              <a:rPr lang="cs-CZ" sz="1800" dirty="0" smtClean="0"/>
              <a:t>. František </a:t>
            </a:r>
            <a:r>
              <a:rPr lang="cs-CZ" sz="1800" dirty="0"/>
              <a:t>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ISBN 80-7235-260-1. </a:t>
            </a:r>
            <a:endParaRPr lang="cs-CZ" sz="1800" dirty="0" smtClean="0"/>
          </a:p>
          <a:p>
            <a:r>
              <a:rPr lang="cs-CZ" sz="1800" dirty="0"/>
              <a:t>BENEŠ, Pavel, Václav PUMPR a Jiří BANÝR. </a:t>
            </a:r>
            <a:r>
              <a:rPr lang="cs-CZ" sz="1800" i="1" dirty="0"/>
              <a:t>Základy praktické chemie</a:t>
            </a:r>
            <a:r>
              <a:rPr lang="cs-CZ" sz="1800" dirty="0"/>
              <a:t>: </a:t>
            </a:r>
            <a:r>
              <a:rPr lang="cs-CZ" sz="1800" i="1" dirty="0"/>
              <a:t>pro 9. ročník základní školy</a:t>
            </a:r>
            <a:r>
              <a:rPr lang="cs-CZ" sz="1800" dirty="0"/>
              <a:t>. 2., aktualizované vydání. Praha: Nakladatelství FORTUNA, 2006. ISBN 80-7168-880-0. </a:t>
            </a:r>
            <a:endParaRPr lang="cs-CZ" sz="1800" dirty="0" smtClean="0"/>
          </a:p>
          <a:p>
            <a:r>
              <a:rPr lang="cs-CZ" sz="1800" dirty="0"/>
              <a:t>Rafinerie ropy.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2012-09-22]. Dostupné z: http://cs.wikipedia.org/wiki/Soubor:ShellMartinez-refi.jpg</a:t>
            </a:r>
          </a:p>
          <a:p>
            <a:r>
              <a:rPr lang="cs-CZ" sz="1800" dirty="0"/>
              <a:t>Zkopírovat do schránky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13057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400</Words>
  <Application>Microsoft Office PowerPoint</Application>
  <PresentationFormat>Předvádění na obrazovce (4:3)</PresentationFormat>
  <Paragraphs>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Snímek 1</vt:lpstr>
      <vt:lpstr>Anotace</vt:lpstr>
      <vt:lpstr>Uhlovodíky</vt:lpstr>
      <vt:lpstr>Sumární (souhrnné) vzorce</vt:lpstr>
      <vt:lpstr>Strukturní vzorce</vt:lpstr>
      <vt:lpstr>Vzorce racionální</vt:lpstr>
      <vt:lpstr> Typy modelů </vt:lpstr>
      <vt:lpstr>Schopnost uhlíku vytvářet řetězce</vt:lpstr>
      <vt:lpstr> Typy řetězců Řetězce otevřené (acyklické) </vt:lpstr>
      <vt:lpstr>Řetězce otevřené (acyklické)</vt:lpstr>
      <vt:lpstr>Řetězce uzavřené (cyklické) 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uhlovodíky</dc:title>
  <dc:creator>Fiedlerová Ivana</dc:creator>
  <cp:lastModifiedBy>expert</cp:lastModifiedBy>
  <cp:revision>13</cp:revision>
  <dcterms:created xsi:type="dcterms:W3CDTF">2012-03-07T20:06:18Z</dcterms:created>
  <dcterms:modified xsi:type="dcterms:W3CDTF">2012-03-11T11:06:26Z</dcterms:modified>
</cp:coreProperties>
</file>