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63" r:id="rId3"/>
    <p:sldId id="264" r:id="rId4"/>
    <p:sldId id="265" r:id="rId5"/>
    <p:sldId id="269" r:id="rId6"/>
    <p:sldId id="266" r:id="rId7"/>
    <p:sldId id="267" r:id="rId8"/>
    <p:sldId id="270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Mgr. Eva Kubíková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</a:t>
          </a:r>
          <a:r>
            <a:rPr lang="cs-CZ" sz="1200" smtClean="0"/>
            <a:t>:  </a:t>
          </a:r>
          <a:r>
            <a:rPr lang="cs-CZ" sz="1200" baseline="0" smtClean="0"/>
            <a:t>VY_32_INOVACE_15-20_  </a:t>
          </a:r>
          <a:r>
            <a:rPr lang="cs-CZ" sz="1200" baseline="0" dirty="0" smtClean="0"/>
            <a:t>ČLOVĚK –VNITŘNÍ ORGÁNY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Prvouka 2</a:t>
          </a:r>
          <a:r>
            <a:rPr lang="cs-CZ" sz="1200" dirty="0" smtClean="0"/>
            <a:t>. ročník  </a:t>
          </a:r>
          <a:endParaRPr lang="cs-CZ" sz="12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AA7FED2-96EE-48EB-A7A6-677F692AF65C}" type="presOf" srcId="{ABD4D77B-BA54-4DFB-A762-4C734220F9AA}" destId="{AAB7E4A6-9D01-402C-9D7A-6D30767F0B58}" srcOrd="0" destOrd="0" presId="urn:microsoft.com/office/officeart/2005/8/layout/target3"/>
    <dgm:cxn modelId="{A279BF51-A40D-475C-8685-457961BBCDD1}" type="presOf" srcId="{1D895EAB-76A7-41C6-9C6C-7D303AD4C23C}" destId="{347D85BD-7382-4413-9298-D06CC996458A}" srcOrd="0" destOrd="0" presId="urn:microsoft.com/office/officeart/2005/8/layout/target3"/>
    <dgm:cxn modelId="{A5D34CCD-5EEF-44CE-AE51-84DAB773880A}" type="presOf" srcId="{D9242A4C-F33A-42E2-BFA4-EC80805DCD32}" destId="{5A434D34-FA65-40B0-A4CE-3A1E2B14A215}" srcOrd="1" destOrd="0" presId="urn:microsoft.com/office/officeart/2005/8/layout/target3"/>
    <dgm:cxn modelId="{4D123059-232E-4808-A4B0-C95A02756BFE}" type="presOf" srcId="{A4836DAF-3E6B-4198-A089-B3C0D0384F2B}" destId="{4F0AD45D-7E6A-4C4A-90DF-90E27C4B175D}" srcOrd="0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29E7520E-BFFF-4C6E-B129-219E999FC430}" type="presOf" srcId="{FFA013E9-5C5D-404D-8688-08171EA7A387}" destId="{359A210A-E8C9-4FD6-9BC7-434F4455A6B5}" srcOrd="1" destOrd="0" presId="urn:microsoft.com/office/officeart/2005/8/layout/target3"/>
    <dgm:cxn modelId="{7022198E-DBF6-40F4-A825-426414315290}" type="presOf" srcId="{FFA013E9-5C5D-404D-8688-08171EA7A387}" destId="{E1DA18CB-4B0A-4D0C-9459-15C4B327891F}" srcOrd="0" destOrd="0" presId="urn:microsoft.com/office/officeart/2005/8/layout/target3"/>
    <dgm:cxn modelId="{5D52FEAB-BB8F-4C4E-8DD8-19BCF58AF04F}" type="presOf" srcId="{D9242A4C-F33A-42E2-BFA4-EC80805DCD32}" destId="{7DDB6D97-C311-42E1-B77C-B194BAE75773}" srcOrd="0" destOrd="0" presId="urn:microsoft.com/office/officeart/2005/8/layout/target3"/>
    <dgm:cxn modelId="{525C35A1-5D8B-4C47-9E53-EB72C860EC9F}" type="presOf" srcId="{DAAD5A11-3EBC-47AE-AB1C-4F1B938732A7}" destId="{2D933DCE-BBEA-46A5-98BC-CA41A7DBB761}" srcOrd="0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E1D3045F-144A-41E7-9878-68D11496E937}" type="presOf" srcId="{ABD4D77B-BA54-4DFB-A762-4C734220F9AA}" destId="{A6703DA5-6D74-4C8B-9C82-31DC93531BC2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06015046-461E-42C2-9529-C98DE204C8B7}" type="presOf" srcId="{A4836DAF-3E6B-4198-A089-B3C0D0384F2B}" destId="{36B74B1E-3C18-4C06-BA03-CB2EB266F8FF}" srcOrd="1" destOrd="0" presId="urn:microsoft.com/office/officeart/2005/8/layout/target3"/>
    <dgm:cxn modelId="{644B0CB3-5643-4E86-8DDD-7116A6509733}" type="presOf" srcId="{1D895EAB-76A7-41C6-9C6C-7D303AD4C23C}" destId="{94413E88-B296-45A5-9057-6B5765B63A8F}" srcOrd="1" destOrd="0" presId="urn:microsoft.com/office/officeart/2005/8/layout/target3"/>
    <dgm:cxn modelId="{CC5ECD5D-B7E2-4472-9E32-8096653FE5D8}" type="presParOf" srcId="{2D933DCE-BBEA-46A5-98BC-CA41A7DBB761}" destId="{D3A73299-62A4-4767-8E25-C16133A0B902}" srcOrd="0" destOrd="0" presId="urn:microsoft.com/office/officeart/2005/8/layout/target3"/>
    <dgm:cxn modelId="{2BC33DAF-F5ED-42F9-AB3C-51C949A5567F}" type="presParOf" srcId="{2D933DCE-BBEA-46A5-98BC-CA41A7DBB761}" destId="{EE30B2AF-DDC9-42DB-9092-5595C6257A57}" srcOrd="1" destOrd="0" presId="urn:microsoft.com/office/officeart/2005/8/layout/target3"/>
    <dgm:cxn modelId="{6052AD3A-E91D-46AE-B8BC-89979E3054ED}" type="presParOf" srcId="{2D933DCE-BBEA-46A5-98BC-CA41A7DBB761}" destId="{E1DA18CB-4B0A-4D0C-9459-15C4B327891F}" srcOrd="2" destOrd="0" presId="urn:microsoft.com/office/officeart/2005/8/layout/target3"/>
    <dgm:cxn modelId="{67D9B2AE-F17A-4267-81F5-40EF2DFA6B0C}" type="presParOf" srcId="{2D933DCE-BBEA-46A5-98BC-CA41A7DBB761}" destId="{29996EEB-8589-4AED-9C98-E2204A026234}" srcOrd="3" destOrd="0" presId="urn:microsoft.com/office/officeart/2005/8/layout/target3"/>
    <dgm:cxn modelId="{C3F0E588-BDC8-43DF-8EBF-504ECE0B90FA}" type="presParOf" srcId="{2D933DCE-BBEA-46A5-98BC-CA41A7DBB761}" destId="{056AE7B2-579D-40D1-A57C-4E33BFED76BE}" srcOrd="4" destOrd="0" presId="urn:microsoft.com/office/officeart/2005/8/layout/target3"/>
    <dgm:cxn modelId="{DE0FA2C4-2A71-46FB-9AD1-497B71306A88}" type="presParOf" srcId="{2D933DCE-BBEA-46A5-98BC-CA41A7DBB761}" destId="{4F0AD45D-7E6A-4C4A-90DF-90E27C4B175D}" srcOrd="5" destOrd="0" presId="urn:microsoft.com/office/officeart/2005/8/layout/target3"/>
    <dgm:cxn modelId="{886AFB56-266D-4911-90E8-5AC2DD32488B}" type="presParOf" srcId="{2D933DCE-BBEA-46A5-98BC-CA41A7DBB761}" destId="{1804A346-BBD3-438B-AE0F-7BEBB1E2AF96}" srcOrd="6" destOrd="0" presId="urn:microsoft.com/office/officeart/2005/8/layout/target3"/>
    <dgm:cxn modelId="{10DC5F76-5BA6-415E-858F-0DD11B498974}" type="presParOf" srcId="{2D933DCE-BBEA-46A5-98BC-CA41A7DBB761}" destId="{60CB9877-708D-4C64-AA73-CFD3F3076BC2}" srcOrd="7" destOrd="0" presId="urn:microsoft.com/office/officeart/2005/8/layout/target3"/>
    <dgm:cxn modelId="{B15D870E-BB89-43F6-9DB6-6FAA03A6084A}" type="presParOf" srcId="{2D933DCE-BBEA-46A5-98BC-CA41A7DBB761}" destId="{347D85BD-7382-4413-9298-D06CC996458A}" srcOrd="8" destOrd="0" presId="urn:microsoft.com/office/officeart/2005/8/layout/target3"/>
    <dgm:cxn modelId="{66E8B44F-9226-4236-AFE6-8B72CF123F86}" type="presParOf" srcId="{2D933DCE-BBEA-46A5-98BC-CA41A7DBB761}" destId="{C4DD5B9C-4D9E-449D-A063-107A759DF3D1}" srcOrd="9" destOrd="0" presId="urn:microsoft.com/office/officeart/2005/8/layout/target3"/>
    <dgm:cxn modelId="{DFAE660E-71A6-42B7-9239-046CFCADBF8E}" type="presParOf" srcId="{2D933DCE-BBEA-46A5-98BC-CA41A7DBB761}" destId="{CD515E15-5457-47F2-8109-A2A59D66C930}" srcOrd="10" destOrd="0" presId="urn:microsoft.com/office/officeart/2005/8/layout/target3"/>
    <dgm:cxn modelId="{48427697-3EF2-4DA5-BD11-B47A348541CE}" type="presParOf" srcId="{2D933DCE-BBEA-46A5-98BC-CA41A7DBB761}" destId="{7DDB6D97-C311-42E1-B77C-B194BAE75773}" srcOrd="11" destOrd="0" presId="urn:microsoft.com/office/officeart/2005/8/layout/target3"/>
    <dgm:cxn modelId="{4CD47929-2A54-43B9-BF04-95CE4C968EBC}" type="presParOf" srcId="{2D933DCE-BBEA-46A5-98BC-CA41A7DBB761}" destId="{DE2B4424-17B1-4404-A13F-04051C43B79D}" srcOrd="12" destOrd="0" presId="urn:microsoft.com/office/officeart/2005/8/layout/target3"/>
    <dgm:cxn modelId="{704BF187-85ED-40AD-B0C2-75ADE34FA5E9}" type="presParOf" srcId="{2D933DCE-BBEA-46A5-98BC-CA41A7DBB761}" destId="{555607BD-8A1D-4EBB-825A-8C74A1FB0FFC}" srcOrd="13" destOrd="0" presId="urn:microsoft.com/office/officeart/2005/8/layout/target3"/>
    <dgm:cxn modelId="{A06DB958-7FB1-4B34-AE10-8D6519A82356}" type="presParOf" srcId="{2D933DCE-BBEA-46A5-98BC-CA41A7DBB761}" destId="{AAB7E4A6-9D01-402C-9D7A-6D30767F0B58}" srcOrd="14" destOrd="0" presId="urn:microsoft.com/office/officeart/2005/8/layout/target3"/>
    <dgm:cxn modelId="{81A3368C-A286-4936-883C-953CD2B5DE47}" type="presParOf" srcId="{2D933DCE-BBEA-46A5-98BC-CA41A7DBB761}" destId="{359A210A-E8C9-4FD6-9BC7-434F4455A6B5}" srcOrd="15" destOrd="0" presId="urn:microsoft.com/office/officeart/2005/8/layout/target3"/>
    <dgm:cxn modelId="{21285C2B-69B7-45EA-8FFD-0609ABCB52D9}" type="presParOf" srcId="{2D933DCE-BBEA-46A5-98BC-CA41A7DBB761}" destId="{36B74B1E-3C18-4C06-BA03-CB2EB266F8FF}" srcOrd="16" destOrd="0" presId="urn:microsoft.com/office/officeart/2005/8/layout/target3"/>
    <dgm:cxn modelId="{29F30578-E3AC-4D16-8324-4433419338AB}" type="presParOf" srcId="{2D933DCE-BBEA-46A5-98BC-CA41A7DBB761}" destId="{94413E88-B296-45A5-9057-6B5765B63A8F}" srcOrd="17" destOrd="0" presId="urn:microsoft.com/office/officeart/2005/8/layout/target3"/>
    <dgm:cxn modelId="{77003466-3C92-43B5-BF5D-0F8F6AE4A1FD}" type="presParOf" srcId="{2D933DCE-BBEA-46A5-98BC-CA41A7DBB761}" destId="{5A434D34-FA65-40B0-A4CE-3A1E2B14A215}" srcOrd="18" destOrd="0" presId="urn:microsoft.com/office/officeart/2005/8/layout/target3"/>
    <dgm:cxn modelId="{0C6B82D4-F9B1-4731-9B91-40B1ADED9D95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Mgr. Eva Kubíková 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</a:t>
          </a:r>
          <a:r>
            <a:rPr lang="cs-CZ" sz="1200" kern="1200" smtClean="0"/>
            <a:t>:  </a:t>
          </a:r>
          <a:r>
            <a:rPr lang="cs-CZ" sz="1200" kern="1200" baseline="0" smtClean="0"/>
            <a:t>VY_32_INOVACE_15-20_  </a:t>
          </a:r>
          <a:r>
            <a:rPr lang="cs-CZ" sz="1200" kern="1200" baseline="0" dirty="0" smtClean="0"/>
            <a:t>ČLOVĚK –VNITŘNÍ ORGÁNY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5902" y="936104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Prvouka 2</a:t>
          </a:r>
          <a:r>
            <a:rPr lang="cs-CZ" sz="1200" kern="1200" dirty="0" smtClean="0"/>
            <a:t>. ročník  </a:t>
          </a:r>
          <a:endParaRPr lang="cs-CZ" sz="1200" kern="1200" dirty="0"/>
        </a:p>
      </dsp:txBody>
      <dsp:txXfrm>
        <a:off x="1005902" y="936104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PROJEKKTU: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593D9F-AA84-47E7-BC8E-836B1570ABB2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2D6D1E-43B7-44E2-A624-6BCA57917A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187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991012-3F26-48C2-8CF8-926937E9358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wmf"/><Relationship Id="rId5" Type="http://schemas.openxmlformats.org/officeDocument/2006/relationships/image" Target="../media/image11.jpeg"/><Relationship Id="rId4" Type="http://schemas.openxmlformats.org/officeDocument/2006/relationships/image" Target="../media/image10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20809258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314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Materiál slouží jako doplněk učiva v rámci tématu Člověk a jeho svět.</a:t>
            </a:r>
          </a:p>
          <a:p>
            <a:r>
              <a:rPr lang="cs-CZ" dirty="0" smtClean="0"/>
              <a:t>Materiál slouží k doplnění učiva o člověku.</a:t>
            </a:r>
            <a:endParaRPr lang="cs-CZ" b="1" u="sng" dirty="0" smtClean="0"/>
          </a:p>
          <a:p>
            <a:r>
              <a:rPr lang="cs-CZ" dirty="0" smtClean="0"/>
              <a:t>Vytvořeno jako DUM do předmětu Prvouka pro 2 . ročník .</a:t>
            </a:r>
          </a:p>
          <a:p>
            <a:r>
              <a:rPr lang="cs-CZ" dirty="0" smtClean="0"/>
              <a:t>Materiál doporučuji prezentovat pomocí dataprojektoru.</a:t>
            </a:r>
          </a:p>
          <a:p>
            <a:r>
              <a:rPr lang="cs-CZ" dirty="0" smtClean="0"/>
              <a:t>Materiál byl vytvořen a pilotován v prvním pololetí školního roku 2012/2013.</a:t>
            </a:r>
          </a:p>
          <a:p>
            <a:r>
              <a:rPr lang="cs-CZ" dirty="0" smtClean="0"/>
              <a:t>Žáci získají povědomí o činnosti vnitřních orgánů.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2076" y="1374186"/>
            <a:ext cx="3473963" cy="5210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VNITŘNÍ ORGÁNY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412776"/>
            <a:ext cx="3473963" cy="5210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103481" y="1351704"/>
            <a:ext cx="806439" cy="369332"/>
          </a:xfrm>
          <a:prstGeom prst="rect">
            <a:avLst/>
          </a:prstGeom>
          <a:solidFill>
            <a:schemeClr val="accent3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Mozek</a:t>
            </a:r>
            <a:endParaRPr lang="cs-CZ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8763" y="1988840"/>
            <a:ext cx="1597804" cy="1309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Přímá spojnice se šipkou 7"/>
          <p:cNvCxnSpPr/>
          <p:nvPr/>
        </p:nvCxnSpPr>
        <p:spPr>
          <a:xfrm flipH="1" flipV="1">
            <a:off x="1793053" y="1482433"/>
            <a:ext cx="3589341" cy="4524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1506700" y="1762605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2421100" y="3659744"/>
            <a:ext cx="622286" cy="369332"/>
          </a:xfrm>
          <a:prstGeom prst="rect">
            <a:avLst/>
          </a:prstGeom>
          <a:solidFill>
            <a:schemeClr val="accent3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Plíce</a:t>
            </a:r>
            <a:endParaRPr lang="cs-CZ" dirty="0"/>
          </a:p>
        </p:txBody>
      </p:sp>
      <p:cxnSp>
        <p:nvCxnSpPr>
          <p:cNvPr id="16" name="Přímá spojnice se šipkou 15"/>
          <p:cNvCxnSpPr>
            <a:stCxn id="14" idx="3"/>
          </p:cNvCxnSpPr>
          <p:nvPr/>
        </p:nvCxnSpPr>
        <p:spPr>
          <a:xfrm>
            <a:off x="3043386" y="3844410"/>
            <a:ext cx="217668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V="1">
            <a:off x="2717665" y="3659744"/>
            <a:ext cx="3438511" cy="1940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7956376" y="2852936"/>
            <a:ext cx="702500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/>
              <a:t>S</a:t>
            </a:r>
            <a:r>
              <a:rPr lang="cs-CZ" dirty="0" smtClean="0"/>
              <a:t>rdce</a:t>
            </a:r>
            <a:endParaRPr lang="cs-CZ" dirty="0"/>
          </a:p>
        </p:txBody>
      </p:sp>
      <p:cxnSp>
        <p:nvCxnSpPr>
          <p:cNvPr id="22" name="Přímá spojnice se šipkou 21"/>
          <p:cNvCxnSpPr/>
          <p:nvPr/>
        </p:nvCxnSpPr>
        <p:spPr>
          <a:xfrm flipH="1">
            <a:off x="5804925" y="3026774"/>
            <a:ext cx="2151451" cy="99147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899592" y="4869160"/>
            <a:ext cx="629852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Játra</a:t>
            </a:r>
            <a:endParaRPr lang="cs-CZ" dirty="0"/>
          </a:p>
        </p:txBody>
      </p:sp>
      <p:cxnSp>
        <p:nvCxnSpPr>
          <p:cNvPr id="28" name="Přímá spojnice se šipkou 27"/>
          <p:cNvCxnSpPr>
            <a:stCxn id="26" idx="3"/>
          </p:cNvCxnSpPr>
          <p:nvPr/>
        </p:nvCxnSpPr>
        <p:spPr>
          <a:xfrm flipV="1">
            <a:off x="1529444" y="4437112"/>
            <a:ext cx="3690628" cy="6167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7956376" y="4376137"/>
            <a:ext cx="917687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Žaludek</a:t>
            </a:r>
            <a:endParaRPr lang="cs-CZ" dirty="0"/>
          </a:p>
        </p:txBody>
      </p:sp>
      <p:cxnSp>
        <p:nvCxnSpPr>
          <p:cNvPr id="31" name="Přímá spojnice se šipkou 30"/>
          <p:cNvCxnSpPr/>
          <p:nvPr/>
        </p:nvCxnSpPr>
        <p:spPr>
          <a:xfrm flipH="1">
            <a:off x="6281720" y="4560803"/>
            <a:ext cx="158417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5" name="TextovéPole 1024"/>
          <p:cNvSpPr txBox="1"/>
          <p:nvPr/>
        </p:nvSpPr>
        <p:spPr>
          <a:xfrm>
            <a:off x="1506700" y="6237312"/>
            <a:ext cx="770211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Střeva</a:t>
            </a:r>
            <a:endParaRPr lang="cs-CZ" dirty="0"/>
          </a:p>
        </p:txBody>
      </p:sp>
      <p:cxnSp>
        <p:nvCxnSpPr>
          <p:cNvPr id="1030" name="Přímá spojnice se šipkou 1029"/>
          <p:cNvCxnSpPr/>
          <p:nvPr/>
        </p:nvCxnSpPr>
        <p:spPr>
          <a:xfrm flipV="1">
            <a:off x="2276910" y="5238492"/>
            <a:ext cx="3171031" cy="11834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6092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5604" y="412551"/>
            <a:ext cx="8229600" cy="1143000"/>
          </a:xfrm>
        </p:spPr>
        <p:txBody>
          <a:bodyPr/>
          <a:lstStyle/>
          <a:p>
            <a:r>
              <a:rPr lang="cs-CZ" dirty="0" smtClean="0"/>
              <a:t>Jmenuj vnitřní orgány  a ukazuj:</a:t>
            </a:r>
            <a:endParaRPr lang="cs-CZ" dirty="0"/>
          </a:p>
        </p:txBody>
      </p:sp>
      <p:pic>
        <p:nvPicPr>
          <p:cNvPr id="2054" name="Picture 6" descr="C:\Documents and Settings\Kubík\Local Settings\Temporary Internet Files\Content.IE5\I1YZGV4M\MC90043873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555551"/>
            <a:ext cx="3771156" cy="5028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Documents and Settings\Kubík\Local Settings\Temporary Internet Files\Content.IE5\I1YZGV4M\MC90043874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13494"/>
            <a:ext cx="3684242" cy="4912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867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r>
              <a:rPr lang="cs-CZ" dirty="0" smtClean="0"/>
              <a:t>Vnitřní orgány jsou ukryty uvnitř těla.</a:t>
            </a:r>
          </a:p>
          <a:p>
            <a:r>
              <a:rPr lang="cs-CZ" dirty="0" smtClean="0"/>
              <a:t>Srdce umožňuje rozvádění krve po celém těle.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Plíce slouží k dýchání.</a:t>
            </a:r>
          </a:p>
          <a:p>
            <a:r>
              <a:rPr lang="cs-CZ" dirty="0" smtClean="0"/>
              <a:t>Žaludek rozmělní a natráví potravu.</a:t>
            </a:r>
          </a:p>
          <a:p>
            <a:r>
              <a:rPr lang="cs-CZ" dirty="0" smtClean="0"/>
              <a:t>Střeva tráví a vstřebávají potravu.</a:t>
            </a:r>
          </a:p>
          <a:p>
            <a:r>
              <a:rPr lang="cs-CZ" dirty="0" smtClean="0"/>
              <a:t>Řídícím centrem celého těla je mozek.</a:t>
            </a:r>
            <a:endParaRPr lang="cs-CZ" dirty="0"/>
          </a:p>
        </p:txBody>
      </p:sp>
      <p:pic>
        <p:nvPicPr>
          <p:cNvPr id="4099" name="Picture 3" descr="C:\Documents and Settings\Kubík\Local Settings\Temporary Internet Files\Content.IE5\I1YZGV4M\MC90023730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250" y="1850659"/>
            <a:ext cx="1777170" cy="1074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Documents and Settings\Kubík\Local Settings\Temporary Internet Files\Content.IE5\SKQBOZQ4\MC90019756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835" y="4931941"/>
            <a:ext cx="1760186" cy="1732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8668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Kubík\Local Settings\Temporary Internet Files\Content.IE5\SKQBOZQ4\MC900339198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395962"/>
            <a:ext cx="144016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Kubík\Local Settings\Temporary Internet Files\Content.IE5\I1YZGV4M\MC90007129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7450" y="2462148"/>
            <a:ext cx="1346025" cy="1618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Documents and Settings\Kubík\Local Settings\Temporary Internet Files\Content.IE5\SKQBOZQ4\MC90002814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801658"/>
            <a:ext cx="1490065" cy="1580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Documents and Settings\Kubík\Local Settings\Temporary Internet Files\Content.IE5\SKQBOZQ4\MP90043178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9121" y="4581128"/>
            <a:ext cx="1601262" cy="1601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Documents and Settings\Kubík\Local Settings\Temporary Internet Files\Content.IE5\I1YZGV4M\MC90044184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4952" y="1680892"/>
            <a:ext cx="1607296" cy="1642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1560" y="1628800"/>
            <a:ext cx="2520280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Č</a:t>
            </a:r>
            <a:r>
              <a:rPr lang="cs-CZ" dirty="0" smtClean="0"/>
              <a:t>lověk má pět smyslů.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3801658"/>
            <a:ext cx="582275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Zrak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400462" y="2132856"/>
            <a:ext cx="684803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Sluch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228184" y="1340768"/>
            <a:ext cx="698717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Hmat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085265" y="5381759"/>
            <a:ext cx="580608" cy="369332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Čich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236296" y="4170990"/>
            <a:ext cx="631904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Chuť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085023" y="359078"/>
            <a:ext cx="1290546" cy="523220"/>
          </a:xfrm>
          <a:prstGeom prst="rect">
            <a:avLst/>
          </a:prstGeom>
          <a:solidFill>
            <a:srgbClr val="00B0F0"/>
          </a:solidFill>
          <a:ln>
            <a:solidFill>
              <a:schemeClr val="accent2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/>
              <a:t>SMYSLY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532896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Které smysly má člověk?</a:t>
            </a:r>
            <a:endParaRPr lang="cs-CZ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609" y="3143791"/>
            <a:ext cx="1438781" cy="1438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816100"/>
            <a:ext cx="1347787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700808"/>
            <a:ext cx="1609725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839" y="4581128"/>
            <a:ext cx="1603375" cy="160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8118" y="4365104"/>
            <a:ext cx="1487487" cy="1579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78556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Kostra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Oporou našeho těla je kostra.</a:t>
            </a:r>
          </a:p>
          <a:p>
            <a:r>
              <a:rPr lang="cs-CZ" dirty="0" smtClean="0"/>
              <a:t>Kostra chrání vnitřní orgány.</a:t>
            </a:r>
          </a:p>
          <a:p>
            <a:r>
              <a:rPr lang="cs-CZ" dirty="0" smtClean="0"/>
              <a:t>Upínají se na ni svaly , které</a:t>
            </a:r>
          </a:p>
          <a:p>
            <a:pPr marL="0" indent="0">
              <a:buNone/>
            </a:pPr>
            <a:r>
              <a:rPr lang="cs-CZ" dirty="0" smtClean="0"/>
              <a:t>    umožňují pohyb člověka.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Všechny části těla si musíme </a:t>
            </a:r>
          </a:p>
          <a:p>
            <a:pPr marL="0" indent="0">
              <a:buNone/>
            </a:pPr>
            <a:r>
              <a:rPr lang="cs-CZ" dirty="0" smtClean="0"/>
              <a:t>  CHRÁNIT před úrazem a nemocí.</a:t>
            </a:r>
            <a:endParaRPr lang="cs-CZ" dirty="0"/>
          </a:p>
        </p:txBody>
      </p:sp>
      <p:pic>
        <p:nvPicPr>
          <p:cNvPr id="6148" name="Picture 4" descr="C:\Documents and Settings\Kubík\Local Settings\Temporary Internet Files\Content.IE5\D1H0TDL5\MC900436323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419507"/>
            <a:ext cx="4680520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75702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/>
              <a:t>O'DONNELL, Jenny. </a:t>
            </a:r>
            <a:r>
              <a:rPr lang="cs-CZ" sz="1800" i="1" dirty="0"/>
              <a:t>Wikipedie</a:t>
            </a:r>
            <a:r>
              <a:rPr lang="cs-CZ" sz="1800" dirty="0"/>
              <a:t> [online]. [cit. 2.1.2013]. Dostupný na WWW: .</a:t>
            </a:r>
            <a:r>
              <a:rPr lang="cs-CZ" sz="1800" dirty="0" err="1" smtClean="0"/>
              <a:t>org</a:t>
            </a:r>
            <a:r>
              <a:rPr lang="cs-CZ" sz="1800" dirty="0" smtClean="0"/>
              <a:t>/wiki/</a:t>
            </a:r>
            <a:r>
              <a:rPr lang="cs-CZ" sz="1800" dirty="0" err="1" smtClean="0"/>
              <a:t>Soubor:BLW_Human_Anatomy.jpg</a:t>
            </a:r>
            <a:endParaRPr lang="cs-CZ" sz="1800" dirty="0" smtClean="0"/>
          </a:p>
          <a:p>
            <a:r>
              <a:rPr lang="cs-CZ" sz="1800" dirty="0"/>
              <a:t>WRITEHOUND. </a:t>
            </a:r>
            <a:r>
              <a:rPr lang="cs-CZ" sz="1800" i="1" dirty="0"/>
              <a:t>Wikipedie</a:t>
            </a:r>
            <a:r>
              <a:rPr lang="cs-CZ" sz="1800" dirty="0"/>
              <a:t> [online]. [cit. 2.1.2013]. Dostupný na WWW: </a:t>
            </a:r>
            <a:r>
              <a:rPr lang="cs-CZ" sz="1800" dirty="0" err="1" smtClean="0"/>
              <a:t>org</a:t>
            </a:r>
            <a:r>
              <a:rPr lang="cs-CZ" sz="1800" dirty="0" smtClean="0"/>
              <a:t>/wiki/Soubor:Brain_090407.jpg</a:t>
            </a:r>
          </a:p>
          <a:p>
            <a:r>
              <a:rPr lang="cs-CZ" sz="1800" dirty="0" smtClean="0"/>
              <a:t>Kliparty</a:t>
            </a:r>
          </a:p>
          <a:p>
            <a:r>
              <a:rPr lang="cs-CZ" sz="1800" dirty="0" smtClean="0"/>
              <a:t>Učebnice prvouky pro 2.ročník (Nová škola).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23101307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805</TotalTime>
  <Words>274</Words>
  <Application>Microsoft Office PowerPoint</Application>
  <PresentationFormat>Předvádění na obrazovce (4:3)</PresentationFormat>
  <Paragraphs>50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ANOTACE</vt:lpstr>
      <vt:lpstr>VNITŘNÍ ORGÁNY</vt:lpstr>
      <vt:lpstr>Jmenuj vnitřní orgány  a ukazuj:</vt:lpstr>
      <vt:lpstr>Prezentace aplikace PowerPoint</vt:lpstr>
      <vt:lpstr>Prezentace aplikace PowerPoint</vt:lpstr>
      <vt:lpstr>Které smysly má člověk?</vt:lpstr>
      <vt:lpstr>Kostra</vt:lpstr>
      <vt:lpstr>CITACE</vt:lpstr>
    </vt:vector>
  </TitlesOfParts>
  <Company>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Kubík</cp:lastModifiedBy>
  <cp:revision>75</cp:revision>
  <dcterms:created xsi:type="dcterms:W3CDTF">2012-09-19T14:10:04Z</dcterms:created>
  <dcterms:modified xsi:type="dcterms:W3CDTF">2013-01-20T11:59:13Z</dcterms:modified>
</cp:coreProperties>
</file>