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6" r:id="rId2"/>
    <p:sldId id="265" r:id="rId3"/>
    <p:sldId id="256" r:id="rId4"/>
    <p:sldId id="257" r:id="rId5"/>
    <p:sldId id="260" r:id="rId6"/>
    <p:sldId id="263" r:id="rId7"/>
    <p:sldId id="264" r:id="rId8"/>
    <p:sldId id="261" r:id="rId9"/>
    <p:sldId id="259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4. 3.  F 10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– rozdělení uhlovodíků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0AAB1F7B-4825-4B41-8B45-3CE4C7ADD028}">
      <dgm:prSet custT="1"/>
      <dgm:spPr/>
      <dgm:t>
        <a:bodyPr/>
        <a:lstStyle/>
        <a:p>
          <a:pPr algn="l" rtl="0"/>
          <a:r>
            <a:rPr lang="cs-CZ" sz="2000" smtClean="0"/>
            <a:t>ČÍSLO PROJEKTU: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D8762C70-59AC-4D53-BF5E-6CB74B184D8B}" type="parTrans" cxnId="{8BCD1DA6-F362-4DFB-A8AE-565F0B5167AE}">
      <dgm:prSet/>
      <dgm:spPr/>
      <dgm:t>
        <a:bodyPr/>
        <a:lstStyle/>
        <a:p>
          <a:endParaRPr lang="cs-CZ"/>
        </a:p>
      </dgm:t>
    </dgm:pt>
    <dgm:pt modelId="{510602F4-B92B-478A-8945-3ADFAFB929B3}" type="sibTrans" cxnId="{8BCD1DA6-F362-4DFB-A8AE-565F0B5167A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LinFactNeighborX="2778" custLinFactNeighborY="-1569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00C717B0-68EB-44BA-93D7-26EFE788AC8D}" type="pres">
      <dgm:prSet presAssocID="{0AAB1F7B-4825-4B41-8B45-3CE4C7ADD028}" presName="vertSpace5" presStyleLbl="node1" presStyleIdx="3" presStyleCnt="5"/>
      <dgm:spPr/>
    </dgm:pt>
    <dgm:pt modelId="{0AEFEAAE-4B9D-44C9-B448-C44B4ADAD7F0}" type="pres">
      <dgm:prSet presAssocID="{0AAB1F7B-4825-4B41-8B45-3CE4C7ADD028}" presName="circle5" presStyleLbl="node1" presStyleIdx="4" presStyleCnt="5"/>
      <dgm:spPr/>
    </dgm:pt>
    <dgm:pt modelId="{59F034D9-BFC2-4F73-BBA6-EC6ED57A218D}" type="pres">
      <dgm:prSet presAssocID="{0AAB1F7B-4825-4B41-8B45-3CE4C7ADD028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30A88C-8B62-4979-B120-E743D8B92577}" type="pres">
      <dgm:prSet presAssocID="{0AAB1F7B-4825-4B41-8B45-3CE4C7ADD02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8026C96-9622-4838-9D62-7DCB4C6A9B7D}" type="presOf" srcId="{0AAB1F7B-4825-4B41-8B45-3CE4C7ADD028}" destId="{4D30A88C-8B62-4979-B120-E743D8B92577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5E6DFBD-5C43-4F98-A8A3-95808BB15A4B}" type="presOf" srcId="{D1B46980-6531-4606-95E6-44980827E919}" destId="{2BE915AB-18AA-4053-B92C-3BFC9ED204BB}" srcOrd="1" destOrd="0" presId="urn:microsoft.com/office/officeart/2005/8/layout/target3"/>
    <dgm:cxn modelId="{3A744C5B-6B1E-4803-8443-841035BC9D51}" type="presOf" srcId="{757F3AB3-0718-4624-B441-E567A8F0AB56}" destId="{333A1088-737F-45CB-B68E-254E46348037}" srcOrd="0" destOrd="0" presId="urn:microsoft.com/office/officeart/2005/8/layout/target3"/>
    <dgm:cxn modelId="{1F91C977-889E-4269-92DC-711E1449EC58}" type="presOf" srcId="{D1B46980-6531-4606-95E6-44980827E919}" destId="{6140AFEC-043D-4C43-A2F9-D0F5331DF3A3}" srcOrd="0" destOrd="0" presId="urn:microsoft.com/office/officeart/2005/8/layout/target3"/>
    <dgm:cxn modelId="{A1504627-5A65-4007-8E9C-1513B6357677}" type="presOf" srcId="{D8197B8C-B260-4A16-BDF4-0947B075E274}" destId="{25B08C86-7E15-44DC-BE7F-FFB55DD49D12}" srcOrd="0" destOrd="0" presId="urn:microsoft.com/office/officeart/2005/8/layout/target3"/>
    <dgm:cxn modelId="{8BCD1DA6-F362-4DFB-A8AE-565F0B5167AE}" srcId="{757F3AB3-0718-4624-B441-E567A8F0AB56}" destId="{0AAB1F7B-4825-4B41-8B45-3CE4C7ADD028}" srcOrd="4" destOrd="0" parTransId="{D8762C70-59AC-4D53-BF5E-6CB74B184D8B}" sibTransId="{510602F4-B92B-478A-8945-3ADFAFB929B3}"/>
    <dgm:cxn modelId="{4446F628-1BDD-40F4-9468-8A74998E7D2F}" type="presOf" srcId="{B651F6E3-6281-48DB-9319-2AEAFDAE7572}" destId="{6BB5E863-4638-4E1D-BFDE-399D028AC4ED}" srcOrd="1" destOrd="0" presId="urn:microsoft.com/office/officeart/2005/8/layout/target3"/>
    <dgm:cxn modelId="{D2D38CED-1657-4583-B748-1B504A6A125F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4F8E8F6-D161-4C7C-84E7-A23FCBE9108A}" type="presOf" srcId="{B651F6E3-6281-48DB-9319-2AEAFDAE7572}" destId="{619D679B-A015-4ECF-8348-D1034C574F40}" srcOrd="0" destOrd="0" presId="urn:microsoft.com/office/officeart/2005/8/layout/target3"/>
    <dgm:cxn modelId="{672D48A1-E8CC-4752-9D59-C66CB453CD14}" type="presOf" srcId="{0AAB1F7B-4825-4B41-8B45-3CE4C7ADD028}" destId="{59F034D9-BFC2-4F73-BBA6-EC6ED57A218D}" srcOrd="0" destOrd="0" presId="urn:microsoft.com/office/officeart/2005/8/layout/target3"/>
    <dgm:cxn modelId="{B3C1CA45-3092-441C-93AA-D5C09B37AC02}" type="presOf" srcId="{D1D4F407-5343-4D3F-B5B9-D407B03CAEB4}" destId="{AED2198E-93D5-4001-81B4-73124B309672}" srcOrd="1" destOrd="0" presId="urn:microsoft.com/office/officeart/2005/8/layout/target3"/>
    <dgm:cxn modelId="{26873049-7E76-4966-8AE9-89E4CF20DA94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5A1BEE3-9A32-49ED-AFF9-1CCAAFE720DD}" type="presParOf" srcId="{333A1088-737F-45CB-B68E-254E46348037}" destId="{F5ABB229-8D3B-4694-996A-96F23CF14429}" srcOrd="0" destOrd="0" presId="urn:microsoft.com/office/officeart/2005/8/layout/target3"/>
    <dgm:cxn modelId="{D9E30208-D31B-4A78-AD39-A878FC236EF9}" type="presParOf" srcId="{333A1088-737F-45CB-B68E-254E46348037}" destId="{F41139FD-01EE-4571-8B17-4FB00FC51163}" srcOrd="1" destOrd="0" presId="urn:microsoft.com/office/officeart/2005/8/layout/target3"/>
    <dgm:cxn modelId="{1514C992-6386-4414-81FC-2C07EC63A022}" type="presParOf" srcId="{333A1088-737F-45CB-B68E-254E46348037}" destId="{D005CE8C-CC26-4C3E-AC11-E15060ECD759}" srcOrd="2" destOrd="0" presId="urn:microsoft.com/office/officeart/2005/8/layout/target3"/>
    <dgm:cxn modelId="{A8236D33-F0A3-48C1-8DCB-CC50DEA98819}" type="presParOf" srcId="{333A1088-737F-45CB-B68E-254E46348037}" destId="{2C702D82-9B77-49B7-9568-BB8EB47C3372}" srcOrd="3" destOrd="0" presId="urn:microsoft.com/office/officeart/2005/8/layout/target3"/>
    <dgm:cxn modelId="{5A98D2A1-D683-4A00-A2BF-226B983CBC4C}" type="presParOf" srcId="{333A1088-737F-45CB-B68E-254E46348037}" destId="{A52A0455-90FF-4808-ABD0-F02540D31D5A}" srcOrd="4" destOrd="0" presId="urn:microsoft.com/office/officeart/2005/8/layout/target3"/>
    <dgm:cxn modelId="{6C2198B2-0E50-470A-9C7C-56899BC2EEEF}" type="presParOf" srcId="{333A1088-737F-45CB-B68E-254E46348037}" destId="{6140AFEC-043D-4C43-A2F9-D0F5331DF3A3}" srcOrd="5" destOrd="0" presId="urn:microsoft.com/office/officeart/2005/8/layout/target3"/>
    <dgm:cxn modelId="{681B0165-C358-40C3-9A04-EBD01FE2925F}" type="presParOf" srcId="{333A1088-737F-45CB-B68E-254E46348037}" destId="{9358AC05-5D7D-4327-9F80-1AD486AEA664}" srcOrd="6" destOrd="0" presId="urn:microsoft.com/office/officeart/2005/8/layout/target3"/>
    <dgm:cxn modelId="{2A13F98C-99AA-4787-AD92-B311BC85DCF4}" type="presParOf" srcId="{333A1088-737F-45CB-B68E-254E46348037}" destId="{313FC574-E1CD-4FB4-B054-0B805CE0447D}" srcOrd="7" destOrd="0" presId="urn:microsoft.com/office/officeart/2005/8/layout/target3"/>
    <dgm:cxn modelId="{60C954D8-B61A-4156-9741-04223CF5154F}" type="presParOf" srcId="{333A1088-737F-45CB-B68E-254E46348037}" destId="{619D679B-A015-4ECF-8348-D1034C574F40}" srcOrd="8" destOrd="0" presId="urn:microsoft.com/office/officeart/2005/8/layout/target3"/>
    <dgm:cxn modelId="{61605225-556D-4BF1-8E66-3C165049377B}" type="presParOf" srcId="{333A1088-737F-45CB-B68E-254E46348037}" destId="{322283A8-4A27-4CDA-BAE3-F381106A9174}" srcOrd="9" destOrd="0" presId="urn:microsoft.com/office/officeart/2005/8/layout/target3"/>
    <dgm:cxn modelId="{507F0070-FBD5-49BC-9108-8149F9038BCE}" type="presParOf" srcId="{333A1088-737F-45CB-B68E-254E46348037}" destId="{FFC9F71D-1B4F-4AD9-A4A6-86ADEFC8AF5C}" srcOrd="10" destOrd="0" presId="urn:microsoft.com/office/officeart/2005/8/layout/target3"/>
    <dgm:cxn modelId="{FC0366D7-757B-4BEA-A461-8D70CB4C15E9}" type="presParOf" srcId="{333A1088-737F-45CB-B68E-254E46348037}" destId="{25B08C86-7E15-44DC-BE7F-FFB55DD49D12}" srcOrd="11" destOrd="0" presId="urn:microsoft.com/office/officeart/2005/8/layout/target3"/>
    <dgm:cxn modelId="{84A9E3DB-5A88-44D9-ACDF-8427651C50C9}" type="presParOf" srcId="{333A1088-737F-45CB-B68E-254E46348037}" destId="{00C717B0-68EB-44BA-93D7-26EFE788AC8D}" srcOrd="12" destOrd="0" presId="urn:microsoft.com/office/officeart/2005/8/layout/target3"/>
    <dgm:cxn modelId="{250E1859-B6EE-40C3-BBE1-2AA121051662}" type="presParOf" srcId="{333A1088-737F-45CB-B68E-254E46348037}" destId="{0AEFEAAE-4B9D-44C9-B448-C44B4ADAD7F0}" srcOrd="13" destOrd="0" presId="urn:microsoft.com/office/officeart/2005/8/layout/target3"/>
    <dgm:cxn modelId="{4BF6376E-721E-4AD9-8BFA-E844EB239431}" type="presParOf" srcId="{333A1088-737F-45CB-B68E-254E46348037}" destId="{59F034D9-BFC2-4F73-BBA6-EC6ED57A218D}" srcOrd="14" destOrd="0" presId="urn:microsoft.com/office/officeart/2005/8/layout/target3"/>
    <dgm:cxn modelId="{583A590E-EE61-4539-84AE-8C0A96797A31}" type="presParOf" srcId="{333A1088-737F-45CB-B68E-254E46348037}" destId="{AED2198E-93D5-4001-81B4-73124B309672}" srcOrd="15" destOrd="0" presId="urn:microsoft.com/office/officeart/2005/8/layout/target3"/>
    <dgm:cxn modelId="{AD28DCBE-8369-48A3-BE37-E36E9B5EA861}" type="presParOf" srcId="{333A1088-737F-45CB-B68E-254E46348037}" destId="{2BE915AB-18AA-4053-B92C-3BFC9ED204BB}" srcOrd="16" destOrd="0" presId="urn:microsoft.com/office/officeart/2005/8/layout/target3"/>
    <dgm:cxn modelId="{82B76205-6C4E-439D-8614-38236AAFF09F}" type="presParOf" srcId="{333A1088-737F-45CB-B68E-254E46348037}" destId="{6BB5E863-4638-4E1D-BFDE-399D028AC4ED}" srcOrd="17" destOrd="0" presId="urn:microsoft.com/office/officeart/2005/8/layout/target3"/>
    <dgm:cxn modelId="{4EFF438D-E3D5-44CE-99C7-8F7D850E475E}" type="presParOf" srcId="{333A1088-737F-45CB-B68E-254E46348037}" destId="{5A5FFA88-C948-4069-8E93-59FA12366E83}" srcOrd="18" destOrd="0" presId="urn:microsoft.com/office/officeart/2005/8/layout/target3"/>
    <dgm:cxn modelId="{F58B687A-B063-45D5-9E09-B6A7D3F5677D}" type="presParOf" srcId="{333A1088-737F-45CB-B68E-254E46348037}" destId="{4D30A88C-8B62-4979-B120-E743D8B92577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76069" y="792083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4. 3.  F 10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 – rozdělení uhlovodíků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0AEFEAAE-4B9D-44C9-B448-C44B4ADAD7F0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9F034D9-BFC2-4F73-BBA6-EC6ED57A218D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</a:t>
          </a:r>
          <a:r>
            <a:rPr lang="cs-CZ" sz="2000" kern="120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DE1DC6-7F70-412F-99CB-C1B04B03827C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7C592B-C2D5-4D6E-900A-A1E3D79D40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942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28230-4CA4-4E2C-8053-BD420C7293A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DF162-01C3-4DCF-BC9B-E7F6756A9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592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28230-4CA4-4E2C-8053-BD420C7293A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DF162-01C3-4DCF-BC9B-E7F6756A9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363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28230-4CA4-4E2C-8053-BD420C7293A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DF162-01C3-4DCF-BC9B-E7F6756A9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226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28230-4CA4-4E2C-8053-BD420C7293A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DF162-01C3-4DCF-BC9B-E7F6756A9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423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28230-4CA4-4E2C-8053-BD420C7293A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DF162-01C3-4DCF-BC9B-E7F6756A9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6272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28230-4CA4-4E2C-8053-BD420C7293A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DF162-01C3-4DCF-BC9B-E7F6756A9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455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28230-4CA4-4E2C-8053-BD420C7293A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DF162-01C3-4DCF-BC9B-E7F6756A9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9713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28230-4CA4-4E2C-8053-BD420C7293A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DF162-01C3-4DCF-BC9B-E7F6756A9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1476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28230-4CA4-4E2C-8053-BD420C7293A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DF162-01C3-4DCF-BC9B-E7F6756A9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1498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28230-4CA4-4E2C-8053-BD420C7293A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DF162-01C3-4DCF-BC9B-E7F6756A9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9860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728230-4CA4-4E2C-8053-BD420C7293A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3DF162-01C3-4DCF-BC9B-E7F6756A9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4221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7000">
              <a:schemeClr val="accent1">
                <a:tint val="44500"/>
                <a:satMod val="160000"/>
                <a:alpha val="15000"/>
              </a:schemeClr>
            </a:gs>
            <a:gs pos="89000">
              <a:schemeClr val="accent1">
                <a:tint val="23500"/>
                <a:satMod val="160000"/>
              </a:schemeClr>
            </a:gs>
            <a:gs pos="83000">
              <a:schemeClr val="accent1">
                <a:tint val="23500"/>
                <a:satMod val="160000"/>
                <a:alpha val="1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728230-4CA4-4E2C-8053-BD420C7293A2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3DF162-01C3-4DCF-BC9B-E7F6756A938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941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hyperlink" Target="//upload.wikimedia.org/wikipedia/commons/3/35/Ethan_Lewis.sv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Izomery_pentanu.PNG" TargetMode="External"/><Relationship Id="rId5" Type="http://schemas.openxmlformats.org/officeDocument/2006/relationships/image" Target="../media/image3.png"/><Relationship Id="rId4" Type="http://schemas.openxmlformats.org/officeDocument/2006/relationships/hyperlink" Target="//upload.wikimedia.org/wikipedia/commons/9/9b/Propan_Lewis.sv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Strukturformel_Cyclohexan.png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hyperlink" Target="//upload.wikimedia.org/wikipedia/commons/6/63/Benzene_Structural_diagram.sv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7.png"/><Relationship Id="rId7" Type="http://schemas.openxmlformats.org/officeDocument/2006/relationships/image" Target="../media/image10.png"/><Relationship Id="rId2" Type="http://schemas.openxmlformats.org/officeDocument/2006/relationships/hyperlink" Target="//upload.wikimedia.org/wikipedia/commons/0/09/Butadi%C3%A8ne.PNG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hyperlink" Target="//upload.wikimedia.org/wikipedia/commons/2/28/Ethyne-2D-flat.png" TargetMode="Externa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ropan_Lewis.svg?uselang=cs" TargetMode="External"/><Relationship Id="rId2" Type="http://schemas.openxmlformats.org/officeDocument/2006/relationships/hyperlink" Target="http://commons.wikimedia.org/wiki/File:Ethan_Lewis.svg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Benzene_Structural_diagram.svg?uselang=cs" TargetMode="External"/><Relationship Id="rId4" Type="http://schemas.openxmlformats.org/officeDocument/2006/relationships/hyperlink" Target="http://cs.wikipedia.org/wiki/Soubor:Strukturformel_Cyclohexan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1334643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28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Rozdělení </a:t>
            </a:r>
            <a:r>
              <a:rPr lang="cs-CZ" dirty="0" smtClean="0"/>
              <a:t>uhlovodíků</a:t>
            </a:r>
          </a:p>
          <a:p>
            <a:r>
              <a:rPr lang="cs-CZ" dirty="0" smtClean="0"/>
              <a:t>Tento materiál je určen pro žáky 9. ročníku ZŠ</a:t>
            </a:r>
          </a:p>
          <a:p>
            <a:r>
              <a:rPr lang="cs-CZ" dirty="0" smtClean="0"/>
              <a:t>Týká se úvodu do organické chemie- rozděluje uhlovodíky  z několika hledisek. Podle typu řetězce a přítomnosti násobných vazeb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1125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Rozdělení uhlovodíků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1727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Rozdělení uhlovodíků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125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Podle: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 smtClean="0">
                <a:latin typeface="Comic Sans MS" pitchFamily="66" charset="0"/>
              </a:rPr>
              <a:t>1) tvaru uhlíkového řetězce</a:t>
            </a:r>
            <a:endParaRPr lang="cs-CZ" dirty="0" smtClean="0">
              <a:cs typeface="Arial" charset="0"/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 smtClean="0">
                <a:latin typeface="Comic Sans MS" pitchFamily="66" charset="0"/>
                <a:cs typeface="Arial" charset="0"/>
              </a:rPr>
              <a:t>     a/ </a:t>
            </a:r>
            <a:r>
              <a:rPr lang="cs-CZ" b="1" dirty="0" smtClean="0">
                <a:latin typeface="Comic Sans MS" pitchFamily="66" charset="0"/>
                <a:cs typeface="Arial" charset="0"/>
              </a:rPr>
              <a:t>s otevřeným řetězcem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 smtClean="0">
                <a:latin typeface="Comic Sans MS" pitchFamily="66" charset="0"/>
                <a:cs typeface="Arial" charset="0"/>
              </a:rPr>
              <a:t>     b/ s uzavřeným řetězcem (</a:t>
            </a:r>
            <a:r>
              <a:rPr lang="cs-CZ" b="1" dirty="0" smtClean="0">
                <a:latin typeface="Comic Sans MS" pitchFamily="66" charset="0"/>
                <a:cs typeface="Arial" charset="0"/>
              </a:rPr>
              <a:t>cyklické) </a:t>
            </a:r>
          </a:p>
          <a:p>
            <a:pPr marL="0" indent="0">
              <a:buNone/>
            </a:pPr>
            <a:endParaRPr lang="cs-CZ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2) druhu vazby mezi atomy uhlíku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 smtClean="0"/>
              <a:t>    </a:t>
            </a:r>
            <a:r>
              <a:rPr lang="cs-CZ" dirty="0" smtClean="0">
                <a:latin typeface="Comic Sans MS" pitchFamily="66" charset="0"/>
              </a:rPr>
              <a:t>a/ </a:t>
            </a:r>
            <a:r>
              <a:rPr lang="cs-CZ" b="1" dirty="0" smtClean="0">
                <a:latin typeface="Comic Sans MS" pitchFamily="66" charset="0"/>
              </a:rPr>
              <a:t>nasycené</a:t>
            </a:r>
            <a:r>
              <a:rPr lang="cs-CZ" dirty="0" smtClean="0">
                <a:latin typeface="Comic Sans MS" pitchFamily="66" charset="0"/>
              </a:rPr>
              <a:t>         -  alkany / C – C /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 smtClean="0">
                <a:latin typeface="Comic Sans MS" pitchFamily="66" charset="0"/>
              </a:rPr>
              <a:t>    b/ </a:t>
            </a:r>
            <a:r>
              <a:rPr lang="cs-CZ" b="1" dirty="0" smtClean="0">
                <a:latin typeface="Comic Sans MS" pitchFamily="66" charset="0"/>
              </a:rPr>
              <a:t>nenasycené</a:t>
            </a:r>
            <a:r>
              <a:rPr lang="cs-CZ" dirty="0" smtClean="0">
                <a:latin typeface="Comic Sans MS" pitchFamily="66" charset="0"/>
              </a:rPr>
              <a:t>    -  alkeny / C</a:t>
            </a:r>
            <a:r>
              <a:rPr lang="cs-CZ" dirty="0" smtClean="0">
                <a:latin typeface="Comic Sans MS" pitchFamily="66" charset="0"/>
                <a:cs typeface="Arial" charset="0"/>
              </a:rPr>
              <a:t> </a:t>
            </a:r>
            <a:r>
              <a:rPr lang="en-US" dirty="0" smtClean="0">
                <a:latin typeface="Comic Sans MS" pitchFamily="66" charset="0"/>
                <a:cs typeface="Arial" charset="0"/>
              </a:rPr>
              <a:t>=</a:t>
            </a:r>
            <a:r>
              <a:rPr lang="cs-CZ" dirty="0" smtClean="0">
                <a:latin typeface="Comic Sans MS" pitchFamily="66" charset="0"/>
                <a:cs typeface="Arial" charset="0"/>
              </a:rPr>
              <a:t> C /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 smtClean="0">
                <a:latin typeface="Comic Sans MS" pitchFamily="66" charset="0"/>
                <a:cs typeface="Arial" charset="0"/>
              </a:rPr>
              <a:t>                               -  </a:t>
            </a:r>
            <a:r>
              <a:rPr lang="cs-CZ" dirty="0" err="1" smtClean="0">
                <a:latin typeface="Comic Sans MS" pitchFamily="66" charset="0"/>
                <a:cs typeface="Arial" charset="0"/>
              </a:rPr>
              <a:t>alkyny</a:t>
            </a:r>
            <a:r>
              <a:rPr lang="cs-CZ" dirty="0" smtClean="0">
                <a:latin typeface="Comic Sans MS" pitchFamily="66" charset="0"/>
                <a:cs typeface="Arial" charset="0"/>
              </a:rPr>
              <a:t> / C ≡ C /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dirty="0" smtClean="0">
                <a:latin typeface="Comic Sans MS" pitchFamily="66" charset="0"/>
                <a:cs typeface="Arial" charset="0"/>
              </a:rPr>
              <a:t>                               -  </a:t>
            </a:r>
            <a:r>
              <a:rPr lang="cs-CZ" dirty="0" err="1" smtClean="0">
                <a:latin typeface="Comic Sans MS" pitchFamily="66" charset="0"/>
                <a:cs typeface="Arial" charset="0"/>
              </a:rPr>
              <a:t>areny</a:t>
            </a:r>
            <a:r>
              <a:rPr lang="cs-CZ" dirty="0" smtClean="0">
                <a:latin typeface="Comic Sans MS" pitchFamily="66" charset="0"/>
                <a:cs typeface="Arial" charset="0"/>
              </a:rPr>
              <a:t>  </a:t>
            </a:r>
          </a:p>
          <a:p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9669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>
                <a:latin typeface="Comic Sans MS" pitchFamily="66" charset="0"/>
              </a:rPr>
              <a:t>Podle přítomnosti jednoduchých </a:t>
            </a:r>
            <a:br>
              <a:rPr lang="cs-CZ" sz="4000" b="1" dirty="0">
                <a:latin typeface="Comic Sans MS" pitchFamily="66" charset="0"/>
              </a:rPr>
            </a:br>
            <a:r>
              <a:rPr lang="cs-CZ" sz="4000" b="1" dirty="0">
                <a:latin typeface="Comic Sans MS" pitchFamily="66" charset="0"/>
              </a:rPr>
              <a:t>a násobných vazeb</a:t>
            </a:r>
          </a:p>
        </p:txBody>
      </p:sp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395288" y="1773238"/>
            <a:ext cx="856932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282410" y="2035424"/>
            <a:ext cx="8640763" cy="4770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 algn="l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800100" indent="-342900" algn="l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257300" indent="-342900" algn="l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714500" indent="-342900" algn="l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171700" indent="-342900" algn="l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6289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30861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5433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4000500" indent="-3429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marL="457200" indent="-457200" fontAlgn="base">
              <a:spcBef>
                <a:spcPct val="5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3200" dirty="0">
                <a:solidFill>
                  <a:srgbClr val="000000"/>
                </a:solidFill>
              </a:rPr>
              <a:t> </a:t>
            </a:r>
            <a:r>
              <a:rPr lang="cs-CZ" sz="3200" b="1" dirty="0">
                <a:solidFill>
                  <a:srgbClr val="000000"/>
                </a:solidFill>
                <a:latin typeface="Comic Sans MS" pitchFamily="66" charset="0"/>
              </a:rPr>
              <a:t>Nasycené</a:t>
            </a:r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 uhlovodíky</a:t>
            </a:r>
          </a:p>
          <a:p>
            <a:pPr fontAlgn="base">
              <a:spcBef>
                <a:spcPct val="50000"/>
              </a:spcBef>
              <a:spcAft>
                <a:spcPct val="0"/>
              </a:spcAft>
              <a:buFont typeface="Wingdings" pitchFamily="2" charset="2"/>
              <a:buNone/>
            </a:pPr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    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- mají </a:t>
            </a:r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jen jednoduché 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vazby</a:t>
            </a: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  <a:p>
            <a:pPr fontAlgn="base">
              <a:spcBef>
                <a:spcPct val="50000"/>
              </a:spcBef>
              <a:spcAft>
                <a:spcPct val="0"/>
              </a:spcAft>
              <a:buFont typeface="Wingdings" pitchFamily="2" charset="2"/>
              <a:buNone/>
            </a:pPr>
            <a:endParaRPr lang="cs-CZ" sz="3200" dirty="0">
              <a:solidFill>
                <a:srgbClr val="000000"/>
              </a:solidFill>
              <a:latin typeface="Comic Sans MS" pitchFamily="66" charset="0"/>
            </a:endParaRPr>
          </a:p>
          <a:p>
            <a:pPr marL="457200" indent="-457200" fontAlgn="base">
              <a:spcBef>
                <a:spcPct val="5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b="1" dirty="0">
                <a:solidFill>
                  <a:srgbClr val="000000"/>
                </a:solidFill>
                <a:latin typeface="Comic Sans MS" pitchFamily="66" charset="0"/>
              </a:rPr>
              <a:t>Nenasycené</a:t>
            </a:r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 uhlovodíky  </a:t>
            </a:r>
          </a:p>
          <a:p>
            <a:pPr fontAlgn="base">
              <a:spcBef>
                <a:spcPct val="50000"/>
              </a:spcBef>
              <a:spcAft>
                <a:spcPct val="0"/>
              </a:spcAft>
              <a:buFont typeface="Wingdings" pitchFamily="2" charset="2"/>
              <a:buNone/>
            </a:pPr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    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- mají </a:t>
            </a:r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násobné ( dvojné nebo trojné ) vazby  </a:t>
            </a:r>
          </a:p>
          <a:p>
            <a:pPr fontAlgn="base">
              <a:spcBef>
                <a:spcPct val="50000"/>
              </a:spcBef>
              <a:spcAft>
                <a:spcPct val="0"/>
              </a:spcAft>
              <a:buFont typeface="Wingdings" pitchFamily="2" charset="2"/>
              <a:buNone/>
            </a:pPr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    </a:t>
            </a:r>
            <a:endParaRPr lang="el-GR" sz="3200" dirty="0">
              <a:solidFill>
                <a:srgbClr val="0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5439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2940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Uhlovodíky s otevřeným řetězcem</a:t>
            </a:r>
            <a:br>
              <a:rPr lang="cs-CZ" dirty="0" smtClean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lineárním nebo rozvětveným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5122" name="Picture 2" descr="File:Ethan Lewis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40"/>
            <a:ext cx="2389048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File:Propan Lewis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042252"/>
            <a:ext cx="2880320" cy="1693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upload.wikimedia.org/wikipedia/commons/5/55/Izomery_pentanu.PN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933056"/>
            <a:ext cx="8676456" cy="2299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99792" y="220486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ethan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17740" y="3356992"/>
            <a:ext cx="9903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propan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7195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Uhlovodíky s uzavřeným řetězcem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6146" name="Picture 2" descr="Strukturní vzorec cyklohexanu">
            <a:hlinkClick r:id="rId2" tooltip="Strukturní vzorec cyklohexanu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663" y="1682592"/>
            <a:ext cx="1944216" cy="2553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76683" y="482427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Cyklohexan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6150" name="Picture 6" descr="File:Benzene Structural diagram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6" y="1378496"/>
            <a:ext cx="2619375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18507" y="4816398"/>
            <a:ext cx="1070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benzen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5301208"/>
            <a:ext cx="2736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nasycený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19428" y="5470485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nenasycený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800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Comic Sans MS" pitchFamily="66" charset="0"/>
              </a:rPr>
              <a:t>Příklady jednotlivých typů uhlovodíků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1026" name="Picture 2" descr="Soubor:Butadiène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0225" y="2420888"/>
            <a:ext cx="2104175" cy="1340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501" y="2564029"/>
            <a:ext cx="1800635" cy="1360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Soubor:Ethyne-2D-flat.pn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52960"/>
            <a:ext cx="2058573" cy="445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4" y="4385681"/>
            <a:ext cx="1512603" cy="1981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2810" y="4498126"/>
            <a:ext cx="1701265" cy="1859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6328" y="1512795"/>
            <a:ext cx="23035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Nasycené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60032" y="1412776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Nenasycené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293547" y="2584241"/>
            <a:ext cx="805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ethan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9136" y="5589240"/>
            <a:ext cx="1420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Cyklohexan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54958" y="2348880"/>
            <a:ext cx="15955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1,3-butadien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9992" y="3507693"/>
            <a:ext cx="14337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latin typeface="Comic Sans MS" pitchFamily="66" charset="0"/>
              </a:rPr>
              <a:t>ethyn</a:t>
            </a:r>
            <a:endParaRPr lang="cs-CZ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92080" y="543434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benzen</a:t>
            </a:r>
            <a:endParaRPr lang="cs-CZ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0458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4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cs-CZ" dirty="0">
                <a:latin typeface="Comic Sans MS" pitchFamily="66" charset="0"/>
              </a:rPr>
              <a:t>Podle tvaru řetězce</a:t>
            </a:r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107504" y="1129013"/>
            <a:ext cx="8856983" cy="5509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0000"/>
                </a:solidFill>
                <a:latin typeface="Comic Sans MS" pitchFamily="66" charset="0"/>
              </a:rPr>
              <a:t>Alifatické </a:t>
            </a:r>
            <a:r>
              <a:rPr lang="cs-CZ" sz="3200" b="1" dirty="0">
                <a:solidFill>
                  <a:srgbClr val="000000"/>
                </a:solidFill>
                <a:latin typeface="Comic Sans MS" pitchFamily="66" charset="0"/>
              </a:rPr>
              <a:t>uhlovodíky </a:t>
            </a:r>
            <a:r>
              <a:rPr lang="cs-CZ" sz="3200" b="1" dirty="0" smtClean="0">
                <a:solidFill>
                  <a:srgbClr val="000000"/>
                </a:solidFill>
                <a:latin typeface="Comic Sans MS" pitchFamily="66" charset="0"/>
              </a:rPr>
              <a:t>- 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jsou </a:t>
            </a:r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tvořeny řetězci uhlíkových atomů, které nejsou uzavřeny do kruhu (</a:t>
            </a:r>
            <a:r>
              <a:rPr lang="cs-CZ" sz="3200" i="1" dirty="0">
                <a:solidFill>
                  <a:srgbClr val="000000"/>
                </a:solidFill>
                <a:latin typeface="Comic Sans MS" pitchFamily="66" charset="0"/>
              </a:rPr>
              <a:t>uhlovodíky s otevřeným řetězcem</a:t>
            </a:r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 nebo </a:t>
            </a:r>
            <a:r>
              <a:rPr lang="cs-CZ" sz="3200" i="1" dirty="0">
                <a:solidFill>
                  <a:srgbClr val="000000"/>
                </a:solidFill>
                <a:latin typeface="Comic Sans MS" pitchFamily="66" charset="0"/>
              </a:rPr>
              <a:t>acyklické uhlovodíky )</a:t>
            </a:r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.</a:t>
            </a:r>
          </a:p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0000"/>
                </a:solidFill>
                <a:latin typeface="Comic Sans MS" pitchFamily="66" charset="0"/>
              </a:rPr>
              <a:t>Alicyklické uhlovodík - 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aspoň </a:t>
            </a:r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část uhlíkového řetězce je uspořádána do jednoho nebo několika kruhů, které nejsou aromatické.</a:t>
            </a:r>
          </a:p>
          <a:p>
            <a:pPr fontAlgn="base">
              <a:spcBef>
                <a:spcPct val="50000"/>
              </a:spcBef>
              <a:spcAft>
                <a:spcPct val="0"/>
              </a:spcAft>
            </a:pPr>
            <a:r>
              <a:rPr lang="cs-CZ" sz="3200" b="1" dirty="0" smtClean="0">
                <a:solidFill>
                  <a:srgbClr val="000000"/>
                </a:solidFill>
                <a:latin typeface="Comic Sans MS" pitchFamily="66" charset="0"/>
              </a:rPr>
              <a:t>Aromatické </a:t>
            </a:r>
            <a:r>
              <a:rPr lang="cs-CZ" sz="3200" b="1" dirty="0">
                <a:solidFill>
                  <a:srgbClr val="000000"/>
                </a:solidFill>
                <a:latin typeface="Comic Sans MS" pitchFamily="66" charset="0"/>
              </a:rPr>
              <a:t>uhlovodíky</a:t>
            </a:r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 </a:t>
            </a:r>
            <a:r>
              <a:rPr lang="cs-CZ" sz="3200" dirty="0" smtClean="0">
                <a:solidFill>
                  <a:srgbClr val="000000"/>
                </a:solidFill>
                <a:latin typeface="Comic Sans MS" pitchFamily="66" charset="0"/>
              </a:rPr>
              <a:t> - obsahují </a:t>
            </a:r>
            <a:r>
              <a:rPr lang="cs-CZ" sz="3200" dirty="0">
                <a:solidFill>
                  <a:srgbClr val="000000"/>
                </a:solidFill>
                <a:latin typeface="Comic Sans MS" pitchFamily="66" charset="0"/>
              </a:rPr>
              <a:t>konjugovaný systém dvojných vazeb. </a:t>
            </a:r>
          </a:p>
        </p:txBody>
      </p:sp>
    </p:spTree>
    <p:extLst>
      <p:ext uri="{BB962C8B-B14F-4D97-AF65-F5344CB8AC3E}">
        <p14:creationId xmlns:p14="http://schemas.microsoft.com/office/powerpoint/2010/main" val="4090181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smtClean="0"/>
              <a:t>Zdroje </a:t>
            </a:r>
            <a:r>
              <a:rPr lang="cs-CZ" dirty="0" smtClean="0"/>
              <a:t>a 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>
                <a:effectLst/>
              </a:rPr>
              <a:t>Ethan- strukturní vzorec. In: </a:t>
            </a:r>
            <a:r>
              <a:rPr lang="cs-CZ" sz="1800" i="1" dirty="0" err="1" smtClean="0">
                <a:effectLst/>
              </a:rPr>
              <a:t>Wikipedia</a:t>
            </a:r>
            <a:r>
              <a:rPr lang="cs-CZ" sz="1800" dirty="0" smtClean="0">
                <a:effectLst/>
              </a:rPr>
              <a:t>: </a:t>
            </a:r>
            <a:r>
              <a:rPr lang="cs-CZ" sz="1800" i="1" dirty="0" err="1" smtClean="0">
                <a:effectLst/>
              </a:rPr>
              <a:t>the</a:t>
            </a:r>
            <a:r>
              <a:rPr lang="cs-CZ" sz="1800" i="1" dirty="0" smtClean="0">
                <a:effectLst/>
              </a:rPr>
              <a:t> free </a:t>
            </a:r>
            <a:r>
              <a:rPr lang="cs-CZ" sz="1800" i="1" dirty="0" err="1" smtClean="0">
                <a:effectLst/>
              </a:rPr>
              <a:t>encyclopedia</a:t>
            </a:r>
            <a:r>
              <a:rPr lang="cs-CZ" sz="1800" dirty="0" smtClean="0">
                <a:effectLst/>
              </a:rPr>
              <a:t> [online]. San Francisco (CA): </a:t>
            </a:r>
            <a:r>
              <a:rPr lang="cs-CZ" sz="1800" dirty="0" err="1" smtClean="0">
                <a:effectLst/>
              </a:rPr>
              <a:t>Wikimedia</a:t>
            </a:r>
            <a:r>
              <a:rPr lang="cs-CZ" sz="1800" dirty="0" smtClean="0">
                <a:effectLst/>
              </a:rPr>
              <a:t> </a:t>
            </a:r>
            <a:r>
              <a:rPr lang="cs-CZ" sz="1800" dirty="0" err="1" smtClean="0">
                <a:effectLst/>
              </a:rPr>
              <a:t>Foundation</a:t>
            </a:r>
            <a:r>
              <a:rPr lang="cs-CZ" sz="1800" dirty="0" smtClean="0">
                <a:effectLst/>
              </a:rPr>
              <a:t>, 2001- [cit. 2012-09-02]. Dostupné z: </a:t>
            </a:r>
            <a:r>
              <a:rPr lang="cs-CZ" sz="1800" dirty="0" smtClean="0">
                <a:effectLst/>
                <a:hlinkClick r:id="rId2"/>
              </a:rPr>
              <a:t>http://commons.wikimedia.org/wiki/File:Ethan_Lewis.svg?uselang=cs</a:t>
            </a:r>
            <a:endParaRPr lang="cs-CZ" sz="1800" dirty="0" smtClean="0">
              <a:effectLst/>
            </a:endParaRPr>
          </a:p>
          <a:p>
            <a:r>
              <a:rPr lang="cs-CZ" sz="1800" dirty="0" smtClean="0">
                <a:effectLst/>
              </a:rPr>
              <a:t>Propan- strukturní vzorec. In: </a:t>
            </a:r>
            <a:r>
              <a:rPr lang="cs-CZ" sz="1800" i="1" dirty="0" err="1" smtClean="0">
                <a:effectLst/>
              </a:rPr>
              <a:t>Wikipedia</a:t>
            </a:r>
            <a:r>
              <a:rPr lang="cs-CZ" sz="1800" dirty="0" smtClean="0">
                <a:effectLst/>
              </a:rPr>
              <a:t>: </a:t>
            </a:r>
            <a:r>
              <a:rPr lang="cs-CZ" sz="1800" i="1" dirty="0" err="1" smtClean="0">
                <a:effectLst/>
              </a:rPr>
              <a:t>the</a:t>
            </a:r>
            <a:r>
              <a:rPr lang="cs-CZ" sz="1800" i="1" dirty="0" smtClean="0">
                <a:effectLst/>
              </a:rPr>
              <a:t> free </a:t>
            </a:r>
            <a:r>
              <a:rPr lang="cs-CZ" sz="1800" i="1" dirty="0" err="1" smtClean="0">
                <a:effectLst/>
              </a:rPr>
              <a:t>encyclopedia</a:t>
            </a:r>
            <a:r>
              <a:rPr lang="cs-CZ" sz="1800" dirty="0" smtClean="0">
                <a:effectLst/>
              </a:rPr>
              <a:t> [online]. San Francisco (CA): </a:t>
            </a:r>
            <a:r>
              <a:rPr lang="cs-CZ" sz="1800" dirty="0" err="1" smtClean="0">
                <a:effectLst/>
              </a:rPr>
              <a:t>Wikimedia</a:t>
            </a:r>
            <a:r>
              <a:rPr lang="cs-CZ" sz="1800" dirty="0" smtClean="0">
                <a:effectLst/>
              </a:rPr>
              <a:t> </a:t>
            </a:r>
            <a:r>
              <a:rPr lang="cs-CZ" sz="1800" dirty="0" err="1" smtClean="0">
                <a:effectLst/>
              </a:rPr>
              <a:t>Foundation</a:t>
            </a:r>
            <a:r>
              <a:rPr lang="cs-CZ" sz="1800" dirty="0" smtClean="0">
                <a:effectLst/>
              </a:rPr>
              <a:t>, 2001- [cit. 2012-09-02]. Dostupné z: </a:t>
            </a:r>
            <a:r>
              <a:rPr lang="cs-CZ" sz="1800" dirty="0" smtClean="0">
                <a:effectLst/>
                <a:hlinkClick r:id="rId3"/>
              </a:rPr>
              <a:t>http://commons.wikimedia.org/wiki/File:Propan_Lewis.svg?uselang=cs</a:t>
            </a:r>
            <a:endParaRPr lang="cs-CZ" sz="1800" dirty="0" smtClean="0">
              <a:effectLst/>
            </a:endParaRPr>
          </a:p>
          <a:p>
            <a:r>
              <a:rPr lang="cs-CZ" sz="1800" dirty="0" smtClean="0">
                <a:effectLst/>
              </a:rPr>
              <a:t>Izomery pentanu - strukturní vzorce. In: </a:t>
            </a:r>
            <a:r>
              <a:rPr lang="cs-CZ" sz="1800" i="1" dirty="0" err="1" smtClean="0">
                <a:effectLst/>
              </a:rPr>
              <a:t>Wikipedia</a:t>
            </a:r>
            <a:r>
              <a:rPr lang="cs-CZ" sz="1800" dirty="0" smtClean="0">
                <a:effectLst/>
              </a:rPr>
              <a:t>: </a:t>
            </a:r>
            <a:r>
              <a:rPr lang="cs-CZ" sz="1800" i="1" dirty="0" err="1" smtClean="0">
                <a:effectLst/>
              </a:rPr>
              <a:t>the</a:t>
            </a:r>
            <a:r>
              <a:rPr lang="cs-CZ" sz="1800" i="1" dirty="0" smtClean="0">
                <a:effectLst/>
              </a:rPr>
              <a:t> free </a:t>
            </a:r>
            <a:r>
              <a:rPr lang="cs-CZ" sz="1800" i="1" dirty="0" err="1" smtClean="0">
                <a:effectLst/>
              </a:rPr>
              <a:t>encyclopedia</a:t>
            </a:r>
            <a:r>
              <a:rPr lang="cs-CZ" sz="1800" dirty="0" smtClean="0">
                <a:effectLst/>
              </a:rPr>
              <a:t> [online]. San Francisco (CA): </a:t>
            </a:r>
            <a:r>
              <a:rPr lang="cs-CZ" sz="1800" dirty="0" err="1" smtClean="0">
                <a:effectLst/>
              </a:rPr>
              <a:t>Wikimedia</a:t>
            </a:r>
            <a:r>
              <a:rPr lang="cs-CZ" sz="1800" dirty="0" smtClean="0">
                <a:effectLst/>
              </a:rPr>
              <a:t> </a:t>
            </a:r>
            <a:r>
              <a:rPr lang="cs-CZ" sz="1800" dirty="0" err="1" smtClean="0">
                <a:effectLst/>
              </a:rPr>
              <a:t>Foundation</a:t>
            </a:r>
            <a:r>
              <a:rPr lang="cs-CZ" sz="1800" dirty="0" smtClean="0">
                <a:effectLst/>
              </a:rPr>
              <a:t>, 2001- [cit. 2012-09 02]. Dostupné z: ikipedia.org/wiki/</a:t>
            </a:r>
            <a:r>
              <a:rPr lang="cs-CZ" sz="1800" dirty="0" err="1" smtClean="0">
                <a:effectLst/>
              </a:rPr>
              <a:t>Soubor:Izomery_pentanu.PNG</a:t>
            </a:r>
            <a:endParaRPr lang="cs-CZ" sz="1800" dirty="0" smtClean="0">
              <a:effectLst/>
            </a:endParaRPr>
          </a:p>
          <a:p>
            <a:r>
              <a:rPr lang="cs-CZ" sz="1800" dirty="0" smtClean="0">
                <a:effectLst/>
              </a:rPr>
              <a:t>Cyklohexan strukturní vzorec. In: </a:t>
            </a:r>
            <a:r>
              <a:rPr lang="cs-CZ" sz="1800" i="1" dirty="0" err="1" smtClean="0">
                <a:effectLst/>
              </a:rPr>
              <a:t>Wikipedia</a:t>
            </a:r>
            <a:r>
              <a:rPr lang="cs-CZ" sz="1800" dirty="0" smtClean="0">
                <a:effectLst/>
              </a:rPr>
              <a:t>: </a:t>
            </a:r>
            <a:r>
              <a:rPr lang="cs-CZ" sz="1800" i="1" dirty="0" err="1" smtClean="0">
                <a:effectLst/>
              </a:rPr>
              <a:t>the</a:t>
            </a:r>
            <a:r>
              <a:rPr lang="cs-CZ" sz="1800" i="1" dirty="0" smtClean="0">
                <a:effectLst/>
              </a:rPr>
              <a:t> free </a:t>
            </a:r>
            <a:r>
              <a:rPr lang="cs-CZ" sz="1800" i="1" dirty="0" err="1" smtClean="0">
                <a:effectLst/>
              </a:rPr>
              <a:t>encyclopedia</a:t>
            </a:r>
            <a:r>
              <a:rPr lang="cs-CZ" sz="1800" dirty="0" smtClean="0">
                <a:effectLst/>
              </a:rPr>
              <a:t> [online]. San Francisco (CA): </a:t>
            </a:r>
            <a:r>
              <a:rPr lang="cs-CZ" sz="1800" dirty="0" err="1" smtClean="0">
                <a:effectLst/>
              </a:rPr>
              <a:t>Wikimedia</a:t>
            </a:r>
            <a:r>
              <a:rPr lang="cs-CZ" sz="1800" dirty="0" smtClean="0">
                <a:effectLst/>
              </a:rPr>
              <a:t> </a:t>
            </a:r>
            <a:r>
              <a:rPr lang="cs-CZ" sz="1800" dirty="0" err="1" smtClean="0">
                <a:effectLst/>
              </a:rPr>
              <a:t>Foundation</a:t>
            </a:r>
            <a:r>
              <a:rPr lang="cs-CZ" sz="1800" dirty="0" smtClean="0">
                <a:effectLst/>
              </a:rPr>
              <a:t>, 2001- [cit. 2012-09-02]. Dostupné z: </a:t>
            </a:r>
            <a:r>
              <a:rPr lang="cs-CZ" sz="1800" dirty="0" smtClean="0">
                <a:effectLst/>
                <a:hlinkClick r:id="rId4"/>
              </a:rPr>
              <a:t>http://cs.wikipedia.org/wiki/Soubor:Strukturformel_Cyclohexan.png</a:t>
            </a:r>
            <a:endParaRPr lang="cs-CZ" sz="1800" dirty="0" smtClean="0">
              <a:effectLst/>
            </a:endParaRPr>
          </a:p>
          <a:p>
            <a:r>
              <a:rPr lang="cs-CZ" sz="1800" dirty="0" smtClean="0">
                <a:effectLst/>
              </a:rPr>
              <a:t>Benzen - strukturní vzorec. In: </a:t>
            </a:r>
            <a:r>
              <a:rPr lang="cs-CZ" sz="1800" i="1" dirty="0" err="1" smtClean="0">
                <a:effectLst/>
              </a:rPr>
              <a:t>Wikipedia</a:t>
            </a:r>
            <a:r>
              <a:rPr lang="cs-CZ" sz="1800" dirty="0" smtClean="0">
                <a:effectLst/>
              </a:rPr>
              <a:t>: </a:t>
            </a:r>
            <a:r>
              <a:rPr lang="cs-CZ" sz="1800" i="1" dirty="0" err="1" smtClean="0">
                <a:effectLst/>
              </a:rPr>
              <a:t>the</a:t>
            </a:r>
            <a:r>
              <a:rPr lang="cs-CZ" sz="1800" i="1" dirty="0" smtClean="0">
                <a:effectLst/>
              </a:rPr>
              <a:t> free </a:t>
            </a:r>
            <a:r>
              <a:rPr lang="cs-CZ" sz="1800" i="1" dirty="0" err="1" smtClean="0">
                <a:effectLst/>
              </a:rPr>
              <a:t>encyclopedia</a:t>
            </a:r>
            <a:r>
              <a:rPr lang="cs-CZ" sz="1800" dirty="0" smtClean="0">
                <a:effectLst/>
              </a:rPr>
              <a:t> [online]. San Francisco (CA): </a:t>
            </a:r>
            <a:r>
              <a:rPr lang="cs-CZ" sz="1800" dirty="0" err="1" smtClean="0">
                <a:effectLst/>
              </a:rPr>
              <a:t>Wikimedia</a:t>
            </a:r>
            <a:r>
              <a:rPr lang="cs-CZ" sz="1800" dirty="0" smtClean="0">
                <a:effectLst/>
              </a:rPr>
              <a:t> </a:t>
            </a:r>
            <a:r>
              <a:rPr lang="cs-CZ" sz="1800" dirty="0" err="1" smtClean="0">
                <a:effectLst/>
              </a:rPr>
              <a:t>Foundation</a:t>
            </a:r>
            <a:r>
              <a:rPr lang="cs-CZ" sz="1800" dirty="0" smtClean="0">
                <a:effectLst/>
              </a:rPr>
              <a:t>, 2001- [cit. 2012-03-10]. Dostupné z: </a:t>
            </a:r>
            <a:r>
              <a:rPr lang="cs-CZ" sz="1800" dirty="0" smtClean="0">
                <a:effectLst/>
                <a:hlinkClick r:id="rId5"/>
              </a:rPr>
              <a:t>http://</a:t>
            </a:r>
            <a:r>
              <a:rPr lang="cs-CZ" sz="1800" dirty="0" smtClean="0">
                <a:effectLst/>
                <a:hlinkClick r:id="rId5"/>
              </a:rPr>
              <a:t>commons.wikimedia.org/wiki/File:Benzene_Structural_diagram.svg?uselang=cs</a:t>
            </a:r>
            <a:endParaRPr lang="cs-CZ" sz="1800" dirty="0" smtClean="0">
              <a:effectLst/>
            </a:endParaRPr>
          </a:p>
          <a:p>
            <a:r>
              <a:rPr lang="cs-CZ" sz="1800" dirty="0"/>
              <a:t>ČTRNÁCTOVÁ,CSC., Doc. </a:t>
            </a:r>
            <a:r>
              <a:rPr lang="cs-CZ" sz="1800" dirty="0" err="1"/>
              <a:t>RNDr.Hana</a:t>
            </a:r>
            <a:r>
              <a:rPr lang="cs-CZ" sz="1800" dirty="0"/>
              <a:t>, Prof. </a:t>
            </a:r>
            <a:r>
              <a:rPr lang="cs-CZ" sz="1800" dirty="0" err="1"/>
              <a:t>Ing.Karel</a:t>
            </a:r>
            <a:r>
              <a:rPr lang="cs-CZ" sz="1800" dirty="0"/>
              <a:t> KOLÁŘ,CSC., PaedDr. Miloslava SVOBODOVÁ a </a:t>
            </a:r>
            <a:r>
              <a:rPr lang="cs-CZ" sz="1800" dirty="0" err="1"/>
              <a:t>RNDr.František</a:t>
            </a:r>
            <a:r>
              <a:rPr lang="cs-CZ" sz="1800" dirty="0"/>
              <a:t> ZEMÁNEK. </a:t>
            </a:r>
            <a:r>
              <a:rPr lang="cs-CZ" sz="1800" i="1" dirty="0"/>
              <a:t>Přehled chemie pro základní školy</a:t>
            </a:r>
            <a:r>
              <a:rPr lang="cs-CZ" sz="1800" dirty="0"/>
              <a:t>. 1. vydání. Praha: SPN-pedagogické nakladatelství, a.s., 2006. ISBN 80-7235-260-1.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613387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</TotalTime>
  <Words>423</Words>
  <Application>Microsoft Office PowerPoint</Application>
  <PresentationFormat>Předvádění na obrazovce (4:3)</PresentationFormat>
  <Paragraphs>56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Rozdělení uhlovodíků</vt:lpstr>
      <vt:lpstr>Rozdělení uhlovodíků</vt:lpstr>
      <vt:lpstr>Podle přítomnosti jednoduchých  a násobných vazeb</vt:lpstr>
      <vt:lpstr>Uhlovodíky s otevřeným řetězcem lineárním nebo rozvětveným</vt:lpstr>
      <vt:lpstr>Uhlovodíky s uzavřeným řetězcem</vt:lpstr>
      <vt:lpstr>Příklady jednotlivých typů uhlovodíků</vt:lpstr>
      <vt:lpstr>Podle tvaru řetězce</vt:lpstr>
      <vt:lpstr>Zdroje a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Rozdělení uhlovodíků</dc:title>
  <dc:creator>Fiedlerová Ivana</dc:creator>
  <cp:lastModifiedBy>Fiedlerová Ivana</cp:lastModifiedBy>
  <cp:revision>14</cp:revision>
  <dcterms:created xsi:type="dcterms:W3CDTF">2012-03-10T09:55:38Z</dcterms:created>
  <dcterms:modified xsi:type="dcterms:W3CDTF">2012-03-10T21:58:37Z</dcterms:modified>
</cp:coreProperties>
</file>