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2" autoAdjust="0"/>
  </p:normalViewPr>
  <p:slideViewPr>
    <p:cSldViewPr>
      <p:cViewPr varScale="1">
        <p:scale>
          <a:sx n="65" d="100"/>
          <a:sy n="65" d="100"/>
        </p:scale>
        <p:origin x="-121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11 </a:t>
          </a:r>
          <a:r>
            <a:rPr lang="cs-CZ" sz="2000" dirty="0" smtClean="0"/>
            <a:t>Alkany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- Alkany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3CC814-147F-44D4-A933-4ABABAE45265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7CEB91-1617-401E-8C72-23D916A6474F}" type="presOf" srcId="{D1D4F407-5343-4D3F-B5B9-D407B03CAEB4}" destId="{D005CE8C-CC26-4C3E-AC11-E15060ECD759}" srcOrd="0" destOrd="0" presId="urn:microsoft.com/office/officeart/2005/8/layout/target3"/>
    <dgm:cxn modelId="{9494241F-14BA-4223-B9E3-FB7E298965A3}" type="presOf" srcId="{D1B46980-6531-4606-95E6-44980827E919}" destId="{2BE915AB-18AA-4053-B92C-3BFC9ED204BB}" srcOrd="1" destOrd="0" presId="urn:microsoft.com/office/officeart/2005/8/layout/target3"/>
    <dgm:cxn modelId="{1B174004-8300-4185-AAF2-0E834BA7C67A}" type="presOf" srcId="{0AAB1F7B-4825-4B41-8B45-3CE4C7ADD028}" destId="{59F034D9-BFC2-4F73-BBA6-EC6ED57A218D}" srcOrd="0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A733521-3CF1-4A03-99AD-E7580DEC7DE8}" type="presOf" srcId="{D8197B8C-B260-4A16-BDF4-0947B075E274}" destId="{5A5FFA88-C948-4069-8E93-59FA12366E83}" srcOrd="1" destOrd="0" presId="urn:microsoft.com/office/officeart/2005/8/layout/target3"/>
    <dgm:cxn modelId="{44E6317F-1F5D-4556-9CEF-A14E3705A0D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1C4D3B-E602-4520-B851-AED1798B9625}" type="presOf" srcId="{D1D4F407-5343-4D3F-B5B9-D407B03CAEB4}" destId="{AED2198E-93D5-4001-81B4-73124B309672}" srcOrd="1" destOrd="0" presId="urn:microsoft.com/office/officeart/2005/8/layout/target3"/>
    <dgm:cxn modelId="{D924CA26-F086-422E-A55D-9795DE638796}" type="presOf" srcId="{D8197B8C-B260-4A16-BDF4-0947B075E274}" destId="{25B08C86-7E15-44DC-BE7F-FFB55DD49D12}" srcOrd="0" destOrd="0" presId="urn:microsoft.com/office/officeart/2005/8/layout/target3"/>
    <dgm:cxn modelId="{0B0B724B-C01F-4497-87F4-0D027539C456}" type="presOf" srcId="{757F3AB3-0718-4624-B441-E567A8F0AB56}" destId="{333A1088-737F-45CB-B68E-254E46348037}" srcOrd="0" destOrd="0" presId="urn:microsoft.com/office/officeart/2005/8/layout/target3"/>
    <dgm:cxn modelId="{712FF374-1E64-486A-B969-2A8DA2E82B30}" type="presOf" srcId="{B651F6E3-6281-48DB-9319-2AEAFDAE7572}" destId="{619D679B-A015-4ECF-8348-D1034C574F40}" srcOrd="0" destOrd="0" presId="urn:microsoft.com/office/officeart/2005/8/layout/target3"/>
    <dgm:cxn modelId="{4CF598BE-34A2-4CD7-8CDF-6DEE13D0D96A}" type="presOf" srcId="{0AAB1F7B-4825-4B41-8B45-3CE4C7ADD028}" destId="{4D30A88C-8B62-4979-B120-E743D8B92577}" srcOrd="1" destOrd="0" presId="urn:microsoft.com/office/officeart/2005/8/layout/target3"/>
    <dgm:cxn modelId="{99D2F4E1-9643-4D76-941A-53049E48903C}" type="presParOf" srcId="{333A1088-737F-45CB-B68E-254E46348037}" destId="{F5ABB229-8D3B-4694-996A-96F23CF14429}" srcOrd="0" destOrd="0" presId="urn:microsoft.com/office/officeart/2005/8/layout/target3"/>
    <dgm:cxn modelId="{55F5DF24-C8FA-4E42-8BDE-456CD527204A}" type="presParOf" srcId="{333A1088-737F-45CB-B68E-254E46348037}" destId="{F41139FD-01EE-4571-8B17-4FB00FC51163}" srcOrd="1" destOrd="0" presId="urn:microsoft.com/office/officeart/2005/8/layout/target3"/>
    <dgm:cxn modelId="{2652182D-9826-4C22-838E-2F4E9D4D0F8A}" type="presParOf" srcId="{333A1088-737F-45CB-B68E-254E46348037}" destId="{D005CE8C-CC26-4C3E-AC11-E15060ECD759}" srcOrd="2" destOrd="0" presId="urn:microsoft.com/office/officeart/2005/8/layout/target3"/>
    <dgm:cxn modelId="{A76D0527-32B2-4FBF-B4E1-37314DDC0226}" type="presParOf" srcId="{333A1088-737F-45CB-B68E-254E46348037}" destId="{2C702D82-9B77-49B7-9568-BB8EB47C3372}" srcOrd="3" destOrd="0" presId="urn:microsoft.com/office/officeart/2005/8/layout/target3"/>
    <dgm:cxn modelId="{927B224B-2382-4525-BAAE-DE68CF7D43AB}" type="presParOf" srcId="{333A1088-737F-45CB-B68E-254E46348037}" destId="{A52A0455-90FF-4808-ABD0-F02540D31D5A}" srcOrd="4" destOrd="0" presId="urn:microsoft.com/office/officeart/2005/8/layout/target3"/>
    <dgm:cxn modelId="{4FB06B53-04C7-439C-A6E8-25EBFACFDCAA}" type="presParOf" srcId="{333A1088-737F-45CB-B68E-254E46348037}" destId="{6140AFEC-043D-4C43-A2F9-D0F5331DF3A3}" srcOrd="5" destOrd="0" presId="urn:microsoft.com/office/officeart/2005/8/layout/target3"/>
    <dgm:cxn modelId="{9BC86928-5EA2-4769-AC20-91A969B185AB}" type="presParOf" srcId="{333A1088-737F-45CB-B68E-254E46348037}" destId="{9358AC05-5D7D-4327-9F80-1AD486AEA664}" srcOrd="6" destOrd="0" presId="urn:microsoft.com/office/officeart/2005/8/layout/target3"/>
    <dgm:cxn modelId="{E5C6E4EA-0CED-427D-A0F6-0B953F231158}" type="presParOf" srcId="{333A1088-737F-45CB-B68E-254E46348037}" destId="{313FC574-E1CD-4FB4-B054-0B805CE0447D}" srcOrd="7" destOrd="0" presId="urn:microsoft.com/office/officeart/2005/8/layout/target3"/>
    <dgm:cxn modelId="{F0B5EBA4-835B-4E3B-9713-CC502C9A70CA}" type="presParOf" srcId="{333A1088-737F-45CB-B68E-254E46348037}" destId="{619D679B-A015-4ECF-8348-D1034C574F40}" srcOrd="8" destOrd="0" presId="urn:microsoft.com/office/officeart/2005/8/layout/target3"/>
    <dgm:cxn modelId="{07C38D17-8033-45B2-B29F-B80B3C4DB371}" type="presParOf" srcId="{333A1088-737F-45CB-B68E-254E46348037}" destId="{322283A8-4A27-4CDA-BAE3-F381106A9174}" srcOrd="9" destOrd="0" presId="urn:microsoft.com/office/officeart/2005/8/layout/target3"/>
    <dgm:cxn modelId="{A2E6BCAB-4754-48EE-96C3-7F0178B7882A}" type="presParOf" srcId="{333A1088-737F-45CB-B68E-254E46348037}" destId="{FFC9F71D-1B4F-4AD9-A4A6-86ADEFC8AF5C}" srcOrd="10" destOrd="0" presId="urn:microsoft.com/office/officeart/2005/8/layout/target3"/>
    <dgm:cxn modelId="{DF388A26-6F85-4B66-9BA5-6ECE98F9E876}" type="presParOf" srcId="{333A1088-737F-45CB-B68E-254E46348037}" destId="{25B08C86-7E15-44DC-BE7F-FFB55DD49D12}" srcOrd="11" destOrd="0" presId="urn:microsoft.com/office/officeart/2005/8/layout/target3"/>
    <dgm:cxn modelId="{BE93E629-7B3C-4704-B73D-06EA0B5D901B}" type="presParOf" srcId="{333A1088-737F-45CB-B68E-254E46348037}" destId="{00C717B0-68EB-44BA-93D7-26EFE788AC8D}" srcOrd="12" destOrd="0" presId="urn:microsoft.com/office/officeart/2005/8/layout/target3"/>
    <dgm:cxn modelId="{6ECFF595-5F0E-4933-AAC4-87F726A766BC}" type="presParOf" srcId="{333A1088-737F-45CB-B68E-254E46348037}" destId="{0AEFEAAE-4B9D-44C9-B448-C44B4ADAD7F0}" srcOrd="13" destOrd="0" presId="urn:microsoft.com/office/officeart/2005/8/layout/target3"/>
    <dgm:cxn modelId="{6752C6DD-3E5E-4AF4-925F-8D82F320F154}" type="presParOf" srcId="{333A1088-737F-45CB-B68E-254E46348037}" destId="{59F034D9-BFC2-4F73-BBA6-EC6ED57A218D}" srcOrd="14" destOrd="0" presId="urn:microsoft.com/office/officeart/2005/8/layout/target3"/>
    <dgm:cxn modelId="{AC308206-1C0F-4929-A290-566E45F16DE1}" type="presParOf" srcId="{333A1088-737F-45CB-B68E-254E46348037}" destId="{AED2198E-93D5-4001-81B4-73124B309672}" srcOrd="15" destOrd="0" presId="urn:microsoft.com/office/officeart/2005/8/layout/target3"/>
    <dgm:cxn modelId="{703DF4BF-95E4-41FE-8760-42503FFA8220}" type="presParOf" srcId="{333A1088-737F-45CB-B68E-254E46348037}" destId="{2BE915AB-18AA-4053-B92C-3BFC9ED204BB}" srcOrd="16" destOrd="0" presId="urn:microsoft.com/office/officeart/2005/8/layout/target3"/>
    <dgm:cxn modelId="{E0939701-DC37-4459-AA3B-CCD389564D20}" type="presParOf" srcId="{333A1088-737F-45CB-B68E-254E46348037}" destId="{6BB5E863-4638-4E1D-BFDE-399D028AC4ED}" srcOrd="17" destOrd="0" presId="urn:microsoft.com/office/officeart/2005/8/layout/target3"/>
    <dgm:cxn modelId="{E406B50B-0CE3-4505-AA9F-F3358207D6E3}" type="presParOf" srcId="{333A1088-737F-45CB-B68E-254E46348037}" destId="{5A5FFA88-C948-4069-8E93-59FA12366E83}" srcOrd="18" destOrd="0" presId="urn:microsoft.com/office/officeart/2005/8/layout/target3"/>
    <dgm:cxn modelId="{900EB447-48F9-4609-8AC8-D469C591F06C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11 </a:t>
          </a:r>
          <a:r>
            <a:rPr lang="cs-CZ" sz="2000" kern="1200" dirty="0" smtClean="0"/>
            <a:t>Alkany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- Alkany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86737A-E1F2-4912-915A-7F843452A43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041B4-C737-4AAD-8A6A-FE23540D1D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568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049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096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359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0309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5306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2482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701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6306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6248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0855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2164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E934E-75BA-4A18-819A-636B90CDF90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CCAC2-F8F0-41A7-99CF-E435646BC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1315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5/Izomery_pentanu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azard_N.svg" TargetMode="External"/><Relationship Id="rId3" Type="http://schemas.microsoft.com/office/2007/relationships/hdphoto" Target="../media/hdphoto3.wdp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Hazard_X.svg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://cs.wikipedia.org/wiki/Soubor:Hazard_F.svg" TargetMode="External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Titan_Visible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Uranus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Mars_Hubbl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cs.wikipedia.org/wiki/Soubor:Huygens_surface_color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Saturn_(planet)_large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cs.wikipedia.org/wiki/Soubor:Neptune_Full_Disk_View_-_GPN-2000-000443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png"/><Relationship Id="rId2" Type="http://schemas.openxmlformats.org/officeDocument/2006/relationships/hyperlink" Target="http://cs.wikipedia.org/wiki/Soubor:Hazard_F.sv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//upload.wikimedia.org/wikipedia/commons/9/92/Methane-2D-stereo.svg" TargetMode="External"/><Relationship Id="rId5" Type="http://schemas.openxmlformats.org/officeDocument/2006/relationships/image" Target="../media/image16.png"/><Relationship Id="rId4" Type="http://schemas.openxmlformats.org/officeDocument/2006/relationships/hyperlink" Target="//upload.wikimedia.org/wikipedia/commons/4/4b/Methane-3D-space-filling.sv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7.png"/><Relationship Id="rId2" Type="http://schemas.openxmlformats.org/officeDocument/2006/relationships/hyperlink" Target="//upload.wikimedia.org/wikipedia/commons/2/2f/Ethane-3D-vdW.pn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Hazard_F.svg" TargetMode="External"/><Relationship Id="rId5" Type="http://schemas.openxmlformats.org/officeDocument/2006/relationships/image" Target="../media/image19.png"/><Relationship Id="rId4" Type="http://schemas.openxmlformats.org/officeDocument/2006/relationships/hyperlink" Target="//upload.wikimedia.org/wikipedia/commons/7/7c/Ethane-2D.pn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F.sv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png"/><Relationship Id="rId5" Type="http://schemas.openxmlformats.org/officeDocument/2006/relationships/hyperlink" Target="//upload.wikimedia.org/wikipedia/commons/6/6a/Propane-3D-space-filling.png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Soubor:Hazard_F.sv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2.png"/><Relationship Id="rId4" Type="http://schemas.openxmlformats.org/officeDocument/2006/relationships/hyperlink" Target="//upload.wikimedia.org/wikipedia/commons/9/95/Butane-3D-space-filling.pn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lune%C4%8Dn%C3%AD_soustava" TargetMode="External"/><Relationship Id="rId3" Type="http://schemas.openxmlformats.org/officeDocument/2006/relationships/hyperlink" Target="http://xantina.hyperlink.cz/organika/uhlovodiky/alkany.html" TargetMode="External"/><Relationship Id="rId7" Type="http://schemas.openxmlformats.org/officeDocument/2006/relationships/hyperlink" Target="http://cs.wikipedia.org/wiki/Propan" TargetMode="External"/><Relationship Id="rId2" Type="http://schemas.openxmlformats.org/officeDocument/2006/relationships/hyperlink" Target="http://cs.wikipedia.org/wiki/Alka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utan" TargetMode="External"/><Relationship Id="rId5" Type="http://schemas.openxmlformats.org/officeDocument/2006/relationships/hyperlink" Target="http://cs.wikipedia.org/wiki/Methan" TargetMode="External"/><Relationship Id="rId4" Type="http://schemas.openxmlformats.org/officeDocument/2006/relationships/hyperlink" Target="http://cs.wikipedia.org/wiki/Eth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036225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161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cs-CZ" dirty="0" smtClean="0"/>
              <a:t>Tento materiál je určen pro žáky 9. ročníku </a:t>
            </a:r>
            <a:r>
              <a:rPr lang="cs-CZ" dirty="0" smtClean="0"/>
              <a:t>ZŠ.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Tématem tohoto materiálu jsou uhlovodíky s jednoduchou </a:t>
            </a:r>
            <a:r>
              <a:rPr lang="cs-CZ" dirty="0" smtClean="0"/>
              <a:t>vazbou - </a:t>
            </a:r>
            <a:r>
              <a:rPr lang="cs-CZ" dirty="0" smtClean="0"/>
              <a:t>alkany, charakteristika této skupiny, popisuje první uhlovodíky, jejich vlastnosti, výskyt a použití.</a:t>
            </a:r>
          </a:p>
        </p:txBody>
      </p:sp>
    </p:spTree>
    <p:extLst>
      <p:ext uri="{BB962C8B-B14F-4D97-AF65-F5344CB8AC3E}">
        <p14:creationId xmlns:p14="http://schemas.microsoft.com/office/powerpoint/2010/main" xmlns="" val="168809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6552" y="260648"/>
            <a:ext cx="7772400" cy="2619722"/>
          </a:xfrm>
        </p:spPr>
        <p:txBody>
          <a:bodyPr>
            <a:normAutofit/>
          </a:bodyPr>
          <a:lstStyle/>
          <a:p>
            <a:r>
              <a:rPr lang="cs-CZ" sz="115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Alkany</a:t>
            </a:r>
            <a:endParaRPr lang="cs-CZ" sz="115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8609" y="2805092"/>
            <a:ext cx="6800800" cy="3648244"/>
          </a:xfrm>
        </p:spPr>
        <p:txBody>
          <a:bodyPr>
            <a:noAutofit/>
          </a:bodyPr>
          <a:lstStyle/>
          <a:p>
            <a:pPr algn="just"/>
            <a:r>
              <a:rPr lang="cs-CZ" sz="2800" dirty="0" smtClean="0">
                <a:solidFill>
                  <a:schemeClr val="tx1"/>
                </a:solidFill>
              </a:rPr>
              <a:t>jsou to nasycené uhlovodíky s molekulou bez násobných vazeb (dvojných a nebo trojných) mezi atomy uhlíku v uhlíkovém řetězci. </a:t>
            </a:r>
            <a:r>
              <a:rPr lang="cs-CZ" sz="2800" dirty="0" smtClean="0">
                <a:solidFill>
                  <a:schemeClr val="tx1"/>
                </a:solidFill>
              </a:rPr>
              <a:t>Neobsahují </a:t>
            </a:r>
            <a:r>
              <a:rPr lang="cs-CZ" sz="2800" dirty="0" smtClean="0">
                <a:solidFill>
                  <a:schemeClr val="tx1"/>
                </a:solidFill>
              </a:rPr>
              <a:t>aromatické cykly. Dříve se alkany nazývaly též </a:t>
            </a:r>
            <a:r>
              <a:rPr lang="cs-CZ" sz="2800" b="1" dirty="0" smtClean="0">
                <a:solidFill>
                  <a:schemeClr val="tx1"/>
                </a:solidFill>
              </a:rPr>
              <a:t>parafiny</a:t>
            </a:r>
            <a:r>
              <a:rPr lang="en-US" sz="2800" b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2800" dirty="0" smtClean="0">
                <a:solidFill>
                  <a:schemeClr val="tx1"/>
                </a:solidFill>
              </a:rPr>
              <a:t>Všechny alkany snadno reagují s kyslíkem, přičemž směs jejich par (plynů) se vzduchem reaguje </a:t>
            </a:r>
            <a:r>
              <a:rPr lang="cs-CZ" sz="2800" dirty="0" smtClean="0">
                <a:solidFill>
                  <a:schemeClr val="tx1"/>
                </a:solidFill>
              </a:rPr>
              <a:t>explozivně.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833" b="98000" l="302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1392" y="-84797"/>
            <a:ext cx="3056068" cy="3081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588224" y="2400501"/>
            <a:ext cx="17913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Methan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450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834880" cy="4425354"/>
          </a:xfrm>
        </p:spPr>
        <p:txBody>
          <a:bodyPr>
            <a:noAutofit/>
          </a:bodyPr>
          <a:lstStyle/>
          <a:p>
            <a:r>
              <a:rPr lang="cs-CZ" sz="2000" dirty="0" smtClean="0"/>
              <a:t>Uhlíkový skelet (kostra) alkanů může být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Lineární  - bez rozvětvení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libovolně větvená - vytváří tak velké množství různých </a:t>
            </a:r>
            <a:r>
              <a:rPr lang="cs-CZ" sz="2000" dirty="0" smtClean="0"/>
              <a:t>izomerů</a:t>
            </a:r>
            <a:endParaRPr lang="cs-CZ" sz="2000" dirty="0" smtClean="0"/>
          </a:p>
          <a:p>
            <a:r>
              <a:rPr lang="cs-CZ" sz="2000" dirty="0" smtClean="0"/>
              <a:t> Toto větvení může nastat poprvé u alkanu se čtyřmi uhlíkovými atomy v </a:t>
            </a:r>
            <a:r>
              <a:rPr lang="cs-CZ" sz="2000" dirty="0" smtClean="0"/>
              <a:t>molekule.</a:t>
            </a:r>
            <a:endParaRPr lang="cs-CZ" sz="2000" dirty="0" smtClean="0"/>
          </a:p>
          <a:p>
            <a:endParaRPr lang="cs-CZ" sz="1800" dirty="0" smtClean="0"/>
          </a:p>
          <a:p>
            <a:r>
              <a:rPr lang="cs-CZ" sz="2000" dirty="0" smtClean="0"/>
              <a:t>S přidáním jednoho uhlíkového atomu do molekuly alkanu musíme současně přidat i dva další atomy vodíku.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908720"/>
            <a:ext cx="30123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Struktura alkanů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8845" y="908720"/>
            <a:ext cx="3888433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Soubor:Izomery pentanu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2811" y="4941168"/>
            <a:ext cx="570499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249" b="96115" l="2625" r="98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2061" y="2348880"/>
            <a:ext cx="3651939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492061" y="4211796"/>
            <a:ext cx="7380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Butan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992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834880" cy="4425354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400" dirty="0" smtClean="0"/>
              <a:t>Obecný sumární vzorec pro alkany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Pokud při tomto přidávání atomů nedojde k rozvětvení uhlíkového skeletu, dostaneme řadu sloučenin velice podobných strukturou a tedy i jejich chemickými a fyzikálními </a:t>
            </a:r>
            <a:r>
              <a:rPr lang="cs-CZ" sz="2000" dirty="0" smtClean="0"/>
              <a:t>vlastnostmi.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23528" y="908720"/>
            <a:ext cx="30123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Struktura alkanů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18943" y="2420888"/>
            <a:ext cx="23310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r>
              <a:rPr lang="cs-CZ" sz="5400" b="1" i="1" baseline="-25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5400" b="1" baseline="-25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r>
              <a:rPr lang="cs-CZ" sz="5400" b="1" i="1" baseline="-25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5400" b="1" baseline="-25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+2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904" b="93471" l="17273" r="80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6632"/>
            <a:ext cx="2592288" cy="3428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580112" y="0"/>
            <a:ext cx="25493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Tlaková láhev s butanem používaná pro vaření</a:t>
            </a:r>
            <a:endParaRPr lang="cs-CZ" dirty="0"/>
          </a:p>
        </p:txBody>
      </p:sp>
      <p:pic>
        <p:nvPicPr>
          <p:cNvPr id="3076" name="Picture 4" descr="Extrémně hořlavý">
            <a:hlinkClick r:id="rId4" tooltip="Extrémně hořlavý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8694" y="5466344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4533042" y="5085184"/>
            <a:ext cx="204601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Extrémně hořlavý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3079" name="Picture 7" descr="Zdraví škodlivý">
            <a:hlinkClick r:id="rId6" tooltip="Zdraví škodlivý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54516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6812793" y="5085184"/>
            <a:ext cx="172819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Zdraví škodlivý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3082" name="Picture 10" descr="Nebezpečný pro životní prostředí">
            <a:hlinkClick r:id="rId8" tooltip="Nebezpečný pro životní prostředí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1282" y="5462370"/>
            <a:ext cx="1169218" cy="11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1630180" y="5085184"/>
            <a:ext cx="352839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Nebezpečný pro životní prostředí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5886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968552" cy="4425354"/>
          </a:xfrm>
        </p:spPr>
        <p:txBody>
          <a:bodyPr>
            <a:noAutofit/>
          </a:bodyPr>
          <a:lstStyle/>
          <a:p>
            <a:r>
              <a:rPr lang="cs-CZ" sz="2000" dirty="0" smtClean="0"/>
              <a:t>Názvosloví alkanů je základem systematického názvosloví všech organických </a:t>
            </a:r>
            <a:r>
              <a:rPr lang="cs-CZ" sz="2000" dirty="0" smtClean="0"/>
              <a:t>sloučenin, </a:t>
            </a:r>
            <a:r>
              <a:rPr lang="cs-CZ" sz="2000" dirty="0" smtClean="0"/>
              <a:t>proto má mimořádný význam.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Názvy alkanů mají zakončení </a:t>
            </a:r>
            <a:r>
              <a:rPr lang="cs-CZ" sz="2000" b="1" dirty="0" smtClean="0"/>
              <a:t>–</a:t>
            </a:r>
            <a:r>
              <a:rPr lang="cs-CZ" sz="2000" b="1" dirty="0" err="1" smtClean="0"/>
              <a:t>an</a:t>
            </a:r>
            <a:endParaRPr lang="cs-CZ" sz="2000" b="1" dirty="0" smtClean="0"/>
          </a:p>
          <a:p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Kořen názvu je kombinací z řeckých a latinských číslovek, které vyjadřují počet uhlíkových </a:t>
            </a:r>
            <a:r>
              <a:rPr lang="cs-CZ" sz="2000" dirty="0" smtClean="0"/>
              <a:t>atomů.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Výjimku jsou jména čtyř prvních alkanů, která jsou převzata z historických důvodů z jejich triviálních (obecných) názvů.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0613" y="908720"/>
            <a:ext cx="32381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Názvosloví alkanů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76098794"/>
              </p:ext>
            </p:extLst>
          </p:nvPr>
        </p:nvGraphicFramePr>
        <p:xfrm>
          <a:off x="5508104" y="692696"/>
          <a:ext cx="3528393" cy="5040563"/>
        </p:xfrm>
        <a:graphic>
          <a:graphicData uri="http://schemas.openxmlformats.org/drawingml/2006/table">
            <a:tbl>
              <a:tblPr firstRow="1" firstCol="1" bandRow="1">
                <a:tableStyleId>{68D230F3-CF80-4859-8CE7-A43EE81993B5}</a:tableStyleId>
              </a:tblPr>
              <a:tblGrid>
                <a:gridCol w="643167"/>
                <a:gridCol w="1598891"/>
                <a:gridCol w="1286335"/>
              </a:tblGrid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 dirty="0">
                          <a:effectLst/>
                        </a:rPr>
                        <a:t>n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dirty="0">
                          <a:effectLst/>
                        </a:rPr>
                        <a:t>Název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dirty="0">
                          <a:effectLst/>
                        </a:rPr>
                        <a:t>Vzorec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 err="1">
                          <a:effectLst/>
                        </a:rPr>
                        <a:t>methan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CH</a:t>
                      </a:r>
                      <a:r>
                        <a:rPr lang="cs-CZ" sz="2000" baseline="-25000" dirty="0">
                          <a:effectLst/>
                        </a:rPr>
                        <a:t>4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 dirty="0">
                          <a:effectLst/>
                        </a:rPr>
                        <a:t>2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ethan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2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6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 dirty="0">
                          <a:effectLst/>
                        </a:rPr>
                        <a:t>3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propan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3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8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 dirty="0">
                          <a:effectLst/>
                        </a:rPr>
                        <a:t>4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butan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4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10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 dirty="0">
                          <a:effectLst/>
                        </a:rPr>
                        <a:t>5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n-pentan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5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12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 dirty="0">
                          <a:effectLst/>
                        </a:rPr>
                        <a:t>6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n-hexan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6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14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>
                          <a:effectLst/>
                        </a:rPr>
                        <a:t>7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n-heptan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7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16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>
                          <a:effectLst/>
                        </a:rPr>
                        <a:t>8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n-oktan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8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18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>
                          <a:effectLst/>
                        </a:rPr>
                        <a:t>9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n-</a:t>
                      </a:r>
                      <a:r>
                        <a:rPr lang="cs-CZ" sz="2000" u="none" dirty="0" err="1">
                          <a:effectLst/>
                        </a:rPr>
                        <a:t>nonan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9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20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  <a:tr h="4582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800">
                          <a:effectLst/>
                        </a:rPr>
                        <a:t>10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u="none" dirty="0">
                          <a:effectLst/>
                        </a:rPr>
                        <a:t>n-dekan</a:t>
                      </a:r>
                      <a:endParaRPr lang="cs-CZ" sz="20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2000" dirty="0">
                          <a:effectLst/>
                        </a:rPr>
                        <a:t>C</a:t>
                      </a:r>
                      <a:r>
                        <a:rPr lang="cs-CZ" sz="2000" baseline="-25000" dirty="0">
                          <a:effectLst/>
                        </a:rPr>
                        <a:t>10</a:t>
                      </a:r>
                      <a:r>
                        <a:rPr lang="cs-CZ" sz="2000" dirty="0">
                          <a:effectLst/>
                        </a:rPr>
                        <a:t>H</a:t>
                      </a:r>
                      <a:r>
                        <a:rPr lang="cs-CZ" sz="2000" baseline="-25000" dirty="0">
                          <a:effectLst/>
                        </a:rPr>
                        <a:t>22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8575" marR="28575" marT="28575" marB="2857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2157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5328592" cy="4425354"/>
          </a:xfrm>
        </p:spPr>
        <p:txBody>
          <a:bodyPr>
            <a:noAutofit/>
          </a:bodyPr>
          <a:lstStyle/>
          <a:p>
            <a:r>
              <a:rPr lang="cs-CZ" sz="2000" dirty="0" smtClean="0"/>
              <a:t>Alkany patří k velmi rozšířeným organickým sloučeninám na Zemi i ve </a:t>
            </a:r>
            <a:r>
              <a:rPr lang="cs-CZ" sz="2000" dirty="0" smtClean="0"/>
              <a:t>vesmíru.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 počátečním období vývoje</a:t>
            </a:r>
          </a:p>
          <a:p>
            <a:endParaRPr lang="cs-CZ" sz="2000" dirty="0" smtClean="0"/>
          </a:p>
          <a:p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 současném ovzduší zeměkoule je nepatrné množství </a:t>
            </a:r>
            <a:r>
              <a:rPr lang="cs-CZ" sz="2000" dirty="0" err="1" smtClean="0"/>
              <a:t>methanu</a:t>
            </a:r>
            <a:r>
              <a:rPr lang="cs-CZ" sz="2000" dirty="0" smtClean="0"/>
              <a:t> (řádově 10</a:t>
            </a:r>
            <a:r>
              <a:rPr lang="cs-CZ" sz="2000" baseline="30000" dirty="0" smtClean="0"/>
              <a:t>-4</a:t>
            </a:r>
            <a:r>
              <a:rPr lang="cs-CZ" sz="2000" dirty="0" smtClean="0"/>
              <a:t> %), který vzniká zejména biochemickými </a:t>
            </a:r>
            <a:r>
              <a:rPr lang="cs-CZ" sz="2000" dirty="0" smtClean="0"/>
              <a:t>procesy.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Menší množství uhlovodíků se dostává do atmosféry</a:t>
            </a:r>
            <a:r>
              <a:rPr lang="cs-CZ" sz="2000" i="1" dirty="0"/>
              <a:t> </a:t>
            </a:r>
            <a:r>
              <a:rPr lang="cs-CZ" sz="2000" dirty="0" smtClean="0"/>
              <a:t>z ložisek ropy a zemního plynu.</a:t>
            </a:r>
          </a:p>
          <a:p>
            <a:r>
              <a:rPr lang="cs-CZ" sz="2000" dirty="0" smtClean="0"/>
              <a:t>Methan a všechny plynné uhlovodíky obecně patří ke skleníkovým </a:t>
            </a:r>
            <a:r>
              <a:rPr lang="cs-CZ" sz="2000" dirty="0" smtClean="0"/>
              <a:t>plynům.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59297" y="908720"/>
            <a:ext cx="254082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Výskyt alkanů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9297" y="2780928"/>
            <a:ext cx="29754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Atmosféra Země</a:t>
            </a:r>
          </a:p>
        </p:txBody>
      </p:sp>
      <p:pic>
        <p:nvPicPr>
          <p:cNvPr id="5124" name="Picture 4" descr="Titan">
            <a:hlinkClick r:id="rId2" tooltip="Titan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9262" y="2102943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Mars Hubble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594" b="4050"/>
          <a:stretch/>
        </p:blipFill>
        <p:spPr bwMode="auto">
          <a:xfrm>
            <a:off x="6799262" y="0"/>
            <a:ext cx="2381250" cy="2199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Uranu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9262" y="4451280"/>
            <a:ext cx="238125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29527" y="2596262"/>
            <a:ext cx="6697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Titan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58700" y="6488668"/>
            <a:ext cx="32416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ffectLst/>
              </a:rPr>
              <a:t>Uran na snímku sondy Voyager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33289" y="0"/>
            <a:ext cx="14670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ffectLst/>
              </a:rPr>
              <a:t>Planeta Mars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381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3" y="1628800"/>
            <a:ext cx="4865745" cy="4536504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atmosféra Marsu</a:t>
            </a:r>
            <a:endParaRPr lang="en-US" sz="2000" dirty="0" smtClean="0"/>
          </a:p>
          <a:p>
            <a:r>
              <a:rPr lang="cs-CZ" sz="2000" dirty="0" smtClean="0"/>
              <a:t>Značné množství </a:t>
            </a:r>
            <a:r>
              <a:rPr lang="cs-CZ" sz="2000" dirty="0" err="1" smtClean="0"/>
              <a:t>methanu</a:t>
            </a:r>
            <a:r>
              <a:rPr lang="cs-CZ" sz="2000" dirty="0" smtClean="0"/>
              <a:t> a vyšších uhlovodíků je obsaženo v atmosférách velkých </a:t>
            </a:r>
            <a:r>
              <a:rPr lang="cs-CZ" sz="2000" dirty="0" smtClean="0"/>
              <a:t>planet </a:t>
            </a:r>
            <a:endParaRPr lang="en-US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Jupiteru, Saturnu, Uranu a Neptunu. </a:t>
            </a:r>
            <a:endParaRPr lang="en-US" sz="2000" dirty="0" smtClean="0"/>
          </a:p>
          <a:p>
            <a:r>
              <a:rPr lang="cs-CZ" sz="2000" dirty="0" smtClean="0"/>
              <a:t>Směs různých alkanů spolu s dalšími organickými látkami je přítomna v atmosféře největšího Saturnova měsíce Titanu.</a:t>
            </a:r>
          </a:p>
          <a:p>
            <a:endParaRPr lang="en-US" sz="2000" dirty="0" smtClean="0"/>
          </a:p>
          <a:p>
            <a:r>
              <a:rPr lang="cs-CZ" sz="2000" dirty="0" smtClean="0"/>
              <a:t>Methan a další uhlovodíky byl také spektroskopicky potvrzen v </a:t>
            </a:r>
            <a:r>
              <a:rPr lang="cs-CZ" sz="2000" dirty="0" err="1" smtClean="0"/>
              <a:t>kómě</a:t>
            </a:r>
            <a:r>
              <a:rPr lang="cs-CZ" sz="2000" dirty="0" smtClean="0"/>
              <a:t> komet a v mezihvězdných plynových </a:t>
            </a:r>
            <a:r>
              <a:rPr lang="cs-CZ" sz="2000" dirty="0" smtClean="0"/>
              <a:t>oblacích.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02308" y="908720"/>
            <a:ext cx="32548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Výskyt ve vesmíru</a:t>
            </a:r>
          </a:p>
        </p:txBody>
      </p:sp>
      <p:pic>
        <p:nvPicPr>
          <p:cNvPr id="6146" name="Picture 2" descr="http://upload.wikimedia.org/wikipedia/commons/thumb/b/bc/Huygens_surface_color.jpg/200px-Huygens_surface_colo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9000" y="-8313"/>
            <a:ext cx="1905000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164289" y="3145832"/>
            <a:ext cx="20882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Povrch měsíce</a:t>
            </a:r>
            <a:r>
              <a:rPr lang="en-US" dirty="0" smtClean="0">
                <a:effectLst/>
              </a:rPr>
              <a:t> Titan</a:t>
            </a:r>
            <a:r>
              <a:rPr lang="cs-CZ" dirty="0" smtClean="0">
                <a:effectLst/>
              </a:rPr>
              <a:t> ze sondy Huygens</a:t>
            </a:r>
            <a:endParaRPr lang="cs-CZ" dirty="0"/>
          </a:p>
        </p:txBody>
      </p:sp>
      <p:pic>
        <p:nvPicPr>
          <p:cNvPr id="6148" name="Picture 4" descr="Neptune Full Disk View - GPN-2000-00044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8163" y="3792163"/>
            <a:ext cx="3065837" cy="306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895543" y="6488668"/>
            <a:ext cx="41826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ffectLst/>
              </a:rPr>
              <a:t>Neptun vyfotografovaný sondou Voyager 2</a:t>
            </a:r>
            <a:endParaRPr lang="cs-CZ" dirty="0"/>
          </a:p>
        </p:txBody>
      </p:sp>
      <p:pic>
        <p:nvPicPr>
          <p:cNvPr id="6150" name="Picture 6" descr="Saturn (planet) larg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5598" y="0"/>
            <a:ext cx="2381250" cy="298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875598" y="2334994"/>
            <a:ext cx="22139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/>
              </a:rPr>
              <a:t>Saturn </a:t>
            </a:r>
            <a:endParaRPr lang="en-US" dirty="0" smtClean="0">
              <a:solidFill>
                <a:schemeClr val="bg1"/>
              </a:solidFill>
              <a:effectLst/>
            </a:endParaRPr>
          </a:p>
          <a:p>
            <a:r>
              <a:rPr lang="cs-CZ" i="1" dirty="0" smtClean="0">
                <a:solidFill>
                  <a:schemeClr val="bg1"/>
                </a:solidFill>
                <a:effectLst/>
              </a:rPr>
              <a:t>Voyager 2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595935"/>
            <a:ext cx="6120680" cy="1112985"/>
          </a:xfrm>
        </p:spPr>
        <p:txBody>
          <a:bodyPr>
            <a:noAutofit/>
          </a:bodyPr>
          <a:lstStyle/>
          <a:p>
            <a:r>
              <a:rPr lang="cs-CZ" sz="1900" dirty="0" smtClean="0"/>
              <a:t>je nejjednodušší alkan a tedy i nejjednodušší uhlovodík vůbec. Při pokojové teplotě je to netoxický plyn bez barvy a zápachu, lehčí než </a:t>
            </a:r>
            <a:r>
              <a:rPr lang="cs-CZ" sz="1900" dirty="0" smtClean="0"/>
              <a:t>vzduch. </a:t>
            </a:r>
            <a:endParaRPr lang="en-US" sz="1900" dirty="0" smtClean="0"/>
          </a:p>
          <a:p>
            <a:pPr>
              <a:spcBef>
                <a:spcPts val="1800"/>
              </a:spcBef>
            </a:pPr>
            <a:endParaRPr lang="en-US" sz="2000" dirty="0" smtClean="0"/>
          </a:p>
          <a:p>
            <a:endParaRPr lang="en-US" sz="2000" dirty="0" smtClean="0"/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063923" y="908720"/>
            <a:ext cx="15315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Methan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4" name="Picture 6" descr="Extrémně hořlavý">
            <a:hlinkClick r:id="rId2" tooltip="Extrémně hořlavý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65641" y="59851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51520" y="5195973"/>
            <a:ext cx="1345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15190" y="2636912"/>
            <a:ext cx="29463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Výskyt v přírodě</a:t>
            </a:r>
          </a:p>
        </p:txBody>
      </p:sp>
      <p:pic>
        <p:nvPicPr>
          <p:cNvPr id="7176" name="Picture 8" descr="Soubor:Methane-3D-space-filling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7663" y="836712"/>
            <a:ext cx="303633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Soubor:Methane-2D-stereo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8251"/>
            <a:ext cx="1630000" cy="168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05924" y="3284984"/>
            <a:ext cx="7190068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900" dirty="0" smtClean="0">
                <a:effectLst/>
              </a:rPr>
              <a:t>jako produkt rozkladu látek biogenního původu (bioplyn), nebo </a:t>
            </a:r>
            <a:endParaRPr lang="en-US" sz="1900" dirty="0" smtClean="0">
              <a:effectLst/>
            </a:endParaRPr>
          </a:p>
          <a:p>
            <a:r>
              <a:rPr lang="cs-CZ" sz="1900" dirty="0" smtClean="0">
                <a:effectLst/>
              </a:rPr>
              <a:t>jako</a:t>
            </a:r>
            <a:r>
              <a:rPr lang="en-US" sz="1900" dirty="0" smtClean="0">
                <a:effectLst/>
              </a:rPr>
              <a:t> </a:t>
            </a:r>
            <a:r>
              <a:rPr lang="cs-CZ" sz="1900" dirty="0" smtClean="0">
                <a:effectLst/>
              </a:rPr>
              <a:t>produkt metabolismu velkých přežvýkavců, také z termitišť a </a:t>
            </a:r>
            <a:endParaRPr lang="en-US" sz="1900" dirty="0" smtClean="0">
              <a:effectLst/>
            </a:endParaRPr>
          </a:p>
          <a:p>
            <a:r>
              <a:rPr lang="cs-CZ" sz="1900" dirty="0" smtClean="0">
                <a:effectLst/>
              </a:rPr>
              <a:t>z rýžovišť.</a:t>
            </a:r>
            <a:endParaRPr lang="en-US" sz="1900" dirty="0" smtClean="0">
              <a:effectLst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900" dirty="0"/>
              <a:t> </a:t>
            </a:r>
            <a:r>
              <a:rPr lang="en-US" sz="1900" dirty="0" smtClean="0"/>
              <a:t>        - </a:t>
            </a:r>
            <a:r>
              <a:rPr lang="cs-CZ" sz="1900" dirty="0" smtClean="0">
                <a:effectLst/>
              </a:rPr>
              <a:t>hlavní složka zemního plynu</a:t>
            </a:r>
            <a:r>
              <a:rPr lang="en-US" sz="1900" dirty="0" smtClean="0">
                <a:effectLst/>
              </a:rPr>
              <a:t>         - </a:t>
            </a:r>
            <a:r>
              <a:rPr lang="cs-CZ" sz="1900" dirty="0" smtClean="0">
                <a:effectLst/>
              </a:rPr>
              <a:t>součást </a:t>
            </a:r>
            <a:r>
              <a:rPr lang="cs-CZ" sz="1900" dirty="0" smtClean="0"/>
              <a:t>důlního plynu</a:t>
            </a:r>
            <a:r>
              <a:rPr lang="cs-CZ" sz="1900" dirty="0" smtClean="0">
                <a:effectLst/>
              </a:rPr>
              <a:t> v dolech</a:t>
            </a:r>
          </a:p>
          <a:p>
            <a:r>
              <a:rPr lang="cs-CZ" sz="1900" dirty="0" smtClean="0">
                <a:effectLst/>
              </a:rPr>
              <a:t>rozpuštěný ve vodě některých jezer, zvláště v Africe (např. jezero Kivu)</a:t>
            </a:r>
            <a:r>
              <a:rPr lang="en-US" sz="1900" dirty="0" smtClean="0">
                <a:effectLst/>
              </a:rPr>
              <a:t> </a:t>
            </a:r>
          </a:p>
          <a:p>
            <a:r>
              <a:rPr lang="cs-CZ" sz="1900" dirty="0" smtClean="0">
                <a:effectLst/>
              </a:rPr>
              <a:t>tvoří bublinky pod ledem rozmrzajícího permafrostu, například na Sibiři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5924" y="5661248"/>
            <a:ext cx="707438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900" dirty="0" smtClean="0"/>
              <a:t>Hlavní oblastí použití </a:t>
            </a:r>
            <a:r>
              <a:rPr lang="cs-CZ" sz="1900" dirty="0" err="1" smtClean="0"/>
              <a:t>methanu</a:t>
            </a:r>
            <a:r>
              <a:rPr lang="cs-CZ" sz="1900" dirty="0" smtClean="0"/>
              <a:t> je energetika, kde slouží ve směsi s jinými uhlovodíky jako plynné </a:t>
            </a:r>
            <a:r>
              <a:rPr lang="cs-CZ" sz="1900" dirty="0" smtClean="0"/>
              <a:t>palivo.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280051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61144" y="1559834"/>
            <a:ext cx="5336034" cy="4425354"/>
          </a:xfrm>
        </p:spPr>
        <p:txBody>
          <a:bodyPr>
            <a:noAutofit/>
          </a:bodyPr>
          <a:lstStyle/>
          <a:p>
            <a:r>
              <a:rPr lang="cs-CZ" sz="2100" dirty="0" smtClean="0"/>
              <a:t>je druhý nejjednodušší nasycený uhlovodík,. Za </a:t>
            </a:r>
            <a:r>
              <a:rPr lang="cs-CZ" sz="2100" dirty="0"/>
              <a:t>normálních podmínek</a:t>
            </a:r>
            <a:r>
              <a:rPr lang="cs-CZ" sz="2100" dirty="0" smtClean="0"/>
              <a:t> je to bezbarvý hořlavý plyn bez zápachu jen nepatrně těžší než vzduch. Ve směsi se vzduchem, obsahující 3 až 12,5 % </a:t>
            </a:r>
            <a:r>
              <a:rPr lang="cs-CZ" sz="2100" dirty="0" err="1" smtClean="0"/>
              <a:t>ethanu</a:t>
            </a:r>
            <a:r>
              <a:rPr lang="cs-CZ" sz="2100" dirty="0" smtClean="0"/>
              <a:t>, snadno </a:t>
            </a:r>
            <a:r>
              <a:rPr lang="cs-CZ" sz="2100" dirty="0" smtClean="0"/>
              <a:t>exploduje.</a:t>
            </a:r>
            <a:endParaRPr lang="en-US" sz="2000" dirty="0" smtClean="0"/>
          </a:p>
          <a:p>
            <a:pPr>
              <a:spcBef>
                <a:spcPts val="1800"/>
              </a:spcBef>
            </a:pPr>
            <a:endParaRPr lang="en-US" sz="2000" dirty="0" smtClean="0"/>
          </a:p>
          <a:p>
            <a:r>
              <a:rPr lang="cs-CZ" sz="2000" dirty="0" smtClean="0"/>
              <a:t>Tvoří 1–6% zemního plynu, lze ho nalézt rozpuštěný i v </a:t>
            </a:r>
            <a:r>
              <a:rPr lang="cs-CZ" sz="2000" dirty="0" smtClean="0"/>
              <a:t>ropě.</a:t>
            </a: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248268" y="908720"/>
            <a:ext cx="11628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Ethan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0" name="Picture 2" descr="Soubor:Ethane-3D-vdW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7554" y="1780696"/>
            <a:ext cx="3510712" cy="274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Ethane-2D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7526" y="169350"/>
            <a:ext cx="1670028" cy="1321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Extrémně hořlavý">
            <a:hlinkClick r:id="rId6" tooltip="Extrémně hořlavý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65641" y="59851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3644" y="4941168"/>
            <a:ext cx="847868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Ethan je chemickou surovinou, která je zpracovávána především v nalezištích zemního plynu a v petrochemických závodech</a:t>
            </a:r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Nejdůležitějšími výrobky z </a:t>
            </a:r>
            <a:r>
              <a:rPr lang="cs-CZ" sz="2000" dirty="0" err="1" smtClean="0"/>
              <a:t>ethanu</a:t>
            </a:r>
            <a:r>
              <a:rPr lang="cs-CZ" sz="2000" dirty="0" smtClean="0"/>
              <a:t> jsou ethen (</a:t>
            </a:r>
            <a:r>
              <a:rPr lang="cs-CZ" sz="2000" dirty="0" err="1" smtClean="0"/>
              <a:t>ethylen</a:t>
            </a:r>
            <a:r>
              <a:rPr lang="cs-CZ" sz="2000" dirty="0" smtClean="0"/>
              <a:t>) a </a:t>
            </a:r>
            <a:r>
              <a:rPr lang="cs-CZ" sz="2000" dirty="0"/>
              <a:t>chlorethen</a:t>
            </a:r>
            <a:r>
              <a:rPr lang="cs-CZ" sz="2000" dirty="0" smtClean="0"/>
              <a:t> (vinylchlorid) pro výrobu plastů a kyselina octová.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chladírenství jako teplonosné médium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356517" y="4500409"/>
            <a:ext cx="1345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43644" y="3274677"/>
            <a:ext cx="29463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Výskyt v přírodě</a:t>
            </a:r>
          </a:p>
        </p:txBody>
      </p:sp>
    </p:spTree>
    <p:extLst>
      <p:ext uri="{BB962C8B-B14F-4D97-AF65-F5344CB8AC3E}">
        <p14:creationId xmlns:p14="http://schemas.microsoft.com/office/powerpoint/2010/main" xmlns="" val="384609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6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6855" y="7141"/>
            <a:ext cx="2911454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595935"/>
            <a:ext cx="5544616" cy="1329009"/>
          </a:xfrm>
        </p:spPr>
        <p:txBody>
          <a:bodyPr>
            <a:noAutofit/>
          </a:bodyPr>
          <a:lstStyle/>
          <a:p>
            <a:r>
              <a:rPr lang="cs-CZ" sz="2000" dirty="0" smtClean="0"/>
              <a:t>třetí člen alkanů. Za normálních podmínek je bezbarvý hořlavý plyn bez zápachu, výrazně těžší (1,55krát) než vzduch, dá se snadno zkapalnit a udržet za nepříliš vysokého tlaku, snadno exploduje. </a:t>
            </a:r>
            <a:endParaRPr lang="en-US" sz="2000" dirty="0" smtClean="0"/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126729" y="908720"/>
            <a:ext cx="14059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Propan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4" name="Picture 6" descr="Extrémně hořlavý">
            <a:hlinkClick r:id="rId3" tooltip="Extrémně hořlav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65641" y="59851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95536" y="4636874"/>
            <a:ext cx="1345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87449" y="2992596"/>
            <a:ext cx="29463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Výskyt v přírodě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3565465"/>
            <a:ext cx="867409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Nachází se rozpuštěný v ropě. V menší míře je obsažen v zemním plynu.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Spektroskopicky byl prokázán v atmosféře Saturnova měsíce Titanu.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Je též jednou z molekul nacházejících se v </a:t>
            </a:r>
            <a:r>
              <a:rPr lang="cs-CZ" sz="2000" dirty="0"/>
              <a:t>mezihvězdných plynových </a:t>
            </a:r>
            <a:r>
              <a:rPr lang="cs-CZ" sz="2000" dirty="0" smtClean="0"/>
              <a:t>oblacích.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95536" y="5221649"/>
            <a:ext cx="70743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Ve směsi s butanem využívá k vytápění</a:t>
            </a:r>
            <a:r>
              <a:rPr lang="en-US" sz="2000" dirty="0" smtClean="0"/>
              <a:t>,</a:t>
            </a:r>
            <a:r>
              <a:rPr lang="cs-CZ" sz="2000" dirty="0" smtClean="0"/>
              <a:t> vaření</a:t>
            </a:r>
            <a:r>
              <a:rPr lang="en-US" sz="2000" dirty="0"/>
              <a:t> </a:t>
            </a:r>
            <a:r>
              <a:rPr lang="en-US" sz="2000" dirty="0" smtClean="0"/>
              <a:t>a </a:t>
            </a:r>
            <a:r>
              <a:rPr lang="cs-CZ" sz="2000" dirty="0" smtClean="0"/>
              <a:t>LPG.</a:t>
            </a:r>
            <a:endParaRPr lang="cs-CZ" sz="2000" dirty="0" smtClean="0"/>
          </a:p>
          <a:p>
            <a:r>
              <a:rPr lang="cs-CZ" sz="2000" dirty="0" smtClean="0"/>
              <a:t>Propan je součástí hnacích plynů v aerosolových bombičkách.</a:t>
            </a:r>
          </a:p>
          <a:p>
            <a:r>
              <a:rPr lang="cs-CZ" sz="2000" dirty="0" smtClean="0"/>
              <a:t>Propan se používá také v </a:t>
            </a:r>
            <a:r>
              <a:rPr lang="cs-CZ" sz="2000" dirty="0"/>
              <a:t>chladírenství</a:t>
            </a:r>
            <a:r>
              <a:rPr lang="cs-CZ" sz="2000" dirty="0" smtClean="0"/>
              <a:t> jako teplonosné </a:t>
            </a:r>
            <a:r>
              <a:rPr lang="cs-CZ" sz="2000" dirty="0" smtClean="0"/>
              <a:t>médium.</a:t>
            </a:r>
            <a:endParaRPr lang="cs-CZ" sz="2000" dirty="0"/>
          </a:p>
        </p:txBody>
      </p:sp>
      <p:pic>
        <p:nvPicPr>
          <p:cNvPr id="9218" name="Picture 2" descr="Soubor:Propane-3D-space-filling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7299" y="876289"/>
            <a:ext cx="3266026" cy="240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355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979" y="0"/>
            <a:ext cx="2592288" cy="936104"/>
          </a:xfrm>
        </p:spPr>
        <p:txBody>
          <a:bodyPr>
            <a:noAutofit/>
          </a:bodyPr>
          <a:lstStyle/>
          <a:p>
            <a:r>
              <a:rPr lang="cs-CZ" sz="540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Alkany</a:t>
            </a:r>
            <a:endParaRPr lang="cs-CZ" sz="105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7" y="1493495"/>
            <a:ext cx="8496945" cy="2007513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2000" dirty="0" smtClean="0">
                <a:effectLst/>
              </a:rPr>
              <a:t>společný termín pro dva izomery alkanu C</a:t>
            </a:r>
            <a:r>
              <a:rPr lang="cs-CZ" sz="2000" baseline="-25000" dirty="0" smtClean="0">
                <a:effectLst/>
              </a:rPr>
              <a:t>4</a:t>
            </a:r>
            <a:r>
              <a:rPr lang="cs-CZ" sz="2000" dirty="0" smtClean="0">
                <a:effectLst/>
              </a:rPr>
              <a:t>H</a:t>
            </a:r>
            <a:r>
              <a:rPr lang="cs-CZ" sz="2000" baseline="-25000" dirty="0" smtClean="0">
                <a:effectLst/>
              </a:rPr>
              <a:t>1</a:t>
            </a:r>
            <a:r>
              <a:rPr lang="en-US" sz="2000" baseline="-25000" dirty="0" smtClean="0">
                <a:effectLst/>
              </a:rPr>
              <a:t>0</a:t>
            </a:r>
          </a:p>
          <a:p>
            <a:pPr>
              <a:spcBef>
                <a:spcPts val="0"/>
              </a:spcBef>
            </a:pPr>
            <a:r>
              <a:rPr lang="cs-CZ" sz="2000" dirty="0" smtClean="0">
                <a:effectLst/>
              </a:rPr>
              <a:t> </a:t>
            </a:r>
            <a:r>
              <a:rPr lang="cs-CZ" sz="2000" b="1" i="1" dirty="0" smtClean="0">
                <a:effectLst/>
              </a:rPr>
              <a:t>n</a:t>
            </a:r>
            <a:r>
              <a:rPr lang="cs-CZ" sz="2000" b="1" dirty="0" smtClean="0">
                <a:effectLst/>
              </a:rPr>
              <a:t>-butanu</a:t>
            </a:r>
            <a:r>
              <a:rPr lang="cs-CZ" sz="2000" dirty="0" smtClean="0">
                <a:effectLst/>
              </a:rPr>
              <a:t> a </a:t>
            </a:r>
            <a:r>
              <a:rPr lang="cs-CZ" sz="2000" b="1" dirty="0" smtClean="0">
                <a:effectLst/>
              </a:rPr>
              <a:t>isobutanu</a:t>
            </a:r>
            <a:endParaRPr lang="cs-CZ" sz="2000" dirty="0" smtClean="0">
              <a:effectLst/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sz="2000" b="1" i="1" dirty="0" smtClean="0"/>
              <a:t>n</a:t>
            </a:r>
            <a:r>
              <a:rPr lang="cs-CZ" sz="2000" b="1" dirty="0" smtClean="0"/>
              <a:t>-butan</a:t>
            </a:r>
            <a:r>
              <a:rPr lang="cs-CZ" sz="2000" dirty="0" smtClean="0"/>
              <a:t> je nerozvětvený alkan se čtyřmi atomy</a:t>
            </a:r>
            <a:endParaRPr lang="en-US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uhlíku v molekule</a:t>
            </a:r>
            <a:endParaRPr lang="en-US" sz="2000" dirty="0" smtClean="0"/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sz="2000" dirty="0" smtClean="0"/>
              <a:t>druhým je </a:t>
            </a:r>
            <a:r>
              <a:rPr lang="cs-CZ" sz="2000" b="1" dirty="0" smtClean="0"/>
              <a:t>isobutan</a:t>
            </a:r>
            <a:r>
              <a:rPr lang="cs-CZ" sz="2000" dirty="0" smtClean="0"/>
              <a:t> </a:t>
            </a:r>
            <a:endParaRPr lang="en-US" sz="2000" dirty="0" smtClean="0"/>
          </a:p>
          <a:p>
            <a:r>
              <a:rPr lang="cs-CZ" sz="2000" dirty="0" smtClean="0"/>
              <a:t>Oba butany jsou velmi hořlavé, bezbarvé, snadno stlačitelné plyny bez </a:t>
            </a:r>
            <a:r>
              <a:rPr lang="cs-CZ" sz="2000" dirty="0" smtClean="0"/>
              <a:t>zápachu.</a:t>
            </a:r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232046" y="908720"/>
            <a:ext cx="11953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Butan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4" name="Picture 6" descr="Extrémně hořlavý">
            <a:hlinkClick r:id="rId2" tooltip="Extrémně hořlavý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65641" y="59851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413328" y="4644618"/>
            <a:ext cx="13450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9908" y="3424644"/>
            <a:ext cx="29463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Účinky na zdraví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5221649"/>
            <a:ext cx="70743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Butan se prodává v láhvích jako palivo pro vařiče a podobné účely. Směs butanu s </a:t>
            </a:r>
            <a:r>
              <a:rPr lang="cs-CZ" sz="2000" dirty="0" smtClean="0"/>
              <a:t>propanem.</a:t>
            </a:r>
            <a:endParaRPr lang="cs-CZ" sz="2000" dirty="0"/>
          </a:p>
        </p:txBody>
      </p:sp>
      <p:pic>
        <p:nvPicPr>
          <p:cNvPr id="10242" name="Picture 2" descr="Soubor:Butane-3D-space-filling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2061" y="714713"/>
            <a:ext cx="365193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3328" y="3998287"/>
            <a:ext cx="73744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Inhalace butanu může způsobit euforii, </a:t>
            </a:r>
            <a:r>
              <a:rPr lang="cs-CZ" dirty="0"/>
              <a:t>ospalost</a:t>
            </a:r>
            <a:r>
              <a:rPr lang="cs-CZ" dirty="0" smtClean="0"/>
              <a:t>, narkózu, </a:t>
            </a:r>
            <a:r>
              <a:rPr lang="cs-CZ" dirty="0"/>
              <a:t>asfyxii</a:t>
            </a:r>
            <a:r>
              <a:rPr lang="cs-CZ" dirty="0" smtClean="0"/>
              <a:t>, srdeční arytmii a </a:t>
            </a:r>
            <a:r>
              <a:rPr lang="cs-CZ" dirty="0" smtClean="0"/>
              <a:t>omrzliny.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733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 err="1"/>
              <a:t>Alkany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2011- 10-16].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cs.wikipedia.org/wiki/Alkany</a:t>
            </a:r>
            <a:endParaRPr lang="cs-CZ" sz="1800" dirty="0" smtClean="0"/>
          </a:p>
          <a:p>
            <a:r>
              <a:rPr lang="cs-CZ" sz="1800" dirty="0"/>
              <a:t>Alkany. </a:t>
            </a:r>
            <a:r>
              <a:rPr lang="cs-CZ" sz="1800" i="1" dirty="0"/>
              <a:t>Xantina.hyperlink.cz</a:t>
            </a:r>
            <a:r>
              <a:rPr lang="cs-CZ" sz="1800" dirty="0"/>
              <a:t> [online]. 2011 [cit. 2011-10-16]. Dostupné z: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xantina.hyperlink.cz/organika/uhlovodiky/alkany.html</a:t>
            </a:r>
            <a:endParaRPr lang="cs-CZ" sz="1800" dirty="0" smtClean="0"/>
          </a:p>
          <a:p>
            <a:r>
              <a:rPr lang="en-US" sz="1800" dirty="0"/>
              <a:t>Ethan.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2011- 10-16].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4"/>
              </a:rPr>
              <a:t>http://</a:t>
            </a:r>
            <a:r>
              <a:rPr lang="en-US" sz="1800" dirty="0" smtClean="0">
                <a:hlinkClick r:id="rId4"/>
              </a:rPr>
              <a:t>cs.wikipedia.org/wiki/Ethan</a:t>
            </a:r>
            <a:endParaRPr lang="cs-CZ" sz="1800" dirty="0" smtClean="0"/>
          </a:p>
          <a:p>
            <a:r>
              <a:rPr lang="en-US" sz="1800" dirty="0"/>
              <a:t>Methan.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2011-10-16].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5"/>
              </a:rPr>
              <a:t>http://</a:t>
            </a:r>
            <a:r>
              <a:rPr lang="en-US" sz="1800" dirty="0" smtClean="0">
                <a:hlinkClick r:id="rId5"/>
              </a:rPr>
              <a:t>cs.wikipedia.org/wiki/Methan</a:t>
            </a:r>
            <a:endParaRPr lang="cs-CZ" sz="1800" dirty="0" smtClean="0"/>
          </a:p>
          <a:p>
            <a:r>
              <a:rPr lang="en-US" sz="1800" dirty="0" err="1"/>
              <a:t>Butan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2011-10-16].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6"/>
              </a:rPr>
              <a:t>http://</a:t>
            </a:r>
            <a:r>
              <a:rPr lang="en-US" sz="1800" dirty="0" smtClean="0">
                <a:hlinkClick r:id="rId6"/>
              </a:rPr>
              <a:t>cs.wikipedia.org/wiki/Butan</a:t>
            </a:r>
            <a:endParaRPr lang="cs-CZ" sz="1800" dirty="0" smtClean="0"/>
          </a:p>
          <a:p>
            <a:r>
              <a:rPr lang="en-US" sz="1800" dirty="0" err="1"/>
              <a:t>Propan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2012-03-10].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7"/>
              </a:rPr>
              <a:t>http://</a:t>
            </a:r>
            <a:r>
              <a:rPr lang="en-US" sz="1800" dirty="0" smtClean="0">
                <a:hlinkClick r:id="rId7"/>
              </a:rPr>
              <a:t>cs.wikipedia.org/wiki/Propan</a:t>
            </a:r>
            <a:endParaRPr lang="cs-CZ" sz="1800" dirty="0" smtClean="0"/>
          </a:p>
          <a:p>
            <a:r>
              <a:rPr lang="cs-CZ" sz="1800" dirty="0"/>
              <a:t>Planety: obrázky.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2011-10-16]. Dostupné z: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cs.wikipedia.org/wiki/Slune%C4%8Dn%C3%AD_soustava</a:t>
            </a:r>
            <a:endParaRPr lang="cs-CZ" sz="1800" dirty="0" smtClean="0"/>
          </a:p>
          <a:p>
            <a:r>
              <a:rPr lang="cs-CZ" sz="1800" dirty="0"/>
              <a:t>BENEŠ, Pavel, Václav PUMPR a Jiří BANÝR. </a:t>
            </a:r>
            <a:r>
              <a:rPr lang="cs-CZ" sz="1800" i="1" dirty="0"/>
              <a:t>Základy praktické chemie</a:t>
            </a:r>
            <a:r>
              <a:rPr lang="cs-CZ" sz="1800" dirty="0"/>
              <a:t>: </a:t>
            </a:r>
            <a:r>
              <a:rPr lang="cs-CZ" sz="1800" i="1" dirty="0"/>
              <a:t>pro 9. ročník základní školy</a:t>
            </a:r>
            <a:r>
              <a:rPr lang="cs-CZ" sz="1800" dirty="0"/>
              <a:t>. 2., aktualizované vydání. Praha: Nakladatelství FORTUNA, 2006. ISBN 80-7168-880-0. </a:t>
            </a:r>
            <a:endParaRPr lang="cs-CZ" sz="1800" dirty="0" smtClean="0"/>
          </a:p>
          <a:p>
            <a:r>
              <a:rPr lang="cs-CZ" sz="1800" dirty="0"/>
              <a:t>ČTRNÁCTOVÁ,CSC., Doc. </a:t>
            </a:r>
            <a:r>
              <a:rPr lang="cs-CZ" sz="1800" dirty="0" err="1"/>
              <a:t>RNDr.Hana</a:t>
            </a:r>
            <a:r>
              <a:rPr lang="cs-CZ" sz="1800" dirty="0"/>
              <a:t>, Prof. </a:t>
            </a:r>
            <a:r>
              <a:rPr lang="cs-CZ" sz="1800" dirty="0" err="1"/>
              <a:t>Ing.Karel</a:t>
            </a:r>
            <a:r>
              <a:rPr lang="cs-CZ" sz="1800" dirty="0"/>
              <a:t> KOLÁŘ,CSC., PaedDr. Miloslava SVOBODOVÁ a </a:t>
            </a:r>
            <a:r>
              <a:rPr lang="cs-CZ" sz="1800" dirty="0" err="1"/>
              <a:t>RNDr.František</a:t>
            </a:r>
            <a:r>
              <a:rPr lang="cs-CZ" sz="1800" dirty="0"/>
              <a:t> 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</a:t>
            </a:r>
            <a:r>
              <a:rPr lang="cs-CZ" sz="1800"/>
              <a:t>ISBN 80-7235-260-1. </a:t>
            </a:r>
            <a:endParaRPr lang="cs-CZ" sz="1800" dirty="0" smtClean="0"/>
          </a:p>
          <a:p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321896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906</TotalTime>
  <Words>1120</Words>
  <Application>Microsoft Office PowerPoint</Application>
  <PresentationFormat>Předvádění na obrazovce (4:3)</PresentationFormat>
  <Paragraphs>156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</vt:lpstr>
      <vt:lpstr>Alkany</vt:lpstr>
      <vt:lpstr>Alkany</vt:lpstr>
      <vt:lpstr>Alkany</vt:lpstr>
      <vt:lpstr>Alkany</vt:lpstr>
      <vt:lpstr>Alkany</vt:lpstr>
      <vt:lpstr>Alkany</vt:lpstr>
      <vt:lpstr>Alkany</vt:lpstr>
      <vt:lpstr>Alkany</vt:lpstr>
      <vt:lpstr>Alkany</vt:lpstr>
      <vt:lpstr>Alkany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</dc:creator>
  <cp:lastModifiedBy>expert</cp:lastModifiedBy>
  <cp:revision>27</cp:revision>
  <dcterms:created xsi:type="dcterms:W3CDTF">2012-03-08T20:13:06Z</dcterms:created>
  <dcterms:modified xsi:type="dcterms:W3CDTF">2012-03-11T13:45:15Z</dcterms:modified>
</cp:coreProperties>
</file>