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6" r:id="rId2"/>
    <p:sldId id="256" r:id="rId3"/>
    <p:sldId id="271" r:id="rId4"/>
    <p:sldId id="275" r:id="rId5"/>
    <p:sldId id="276" r:id="rId6"/>
    <p:sldId id="277" r:id="rId7"/>
    <p:sldId id="278" r:id="rId8"/>
    <p:sldId id="279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3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Polovodiče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Vlastní a nevlastní vodivost, přechod PN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3888432" cy="561662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200" b="1" dirty="0" smtClean="0">
                <a:latin typeface="+mj-lt"/>
                <a:cs typeface="Arial" pitchFamily="34" charset="0"/>
              </a:rPr>
              <a:t>Základní pojmy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Látky se skládají z atomů, které jsou tvořeny kladně nabitým jádrem a obklopeným záporně nabitým elektronovým obalem. Další poznatek, který plyne z </a:t>
            </a:r>
            <a:r>
              <a:rPr lang="cs-CZ" sz="1100" b="1" dirty="0"/>
              <a:t>kvantově - mechanické teorie atomu</a:t>
            </a:r>
            <a:r>
              <a:rPr lang="cs-CZ" sz="1100" dirty="0"/>
              <a:t>, je ten, že elektrony obalu jsou v určitých </a:t>
            </a:r>
            <a:r>
              <a:rPr lang="cs-CZ" sz="1100" b="1" dirty="0"/>
              <a:t>hladinách</a:t>
            </a:r>
            <a:r>
              <a:rPr lang="cs-CZ" sz="1100" dirty="0"/>
              <a:t>, </a:t>
            </a:r>
            <a:r>
              <a:rPr lang="cs-CZ" sz="1100" b="1" dirty="0"/>
              <a:t>slupkách</a:t>
            </a:r>
            <a:r>
              <a:rPr lang="cs-CZ" sz="1100" dirty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Z tohoto </a:t>
            </a:r>
            <a:r>
              <a:rPr lang="cs-CZ" sz="1100" dirty="0"/>
              <a:t>modelu víme, že elektrony, které jsou na vnějších hladinách, umožňují vazbu s jinými atomy, se nazývají </a:t>
            </a:r>
            <a:r>
              <a:rPr lang="cs-CZ" sz="1100" b="1" dirty="0"/>
              <a:t>valenční</a:t>
            </a:r>
            <a:r>
              <a:rPr lang="cs-CZ" sz="1100" dirty="0"/>
              <a:t> a rozhodují o vlastnostech dané látky.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Pro hodnotu elektrické vodivosti pevných látek je rozhodující, zda elektrony zaplňují valenční a vodivostní pásy. Mezi nimi je zakázaný pás energií, jehož šířka rozhoduje o tom zda látka je izolant, polovodič popřípadě vodič</a:t>
            </a:r>
            <a:r>
              <a:rPr lang="cs-CZ" sz="1100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Velké zakázané pásmo mají izolanty, malé zakázané pásmo mají vodič a u polovodičů lze zakázané pásmo ovlivnit dodáním energie nebo ovlivnit složení polovodiče jeho příměsemi.</a:t>
            </a:r>
          </a:p>
          <a:p>
            <a:pPr algn="just">
              <a:lnSpc>
                <a:spcPct val="150000"/>
              </a:lnSpc>
            </a:pPr>
            <a:endParaRPr lang="cs-CZ" sz="1100" dirty="0" smtClean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59488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200" b="1" dirty="0">
                <a:cs typeface="Arial" pitchFamily="34" charset="0"/>
              </a:rPr>
              <a:t>Elektronová a děrová vodivost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Například atom křemíku má čtyři valenční elektrony, je tedy čtyřmocný, nalezneme jej ve čtvrtém sloupci periodické soustavy prvků. 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Na </a:t>
            </a:r>
            <a:r>
              <a:rPr lang="cs-CZ" sz="1100" dirty="0"/>
              <a:t>obrázku vidíme zjednodušený model atomu křemíku, kde dodáním určitého kvanta energie - zvýšením teploty, vnějším elektrickým polem, osvětlením, dojde k </a:t>
            </a:r>
            <a:r>
              <a:rPr lang="cs-CZ" sz="1100" b="1" dirty="0"/>
              <a:t>uvolnění elektronu z valenčního pásu do pásu vodivostního - elektron překonal zakázaný pás</a:t>
            </a:r>
            <a:r>
              <a:rPr lang="cs-CZ" sz="1100" dirty="0"/>
              <a:t>. </a:t>
            </a:r>
            <a:r>
              <a:rPr lang="cs-CZ" sz="1100" dirty="0" smtClean="0"/>
              <a:t>Takto </a:t>
            </a:r>
            <a:r>
              <a:rPr lang="cs-CZ" sz="1100" dirty="0"/>
              <a:t>uvolněný elektron způsobuje </a:t>
            </a:r>
            <a:r>
              <a:rPr lang="cs-CZ" sz="1100" b="1" dirty="0"/>
              <a:t>vlastní vodivost polovodiče</a:t>
            </a:r>
            <a:r>
              <a:rPr lang="cs-CZ" sz="1100" dirty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Po vytržení elektronu vznikne </a:t>
            </a:r>
            <a:r>
              <a:rPr lang="cs-CZ" sz="1100" b="1" dirty="0"/>
              <a:t>díra</a:t>
            </a:r>
            <a:r>
              <a:rPr lang="cs-CZ" sz="1100" dirty="0"/>
              <a:t>, do které se může dostat další elektron, který způsobí vznik další díry. Z tohoto hlediska mluvíme o tzv</a:t>
            </a:r>
            <a:r>
              <a:rPr lang="cs-CZ" sz="1100" dirty="0" smtClean="0"/>
              <a:t>. </a:t>
            </a:r>
            <a:r>
              <a:rPr lang="cs-CZ" sz="1100" b="1" dirty="0" smtClean="0"/>
              <a:t>děrové </a:t>
            </a:r>
            <a:r>
              <a:rPr lang="cs-CZ" sz="1100" b="1" dirty="0"/>
              <a:t>a elektronové vodivosti</a:t>
            </a:r>
            <a:r>
              <a:rPr lang="cs-CZ" sz="1100" dirty="0"/>
              <a:t>. "Spadnutím" elektronu do díry nazýváme </a:t>
            </a:r>
            <a:r>
              <a:rPr lang="cs-CZ" sz="1100" b="1" dirty="0"/>
              <a:t>rekombinace</a:t>
            </a:r>
            <a:r>
              <a:rPr lang="cs-CZ" sz="1100" dirty="0"/>
              <a:t> a vytržení elektronu z atomu </a:t>
            </a:r>
            <a:r>
              <a:rPr lang="cs-CZ" sz="1100" b="1" dirty="0"/>
              <a:t>generace</a:t>
            </a:r>
            <a:r>
              <a:rPr lang="cs-CZ" sz="1100" dirty="0"/>
              <a:t> páru.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990663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200" b="1" dirty="0">
                <a:latin typeface="+mj-lt"/>
                <a:cs typeface="Arial" pitchFamily="34" charset="0"/>
              </a:rPr>
              <a:t>Nevlastní vodivost polovodičů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Vložíme-li do krystalu čtyřmocného prvku atom pětimocný (As - arsen, P - fosfor), vznikne v mřížce jeden volný elektron, protože je nadbytečný.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Nemůže již vytvořit vazbu s jiným elektronem. Těmto cizím atomům v říkáme příměsi a volný elektron je nositelem záporného náboje.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Naopak vložením prvku , který má ve valenčním pásu tři elektrony (In - indium, B - bór), je tedy trojmocný, bude v krystalové mřížce jeden elektron chybět. Takže vznikne jedna díra, která je nositelem kladného náboje.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Příměsi, které dodávají čistému polovodiči elektrony (pětimocné) se nazývají </a:t>
            </a:r>
            <a:r>
              <a:rPr lang="cs-CZ" sz="1100" b="1" dirty="0"/>
              <a:t>donory</a:t>
            </a:r>
            <a:r>
              <a:rPr lang="cs-CZ" sz="1100" dirty="0"/>
              <a:t> a příměsi, které způsobují nedostatek elektronů - dodávají díry (trojmocné), se nazývají </a:t>
            </a:r>
            <a:r>
              <a:rPr lang="cs-CZ" sz="1100" b="1" dirty="0"/>
              <a:t>akceptory</a:t>
            </a:r>
            <a:r>
              <a:rPr lang="cs-CZ" sz="1100" dirty="0" smtClean="0"/>
              <a:t>.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644931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8064896" cy="561662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100" dirty="0"/>
              <a:t>Polovodič s přebytkem elektronů způsobí </a:t>
            </a:r>
            <a:r>
              <a:rPr lang="cs-CZ" sz="1100" b="1" dirty="0"/>
              <a:t>vodivost typu N</a:t>
            </a:r>
            <a:r>
              <a:rPr lang="cs-CZ" sz="1100" dirty="0"/>
              <a:t> a polovodič s přebytkem děr má </a:t>
            </a:r>
            <a:r>
              <a:rPr lang="cs-CZ" sz="1100" b="1" dirty="0"/>
              <a:t>vodivost typu P</a:t>
            </a:r>
            <a:r>
              <a:rPr lang="cs-CZ" sz="1100" dirty="0"/>
              <a:t>. Přidáním příměsí do čistého krystalu polovodiče vznikne v něm </a:t>
            </a:r>
            <a:r>
              <a:rPr lang="cs-CZ" sz="1100" b="1" dirty="0"/>
              <a:t>nevlastní vodivost</a:t>
            </a:r>
            <a:r>
              <a:rPr lang="cs-CZ" sz="1100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Příměsi </a:t>
            </a:r>
            <a:r>
              <a:rPr lang="cs-CZ" sz="1100" dirty="0"/>
              <a:t>do mřížky polovodiče se zavádí již při výrobě tzv. monokrystalu. Výsledkem je jejich homogenní rozdělení v celém krystalu. Po nařezání monokrystalu na destičky, získáme základní materiál - </a:t>
            </a:r>
            <a:r>
              <a:rPr lang="cs-CZ" sz="1100" b="1" dirty="0"/>
              <a:t>substrát</a:t>
            </a:r>
            <a:r>
              <a:rPr lang="cs-CZ" sz="1100" dirty="0"/>
              <a:t> jehož vodivost je známá. Podle požadavku se pak do tohoto substrátu zavádějí další příměsi, za účelem vytvoření určitého počtu vrstev o různé koncentraci. Dosáhne se pak toho, že vlastní polovodičová součástka je tvořena vrstvami, které mají vodivost typu P nebo N.</a:t>
            </a:r>
          </a:p>
        </p:txBody>
      </p:sp>
    </p:spTree>
    <p:extLst>
      <p:ext uri="{BB962C8B-B14F-4D97-AF65-F5344CB8AC3E}">
        <p14:creationId xmlns:p14="http://schemas.microsoft.com/office/powerpoint/2010/main" val="1191711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200" b="1" dirty="0">
                <a:latin typeface="+mj-lt"/>
                <a:cs typeface="Arial" pitchFamily="34" charset="0"/>
              </a:rPr>
              <a:t>Přechod PN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Spojením polovodičů typu </a:t>
            </a:r>
            <a:r>
              <a:rPr lang="cs-CZ" sz="1100" dirty="0" smtClean="0"/>
              <a:t>P, který má nadbytek děr a </a:t>
            </a:r>
            <a:r>
              <a:rPr lang="cs-CZ" sz="1100" dirty="0"/>
              <a:t>nedostatek </a:t>
            </a:r>
            <a:r>
              <a:rPr lang="cs-CZ" sz="1100" dirty="0" smtClean="0"/>
              <a:t>elektronů </a:t>
            </a:r>
            <a:r>
              <a:rPr lang="cs-CZ" sz="1100" dirty="0"/>
              <a:t>a </a:t>
            </a:r>
            <a:r>
              <a:rPr lang="cs-CZ" sz="1100" dirty="0" smtClean="0"/>
              <a:t>polovodiče typu N, kde je nadbytek </a:t>
            </a:r>
            <a:r>
              <a:rPr lang="cs-CZ" sz="1100" dirty="0"/>
              <a:t>elektronů </a:t>
            </a:r>
            <a:r>
              <a:rPr lang="cs-CZ" sz="1100" dirty="0" smtClean="0"/>
              <a:t>a </a:t>
            </a:r>
            <a:r>
              <a:rPr lang="cs-CZ" sz="1100" dirty="0"/>
              <a:t>nedostatek </a:t>
            </a:r>
            <a:r>
              <a:rPr lang="cs-CZ" sz="1100" dirty="0" smtClean="0"/>
              <a:t>děr </a:t>
            </a:r>
            <a:r>
              <a:rPr lang="cs-CZ" sz="1100" dirty="0"/>
              <a:t>vznikne mezi </a:t>
            </a:r>
            <a:r>
              <a:rPr lang="cs-CZ" sz="1100" dirty="0" smtClean="0"/>
              <a:t>nimi </a:t>
            </a:r>
            <a:r>
              <a:rPr lang="cs-CZ" sz="1100" b="1" dirty="0" smtClean="0"/>
              <a:t>přechod </a:t>
            </a:r>
            <a:r>
              <a:rPr lang="cs-CZ" sz="1100" b="1" dirty="0"/>
              <a:t>P - N</a:t>
            </a:r>
            <a:r>
              <a:rPr lang="cs-CZ" sz="1100" dirty="0"/>
              <a:t> . Jeho chování pak zásadně ovlivňuje polarita napětí, která je k jeho kontaktům přivedena.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Na </a:t>
            </a:r>
            <a:r>
              <a:rPr lang="cs-CZ" sz="1100" dirty="0" smtClean="0"/>
              <a:t>obrázku je </a:t>
            </a:r>
            <a:r>
              <a:rPr lang="cs-CZ" sz="1100" dirty="0"/>
              <a:t>naznačena situace, kdy na část polovodiče typu P je přiveden kladný pól zdroje napětí a na polovodič typu N je přiveden záporný pól zdroje napětí.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V části polovodiče P se </a:t>
            </a:r>
            <a:r>
              <a:rPr lang="cs-CZ" sz="1100" b="1" dirty="0"/>
              <a:t>díry - majoritní částice</a:t>
            </a:r>
            <a:r>
              <a:rPr lang="cs-CZ" sz="1100" dirty="0"/>
              <a:t> budou pohybovat směrem k přechodu PN. Ve druhé části polovodiče typu N </a:t>
            </a:r>
            <a:r>
              <a:rPr lang="cs-CZ" sz="1100" dirty="0" smtClean="0"/>
              <a:t>se </a:t>
            </a:r>
            <a:r>
              <a:rPr lang="cs-CZ" sz="1100" b="1" dirty="0" smtClean="0"/>
              <a:t>elektrony </a:t>
            </a:r>
            <a:r>
              <a:rPr lang="cs-CZ" sz="1100" b="1" dirty="0"/>
              <a:t>- majoritní částice</a:t>
            </a:r>
            <a:r>
              <a:rPr lang="cs-CZ" sz="1100" dirty="0"/>
              <a:t> budou také pohybovat směrem k přechodu PN. Zde pak elektrony a díry rekombinují a tak přechod propouští nosiče náboje - proud a tato polarita napětí se nazývá </a:t>
            </a:r>
            <a:r>
              <a:rPr lang="cs-CZ" sz="1100" b="1" dirty="0"/>
              <a:t>propustný směr</a:t>
            </a:r>
            <a:r>
              <a:rPr lang="cs-CZ" sz="1100" dirty="0" smtClean="0"/>
              <a:t>.</a:t>
            </a:r>
            <a:endParaRPr lang="cs-CZ" sz="11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67376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7992888" cy="561662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100" dirty="0" smtClean="0"/>
              <a:t>V </a:t>
            </a:r>
            <a:r>
              <a:rPr lang="cs-CZ" sz="1100" dirty="0"/>
              <a:t>případě, že se polarita napětí změní, pohybují se díry i elektrony opačným směrem a tím dojde ke zvětšení přechodu PN. Tuto polaritu napětí pak nazýváme </a:t>
            </a:r>
            <a:r>
              <a:rPr lang="cs-CZ" sz="1100" b="1" dirty="0"/>
              <a:t>závěrný směr</a:t>
            </a:r>
            <a:r>
              <a:rPr lang="cs-CZ" sz="1100" dirty="0"/>
              <a:t>. Proud je zde reprezentován </a:t>
            </a:r>
            <a:r>
              <a:rPr lang="cs-CZ" sz="1100" b="1" dirty="0"/>
              <a:t>minoritními částicemi</a:t>
            </a:r>
            <a:r>
              <a:rPr lang="cs-CZ" sz="1100" dirty="0"/>
              <a:t>. V části polovodiče typu P - elektrony a díry v části polovodiče typu N. Hodnota tohoto proudu je daleko nižší než v předchozím případě</a:t>
            </a:r>
            <a:r>
              <a:rPr lang="cs-CZ" sz="1100" dirty="0" smtClean="0"/>
              <a:t>.</a:t>
            </a:r>
          </a:p>
          <a:p>
            <a:pPr algn="just">
              <a:lnSpc>
                <a:spcPct val="150000"/>
              </a:lnSpc>
            </a:pPr>
            <a:endParaRPr lang="cs-CZ" sz="1100" dirty="0" smtClean="0"/>
          </a:p>
          <a:p>
            <a:pPr>
              <a:lnSpc>
                <a:spcPct val="80000"/>
              </a:lnSpc>
            </a:pPr>
            <a:r>
              <a:rPr lang="cs-CZ" sz="1200" b="1" dirty="0">
                <a:latin typeface="+mj-lt"/>
                <a:cs typeface="Arial" pitchFamily="34" charset="0"/>
              </a:rPr>
              <a:t>Kontrolní otázky</a:t>
            </a: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Jak dělí látky podle vodivosti?</a:t>
            </a: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Co je vlastní a nevlastní vodivost polovodiče?</a:t>
            </a: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Co se rozumí pod pojmem donor a akceptor?</a:t>
            </a: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Jak vznikne přechod polovodiče? </a:t>
            </a: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Co představují pojmy majoritní a minoritní nosiče nábojů?</a:t>
            </a:r>
          </a:p>
          <a:p>
            <a:pPr algn="just">
              <a:lnSpc>
                <a:spcPct val="150000"/>
              </a:lnSpc>
            </a:pPr>
            <a:endParaRPr lang="cs-CZ" sz="1100" dirty="0"/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81418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365104"/>
            <a:ext cx="8183880" cy="1512167"/>
          </a:xfrm>
        </p:spPr>
        <p:txBody>
          <a:bodyPr>
            <a:noAutofit/>
          </a:bodyPr>
          <a:lstStyle/>
          <a:p>
            <a:pPr algn="ctr"/>
            <a:r>
              <a:rPr lang="cs-CZ" sz="1800" dirty="0" smtClean="0"/>
              <a:t>CITACE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>
                <a:effectLst/>
              </a:rPr>
              <a:t>JAN KESL. </a:t>
            </a:r>
            <a:r>
              <a:rPr lang="cs-CZ" sz="1800" i="1" dirty="0">
                <a:effectLst/>
              </a:rPr>
              <a:t>Elektronika I analogová technika</a:t>
            </a:r>
            <a:r>
              <a:rPr lang="cs-CZ" sz="1800" dirty="0">
                <a:effectLst/>
              </a:rPr>
              <a:t>. Praha: BEN, 2004. ISBN 80-7300-143-8.</a:t>
            </a:r>
            <a:br>
              <a:rPr lang="cs-CZ" sz="1800" dirty="0">
                <a:effectLst/>
              </a:rPr>
            </a:br>
            <a:r>
              <a:rPr lang="cs-CZ" sz="1800" dirty="0">
                <a:effectLst/>
              </a:rPr>
              <a:t>VÍT ZÁHLAVA , Jan </a:t>
            </a:r>
            <a:r>
              <a:rPr lang="cs-CZ" sz="1800" dirty="0" err="1">
                <a:effectLst/>
              </a:rPr>
              <a:t>Vobecký</a:t>
            </a:r>
            <a:r>
              <a:rPr lang="cs-CZ" sz="1800" dirty="0">
                <a:effectLst/>
              </a:rPr>
              <a:t>. </a:t>
            </a:r>
            <a:r>
              <a:rPr lang="cs-CZ" sz="1800" i="1" dirty="0">
                <a:effectLst/>
              </a:rPr>
              <a:t>Elektronika</a:t>
            </a:r>
            <a:r>
              <a:rPr lang="cs-CZ" sz="1800" dirty="0">
                <a:effectLst/>
              </a:rPr>
              <a:t>. Praha: </a:t>
            </a:r>
            <a:r>
              <a:rPr lang="cs-CZ" sz="1800" dirty="0" err="1">
                <a:effectLst/>
              </a:rPr>
              <a:t>Grada</a:t>
            </a:r>
            <a:r>
              <a:rPr lang="cs-CZ" sz="1800" dirty="0">
                <a:effectLst/>
              </a:rPr>
              <a:t>. ISBN 8024712415.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312368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400" b="1" dirty="0" smtClean="0">
                <a:solidFill>
                  <a:srgbClr val="002060"/>
                </a:solidFill>
              </a:rPr>
              <a:t>Materiál lze použít jako teoretickou přípravu ke kapitole “Polovodiče – základní pojmy, rozdělení látek podle vodivosti, vodivost polovodičů, přechod PN“, kde se žáci seznámí se základními pojmy vodivosti látek a základními typy vodivosti polovodičů.</a:t>
            </a:r>
          </a:p>
          <a:p>
            <a:pPr algn="just">
              <a:lnSpc>
                <a:spcPct val="170000"/>
              </a:lnSpc>
            </a:pPr>
            <a:r>
              <a:rPr lang="cs-CZ" sz="1400" b="1" dirty="0" smtClean="0">
                <a:solidFill>
                  <a:srgbClr val="002060"/>
                </a:solidFill>
              </a:rPr>
              <a:t>Dále se žáci seznámí se základními principy stavby polovodičů, především s přechodem PN, který je základním prvkem u mnoha polovodičových součástek.</a:t>
            </a:r>
          </a:p>
          <a:p>
            <a:pPr algn="just">
              <a:lnSpc>
                <a:spcPct val="170000"/>
              </a:lnSpc>
            </a:pPr>
            <a:r>
              <a:rPr lang="cs-CZ" sz="1400" b="1" dirty="0" smtClean="0">
                <a:solidFill>
                  <a:srgbClr val="002060"/>
                </a:solidFill>
              </a:rPr>
              <a:t>Na konci kapitoly jsou uvedeny kontrolní otázky, které si žáci písemně vypracují nebo na ně jednotlivě odpovídají v lavici.  </a:t>
            </a:r>
          </a:p>
          <a:p>
            <a:pPr algn="just">
              <a:lnSpc>
                <a:spcPct val="170000"/>
              </a:lnSpc>
            </a:pPr>
            <a:r>
              <a:rPr lang="cs-CZ" sz="14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pPr algn="just">
              <a:lnSpc>
                <a:spcPct val="170000"/>
              </a:lnSpc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2425</TotalTime>
  <Words>385</Words>
  <Application>Microsoft Office PowerPoint</Application>
  <PresentationFormat>Předvádění na obrazovce (4:3)</PresentationFormat>
  <Paragraphs>42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Prezentace aplikace PowerPoint</vt:lpstr>
      <vt:lpstr>Polovodiče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JAN KESL. Elektronika I analogová technika. Praha: BEN, 2004. ISBN 80-7300-143-8. VÍT ZÁHLAVA , Jan Vobecký. Elektronika. Praha: Grada. ISBN 8024712415.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190</cp:revision>
  <dcterms:created xsi:type="dcterms:W3CDTF">2012-04-15T15:58:10Z</dcterms:created>
  <dcterms:modified xsi:type="dcterms:W3CDTF">2013-01-16T19:48:21Z</dcterms:modified>
</cp:coreProperties>
</file>