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6" r:id="rId4"/>
    <p:sldId id="258" r:id="rId5"/>
    <p:sldId id="257" r:id="rId6"/>
    <p:sldId id="259" r:id="rId7"/>
    <p:sldId id="260" r:id="rId8"/>
    <p:sldId id="268" r:id="rId9"/>
    <p:sldId id="263" r:id="rId10"/>
    <p:sldId id="264" r:id="rId11"/>
    <p:sldId id="267" r:id="rId12"/>
    <p:sldId id="262" r:id="rId13"/>
    <p:sldId id="269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2" autoAdjust="0"/>
  </p:normalViewPr>
  <p:slideViewPr>
    <p:cSldViewPr>
      <p:cViewPr varScale="1">
        <p:scale>
          <a:sx n="71" d="100"/>
          <a:sy n="71" d="100"/>
        </p:scale>
        <p:origin x="-11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</a:t>
          </a:r>
          <a:r>
            <a:rPr lang="cs-CZ" sz="2000" baseline="0" dirty="0" smtClean="0"/>
            <a:t>12 </a:t>
          </a:r>
          <a:r>
            <a:rPr lang="cs-CZ" sz="2000" dirty="0" smtClean="0"/>
            <a:t>Alkeny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-  Alkeny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86B34B-B55B-4E97-91C3-6E37B06B5A85}" type="presOf" srcId="{0AAB1F7B-4825-4B41-8B45-3CE4C7ADD028}" destId="{59F034D9-BFC2-4F73-BBA6-EC6ED57A218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E34B6B-7186-4F92-9069-EC64B23DBC21}" type="presOf" srcId="{D1B46980-6531-4606-95E6-44980827E919}" destId="{2BE915AB-18AA-4053-B92C-3BFC9ED204BB}" srcOrd="1" destOrd="0" presId="urn:microsoft.com/office/officeart/2005/8/layout/target3"/>
    <dgm:cxn modelId="{64297BCB-F64E-430E-8E16-683D159721DF}" type="presOf" srcId="{B651F6E3-6281-48DB-9319-2AEAFDAE7572}" destId="{619D679B-A015-4ECF-8348-D1034C574F40}" srcOrd="0" destOrd="0" presId="urn:microsoft.com/office/officeart/2005/8/layout/target3"/>
    <dgm:cxn modelId="{6B2447DE-7B90-44F6-849C-2F1E5CCC94EF}" type="presOf" srcId="{D8197B8C-B260-4A16-BDF4-0947B075E274}" destId="{5A5FFA88-C948-4069-8E93-59FA12366E83}" srcOrd="1" destOrd="0" presId="urn:microsoft.com/office/officeart/2005/8/layout/target3"/>
    <dgm:cxn modelId="{904F57A4-7D5F-4AE5-93C7-F0328B0F2DCE}" type="presOf" srcId="{0AAB1F7B-4825-4B41-8B45-3CE4C7ADD028}" destId="{4D30A88C-8B62-4979-B120-E743D8B92577}" srcOrd="1" destOrd="0" presId="urn:microsoft.com/office/officeart/2005/8/layout/target3"/>
    <dgm:cxn modelId="{406BF3F1-31BA-460B-8851-4AC689606E39}" type="presOf" srcId="{D1D4F407-5343-4D3F-B5B9-D407B03CAEB4}" destId="{AED2198E-93D5-4001-81B4-73124B309672}" srcOrd="1" destOrd="0" presId="urn:microsoft.com/office/officeart/2005/8/layout/target3"/>
    <dgm:cxn modelId="{F14472E0-3AFE-429F-8DFD-E667B14D629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8490FB46-3218-434B-9489-F0CFA48D1FFA}" type="presOf" srcId="{757F3AB3-0718-4624-B441-E567A8F0AB56}" destId="{333A1088-737F-45CB-B68E-254E46348037}" srcOrd="0" destOrd="0" presId="urn:microsoft.com/office/officeart/2005/8/layout/target3"/>
    <dgm:cxn modelId="{FFE67B44-5AB2-403B-A88A-FABDB2D44F79}" type="presOf" srcId="{D1B46980-6531-4606-95E6-44980827E919}" destId="{6140AFEC-043D-4C43-A2F9-D0F5331DF3A3}" srcOrd="0" destOrd="0" presId="urn:microsoft.com/office/officeart/2005/8/layout/target3"/>
    <dgm:cxn modelId="{2D9F0EB1-32BB-4854-94A3-218B1ED5A96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FA58893-2521-4689-8EB6-CFFE67B5CCC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FDD301E-297B-4E24-A9E5-3F88A9E7E632}" type="presParOf" srcId="{333A1088-737F-45CB-B68E-254E46348037}" destId="{F5ABB229-8D3B-4694-996A-96F23CF14429}" srcOrd="0" destOrd="0" presId="urn:microsoft.com/office/officeart/2005/8/layout/target3"/>
    <dgm:cxn modelId="{43010CC1-9046-4D32-A7B0-F7338B5984B1}" type="presParOf" srcId="{333A1088-737F-45CB-B68E-254E46348037}" destId="{F41139FD-01EE-4571-8B17-4FB00FC51163}" srcOrd="1" destOrd="0" presId="urn:microsoft.com/office/officeart/2005/8/layout/target3"/>
    <dgm:cxn modelId="{DA1876CF-C909-4953-AAD3-8D7C7AAA0749}" type="presParOf" srcId="{333A1088-737F-45CB-B68E-254E46348037}" destId="{D005CE8C-CC26-4C3E-AC11-E15060ECD759}" srcOrd="2" destOrd="0" presId="urn:microsoft.com/office/officeart/2005/8/layout/target3"/>
    <dgm:cxn modelId="{3C471A93-2DF6-4619-BA1C-1A5246B1C355}" type="presParOf" srcId="{333A1088-737F-45CB-B68E-254E46348037}" destId="{2C702D82-9B77-49B7-9568-BB8EB47C3372}" srcOrd="3" destOrd="0" presId="urn:microsoft.com/office/officeart/2005/8/layout/target3"/>
    <dgm:cxn modelId="{83D0CF4A-DE0E-41AF-8E52-76C5E7EF3FC4}" type="presParOf" srcId="{333A1088-737F-45CB-B68E-254E46348037}" destId="{A52A0455-90FF-4808-ABD0-F02540D31D5A}" srcOrd="4" destOrd="0" presId="urn:microsoft.com/office/officeart/2005/8/layout/target3"/>
    <dgm:cxn modelId="{DE1C42F7-12F5-4EB5-98E0-39A7DD2F29F7}" type="presParOf" srcId="{333A1088-737F-45CB-B68E-254E46348037}" destId="{6140AFEC-043D-4C43-A2F9-D0F5331DF3A3}" srcOrd="5" destOrd="0" presId="urn:microsoft.com/office/officeart/2005/8/layout/target3"/>
    <dgm:cxn modelId="{A494FBC4-F987-41D5-9BFA-606EEA4FD9F6}" type="presParOf" srcId="{333A1088-737F-45CB-B68E-254E46348037}" destId="{9358AC05-5D7D-4327-9F80-1AD486AEA664}" srcOrd="6" destOrd="0" presId="urn:microsoft.com/office/officeart/2005/8/layout/target3"/>
    <dgm:cxn modelId="{C8A1BBAD-8BE4-4BA8-A1F3-95C1CCE747AD}" type="presParOf" srcId="{333A1088-737F-45CB-B68E-254E46348037}" destId="{313FC574-E1CD-4FB4-B054-0B805CE0447D}" srcOrd="7" destOrd="0" presId="urn:microsoft.com/office/officeart/2005/8/layout/target3"/>
    <dgm:cxn modelId="{4927E164-BE97-4A72-8487-47329D1242A8}" type="presParOf" srcId="{333A1088-737F-45CB-B68E-254E46348037}" destId="{619D679B-A015-4ECF-8348-D1034C574F40}" srcOrd="8" destOrd="0" presId="urn:microsoft.com/office/officeart/2005/8/layout/target3"/>
    <dgm:cxn modelId="{7757F20A-A32B-435D-B986-7CCE145730B8}" type="presParOf" srcId="{333A1088-737F-45CB-B68E-254E46348037}" destId="{322283A8-4A27-4CDA-BAE3-F381106A9174}" srcOrd="9" destOrd="0" presId="urn:microsoft.com/office/officeart/2005/8/layout/target3"/>
    <dgm:cxn modelId="{28DF00C9-E6B5-4530-9B20-3C8464DB4C0B}" type="presParOf" srcId="{333A1088-737F-45CB-B68E-254E46348037}" destId="{FFC9F71D-1B4F-4AD9-A4A6-86ADEFC8AF5C}" srcOrd="10" destOrd="0" presId="urn:microsoft.com/office/officeart/2005/8/layout/target3"/>
    <dgm:cxn modelId="{E98F9A1F-FF86-444E-8517-6582D6507B07}" type="presParOf" srcId="{333A1088-737F-45CB-B68E-254E46348037}" destId="{25B08C86-7E15-44DC-BE7F-FFB55DD49D12}" srcOrd="11" destOrd="0" presId="urn:microsoft.com/office/officeart/2005/8/layout/target3"/>
    <dgm:cxn modelId="{0DB8F651-B4B1-4E58-A5CA-6464EF36E5A8}" type="presParOf" srcId="{333A1088-737F-45CB-B68E-254E46348037}" destId="{00C717B0-68EB-44BA-93D7-26EFE788AC8D}" srcOrd="12" destOrd="0" presId="urn:microsoft.com/office/officeart/2005/8/layout/target3"/>
    <dgm:cxn modelId="{9474D5F1-BA49-4E6B-B939-585DA84E1621}" type="presParOf" srcId="{333A1088-737F-45CB-B68E-254E46348037}" destId="{0AEFEAAE-4B9D-44C9-B448-C44B4ADAD7F0}" srcOrd="13" destOrd="0" presId="urn:microsoft.com/office/officeart/2005/8/layout/target3"/>
    <dgm:cxn modelId="{D3E8D005-B13F-4303-8790-F31584817459}" type="presParOf" srcId="{333A1088-737F-45CB-B68E-254E46348037}" destId="{59F034D9-BFC2-4F73-BBA6-EC6ED57A218D}" srcOrd="14" destOrd="0" presId="urn:microsoft.com/office/officeart/2005/8/layout/target3"/>
    <dgm:cxn modelId="{AC7AD18E-CD3E-4907-80FB-8A9EDB518367}" type="presParOf" srcId="{333A1088-737F-45CB-B68E-254E46348037}" destId="{AED2198E-93D5-4001-81B4-73124B309672}" srcOrd="15" destOrd="0" presId="urn:microsoft.com/office/officeart/2005/8/layout/target3"/>
    <dgm:cxn modelId="{A392A4A5-4999-499A-951D-1B9BC33D4414}" type="presParOf" srcId="{333A1088-737F-45CB-B68E-254E46348037}" destId="{2BE915AB-18AA-4053-B92C-3BFC9ED204BB}" srcOrd="16" destOrd="0" presId="urn:microsoft.com/office/officeart/2005/8/layout/target3"/>
    <dgm:cxn modelId="{57B4EFD7-066E-4ED4-B9E8-E76274153BC0}" type="presParOf" srcId="{333A1088-737F-45CB-B68E-254E46348037}" destId="{6BB5E863-4638-4E1D-BFDE-399D028AC4ED}" srcOrd="17" destOrd="0" presId="urn:microsoft.com/office/officeart/2005/8/layout/target3"/>
    <dgm:cxn modelId="{827968D6-9A84-447D-A4B9-3B3346EBB749}" type="presParOf" srcId="{333A1088-737F-45CB-B68E-254E46348037}" destId="{5A5FFA88-C948-4069-8E93-59FA12366E83}" srcOrd="18" destOrd="0" presId="urn:microsoft.com/office/officeart/2005/8/layout/target3"/>
    <dgm:cxn modelId="{6B6380D7-147F-41C6-A02A-F81150474973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</a:t>
          </a:r>
          <a:r>
            <a:rPr lang="cs-CZ" sz="2000" kern="1200" baseline="0" dirty="0" smtClean="0"/>
            <a:t>12 </a:t>
          </a:r>
          <a:r>
            <a:rPr lang="cs-CZ" sz="2000" kern="1200" dirty="0" smtClean="0"/>
            <a:t>Alkeny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-  Alkeny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784778-D355-45B0-8F47-3B19F96205C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23C1F5-FF46-422E-BD0D-8512484F5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391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049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096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59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309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30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482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701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306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48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55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16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E934E-75BA-4A18-819A-636B90CDF90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CCAC2-F8F0-41A7-99CF-E435646BC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315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Hazard_N.svg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Hazard_X.sv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//upload.wikimedia.org/wikipedia/commons/e/e9/Ethene_structural.svg" TargetMode="External"/><Relationship Id="rId5" Type="http://schemas.openxmlformats.org/officeDocument/2006/relationships/image" Target="../media/image9.png"/><Relationship Id="rId4" Type="http://schemas.openxmlformats.org/officeDocument/2006/relationships/hyperlink" Target="//upload.wikimedia.org/wikipedia/commons/c/c3/Ethylene-3D-vdW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.png"/><Relationship Id="rId2" Type="http://schemas.openxmlformats.org/officeDocument/2006/relationships/hyperlink" Target="//upload.wikimedia.org/wikipedia/commons/d/d1/Propylene.PN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Hazard_F.svg" TargetMode="External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d/d3/Propylene.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Hazard_N.svg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Hazard_X.sv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png"/><Relationship Id="rId5" Type="http://schemas.openxmlformats.org/officeDocument/2006/relationships/image" Target="../media/image15.png"/><Relationship Id="rId4" Type="http://schemas.openxmlformats.org/officeDocument/2006/relationships/hyperlink" Target="//upload.wikimedia.org/wikipedia/commons/6/67/Benzene_structure.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//upload.wikimedia.org/wikipedia/commons/a/ae/Retinol_3Dstructure.png" TargetMode="Externa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xantina.hyperlink.cz/organika/uhlovodiky/Alkeny.html" TargetMode="External"/><Relationship Id="rId2" Type="http://schemas.openxmlformats.org/officeDocument/2006/relationships/hyperlink" Target="http://cs.wikipedia.org/wiki/Alken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Ethen" TargetMode="External"/><Relationship Id="rId4" Type="http://schemas.openxmlformats.org/officeDocument/2006/relationships/hyperlink" Target="http://cs.wikipedia.org/wiki/Buten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enzen" TargetMode="External"/><Relationship Id="rId2" Type="http://schemas.openxmlformats.org/officeDocument/2006/relationships/hyperlink" Target="http://cs.wikipedia.org/wiki/Alkadien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Vitam%C3%ADn_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92396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56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Tento materiál je určen pro žáky 9. ročníku ZŠ,</a:t>
            </a:r>
          </a:p>
          <a:p>
            <a:r>
              <a:rPr lang="cs-CZ" dirty="0" smtClean="0"/>
              <a:t>zpracovává téma alkenů, uvádí jejich vzorce</a:t>
            </a:r>
            <a:r>
              <a:rPr lang="cs-CZ" dirty="0" smtClean="0"/>
              <a:t>, </a:t>
            </a:r>
            <a:r>
              <a:rPr lang="cs-CZ" dirty="0" smtClean="0"/>
              <a:t>vlastnosti a použití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91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260648"/>
            <a:ext cx="7772400" cy="2619722"/>
          </a:xfrm>
        </p:spPr>
        <p:txBody>
          <a:bodyPr>
            <a:normAutofit/>
          </a:bodyPr>
          <a:lstStyle/>
          <a:p>
            <a:r>
              <a:rPr lang="cs-CZ" sz="11500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Alkeny</a:t>
            </a:r>
            <a:endParaRPr lang="cs-CZ" sz="11500" b="1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8609" y="2805092"/>
            <a:ext cx="6800800" cy="3648244"/>
          </a:xfrm>
        </p:spPr>
        <p:txBody>
          <a:bodyPr>
            <a:noAutofit/>
          </a:bodyPr>
          <a:lstStyle/>
          <a:p>
            <a:pPr algn="just"/>
            <a:r>
              <a:rPr lang="cs-CZ" sz="2800" b="1" dirty="0" smtClean="0">
                <a:solidFill>
                  <a:schemeClr val="tx1"/>
                </a:solidFill>
              </a:rPr>
              <a:t>Alkeny</a:t>
            </a:r>
            <a:r>
              <a:rPr lang="cs-CZ" sz="2800" dirty="0" smtClean="0">
                <a:solidFill>
                  <a:schemeClr val="tx1"/>
                </a:solidFill>
              </a:rPr>
              <a:t> jsou nenasycené uhlovodíky, které mají mezi atomy uhlíku v molekule s otevřeným řetězcem jednu dvojnou vazbu C=C.  Patří mezi alifatické sloučeniny.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50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834880" cy="4425354"/>
          </a:xfrm>
        </p:spPr>
        <p:txBody>
          <a:bodyPr>
            <a:noAutofit/>
          </a:bodyPr>
          <a:lstStyle/>
          <a:p>
            <a:r>
              <a:rPr lang="cs-CZ" sz="2000" dirty="0" smtClean="0"/>
              <a:t>Uhlíkový skelet (kostra) alkenů může být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lineární, bez rozvětvení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libovolně větvit</a:t>
            </a:r>
          </a:p>
          <a:p>
            <a:r>
              <a:rPr lang="cs-CZ" sz="2000" dirty="0" smtClean="0"/>
              <a:t> navíc musí obsahovat minimálně jednu dvojnou vazbu mezi atomy uhlíku. Pakliže se jich nachází v molekule více, pak se jedná o </a:t>
            </a:r>
            <a:r>
              <a:rPr lang="cs-CZ" sz="2000" b="1" dirty="0" err="1" smtClean="0"/>
              <a:t>alkadieny</a:t>
            </a:r>
            <a:r>
              <a:rPr lang="cs-CZ" sz="2000" dirty="0" smtClean="0"/>
              <a:t> pro dvě, </a:t>
            </a:r>
            <a:r>
              <a:rPr lang="cs-CZ" sz="2000" b="1" dirty="0" err="1" smtClean="0"/>
              <a:t>alkatrieny</a:t>
            </a:r>
            <a:r>
              <a:rPr lang="cs-CZ" sz="2000" dirty="0" smtClean="0"/>
              <a:t> pro tři apod. </a:t>
            </a:r>
          </a:p>
          <a:p>
            <a:endParaRPr lang="cs-CZ" sz="2000" dirty="0"/>
          </a:p>
          <a:p>
            <a:r>
              <a:rPr lang="cs-CZ" sz="2000" dirty="0" smtClean="0"/>
              <a:t>Podobně jako alkany vytvářejí homologickou řadu, jejíž každý následující člen má o jednu skupinu 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více než jeho předchůdce.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908720"/>
            <a:ext cx="30123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Struktura alkenů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3992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8136904" cy="442535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Obecný sumární vzorec pro Alkeny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Alkeny se se svými fyzikálními vlastnostmi podobají alkanům. Jejich </a:t>
            </a:r>
            <a:r>
              <a:rPr lang="cs-CZ" sz="2000" dirty="0" err="1" smtClean="0"/>
              <a:t>kupenství</a:t>
            </a:r>
            <a:r>
              <a:rPr lang="cs-CZ" sz="2000" dirty="0" smtClean="0"/>
              <a:t> závisí na molární hmotnosti, jinak řečeno na počtu atomů uhlíku v řetězci.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Tři nejjednodušší alkeny - ethen, propen a buten - jsou plyny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Alkeny s 5 až 16 uhlíky kapaliny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vyšší pevné voskovité látky.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908720"/>
            <a:ext cx="30123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cs-CZ" sz="32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Struktura </a:t>
            </a:r>
            <a:r>
              <a:rPr lang="cs-CZ" sz="32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alkenů</a:t>
            </a:r>
            <a:endParaRPr lang="cs-CZ" sz="32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50576" y="2132856"/>
            <a:ext cx="1867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r>
              <a:rPr lang="cs-CZ" sz="5400" b="1" i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5400" b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r>
              <a:rPr lang="cs-CZ" sz="5400" b="1" i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6" name="Picture 4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694" y="5466344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4533042" y="5085184"/>
            <a:ext cx="20460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Extrémně hořlavý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079" name="Picture 7" descr="Zdraví škodlivý">
            <a:hlinkClick r:id="rId4" tooltip="Zdraví škodliv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54516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6812793" y="5085184"/>
            <a:ext cx="172819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Zdraví škodlivý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3082" name="Picture 10" descr="Nebezpečný pro životní prostředí">
            <a:hlinkClick r:id="rId6" tooltip="Nebezpečný pro životní prostředí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282" y="5462370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1630180" y="5085184"/>
            <a:ext cx="352839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Nebezpečný pro životní prostředí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3089" name="Picture 17" descr="http://www.erowid.org/archive/rhodium/chemistry/pictures/amph.alkene.impur.fig2.gif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76"/>
          <a:stretch/>
        </p:blipFill>
        <p:spPr bwMode="auto">
          <a:xfrm>
            <a:off x="5572125" y="52884"/>
            <a:ext cx="3571875" cy="309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6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968552" cy="5040560"/>
          </a:xfrm>
        </p:spPr>
        <p:txBody>
          <a:bodyPr>
            <a:noAutofit/>
          </a:bodyPr>
          <a:lstStyle/>
          <a:p>
            <a:r>
              <a:rPr lang="cs-CZ" sz="2000" dirty="0" smtClean="0"/>
              <a:t>Názvosloví alkenů je podobně jako názvosloví všech organických sloučenin odvozeno na základě názvosloví alkanů. </a:t>
            </a:r>
          </a:p>
          <a:p>
            <a:endParaRPr lang="cs-CZ" sz="2000" dirty="0" smtClean="0"/>
          </a:p>
          <a:p>
            <a:r>
              <a:rPr lang="cs-CZ" sz="2000" dirty="0" smtClean="0"/>
              <a:t>Kořen názvu tvoří kombinace řeckých a latinských číslovek, které vyjadřují počet atomů uhlíku v molekule uhlovodíku</a:t>
            </a:r>
          </a:p>
          <a:p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Názvy alkenů mají zakončení </a:t>
            </a:r>
            <a:r>
              <a:rPr lang="cs-CZ" sz="2000" b="1" dirty="0" smtClean="0"/>
              <a:t>-en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Výjimku tvoří první tři alkeny - ethen, propen a buten</a:t>
            </a:r>
          </a:p>
          <a:p>
            <a:r>
              <a:rPr lang="cs-CZ" sz="2000" dirty="0" smtClean="0"/>
              <a:t>penten, </a:t>
            </a:r>
            <a:r>
              <a:rPr lang="cs-CZ" sz="2000" dirty="0" err="1" smtClean="0"/>
              <a:t>hexen</a:t>
            </a:r>
            <a:r>
              <a:rPr lang="cs-CZ" sz="2000" dirty="0" smtClean="0"/>
              <a:t>, hepten atd. Každý následující uhlovodík se liší od předchozího přírůstkem skupiny atomů -CH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-.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0613" y="908720"/>
            <a:ext cx="32381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Názvosloví alkenů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132569"/>
              </p:ext>
            </p:extLst>
          </p:nvPr>
        </p:nvGraphicFramePr>
        <p:xfrm>
          <a:off x="5175958" y="1116399"/>
          <a:ext cx="3679101" cy="4806985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1152127"/>
                <a:gridCol w="1512168"/>
                <a:gridCol w="1014806"/>
              </a:tblGrid>
              <a:tr h="9218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Strukturní vzorec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Molekulový vzorec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</a:tr>
              <a:tr h="12950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ethylen (ethen)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</a:rPr>
                        <a:t>C</a:t>
                      </a:r>
                      <a:r>
                        <a:rPr lang="cs-CZ" sz="2400" b="1" baseline="-25000" dirty="0">
                          <a:effectLst/>
                        </a:rPr>
                        <a:t>2</a:t>
                      </a:r>
                      <a:r>
                        <a:rPr lang="cs-CZ" sz="2400" b="1" dirty="0">
                          <a:effectLst/>
                        </a:rPr>
                        <a:t>H</a:t>
                      </a:r>
                      <a:r>
                        <a:rPr lang="cs-CZ" sz="2400" b="1" baseline="-25000" dirty="0">
                          <a:effectLst/>
                        </a:rPr>
                        <a:t>4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</a:tr>
              <a:tr h="12950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propylen (propen)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</a:rPr>
                        <a:t>C</a:t>
                      </a:r>
                      <a:r>
                        <a:rPr lang="cs-CZ" sz="2400" b="1" baseline="-25000" dirty="0">
                          <a:effectLst/>
                        </a:rPr>
                        <a:t>3</a:t>
                      </a:r>
                      <a:r>
                        <a:rPr lang="cs-CZ" sz="2400" b="1" dirty="0">
                          <a:effectLst/>
                        </a:rPr>
                        <a:t>H</a:t>
                      </a:r>
                      <a:r>
                        <a:rPr lang="cs-CZ" sz="2400" b="1" baseline="-25000" dirty="0">
                          <a:effectLst/>
                        </a:rPr>
                        <a:t>6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</a:tr>
              <a:tr h="12950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buten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</a:rPr>
                        <a:t>C</a:t>
                      </a:r>
                      <a:r>
                        <a:rPr lang="cs-CZ" sz="2400" b="1" baseline="-25000" dirty="0">
                          <a:effectLst/>
                        </a:rPr>
                        <a:t>4</a:t>
                      </a:r>
                      <a:r>
                        <a:rPr lang="cs-CZ" sz="2400" b="1" dirty="0">
                          <a:effectLst/>
                        </a:rPr>
                        <a:t>H</a:t>
                      </a:r>
                      <a:r>
                        <a:rPr lang="cs-CZ" sz="2400" b="1" baseline="-25000" dirty="0">
                          <a:effectLst/>
                        </a:rPr>
                        <a:t>8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 anchor="ctr"/>
                </a:tc>
              </a:tr>
            </a:tbl>
          </a:graphicData>
        </a:graphic>
      </p:graphicFrame>
      <p:pic>
        <p:nvPicPr>
          <p:cNvPr id="4102" name="Obrázek 3" descr="Popis: eth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509" y="2431412"/>
            <a:ext cx="5143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Obrázek 2" descr="Popis: propyl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781" y="3788595"/>
            <a:ext cx="1019175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Obrázek 1" descr="Popis: bute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193" y="5085184"/>
            <a:ext cx="12763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57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608512" cy="4425354"/>
          </a:xfrm>
        </p:spPr>
        <p:txBody>
          <a:bodyPr>
            <a:noAutofit/>
          </a:bodyPr>
          <a:lstStyle/>
          <a:p>
            <a:r>
              <a:rPr lang="cs-CZ" sz="2000" dirty="0" smtClean="0"/>
              <a:t>Alkeny se v přírodě nevyskytují příliš často, jsou spíše vzácné, proto je důležitá jejích výroba, která spočívá většinou v eliminaci, tj. tvorbě dvojné vazby v molekulu alkanů </a:t>
            </a:r>
          </a:p>
          <a:p>
            <a:endParaRPr lang="cs-CZ" sz="2000" dirty="0"/>
          </a:p>
          <a:p>
            <a:r>
              <a:rPr lang="cs-CZ" sz="2000" dirty="0" smtClean="0"/>
              <a:t>Alkeny jsou poměrně stálé sloučeniny. Přítomnost dvojné vazby v jejich molekuly však podstatně zvyšuje jejich reaktivitu oproti alkanům.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9297" y="908720"/>
            <a:ext cx="25408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Výskyt alkenů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7381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595935"/>
            <a:ext cx="5832648" cy="1689049"/>
          </a:xfrm>
        </p:spPr>
        <p:txBody>
          <a:bodyPr>
            <a:noAutofit/>
          </a:bodyPr>
          <a:lstStyle/>
          <a:p>
            <a:r>
              <a:rPr lang="cs-CZ" sz="2000" dirty="0" smtClean="0"/>
              <a:t>je nejjednodušším zástupcem uhlovodíků ze skupiny alkenů. Je to bezbarvý hořlavý plyn nasládlé vůně s teplotou tání -169,1 °C. Se vzduchem tvoří výbušnou směs. Bývá obsažen v zemním a koksárenském plynu, dále se získává krakováním.</a:t>
            </a:r>
            <a:endParaRPr lang="en-US" sz="2000" dirty="0" smtClean="0"/>
          </a:p>
          <a:p>
            <a:endParaRPr lang="en-US" sz="2000" dirty="0" smtClean="0"/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245864" y="908720"/>
            <a:ext cx="11676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Ethen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4" name="Picture 6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26774" y="4941168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Použití</a:t>
            </a:r>
            <a:endParaRPr lang="cs-CZ" sz="3200" b="1" cap="none" spc="0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6517" y="3204265"/>
            <a:ext cx="2946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Výskyt v přírodě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517" y="3789040"/>
            <a:ext cx="71900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V přírodě se přirozeně vyskytuje jako metabolit rostlin (hormon v rostlinách). V klíčních rostlinách - jsou kratší, silnější, urychluje </a:t>
            </a:r>
            <a:r>
              <a:rPr lang="cs-CZ" sz="2000" dirty="0" err="1" smtClean="0"/>
              <a:t>starnutí</a:t>
            </a:r>
            <a:r>
              <a:rPr lang="cs-CZ" sz="2000" dirty="0" smtClean="0"/>
              <a:t> květů, zrání plodů a opadávání listů</a:t>
            </a:r>
            <a:endParaRPr lang="cs-CZ" sz="1900" dirty="0" smtClean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517" y="5661248"/>
            <a:ext cx="70743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výroba </a:t>
            </a:r>
            <a:r>
              <a:rPr lang="cs-CZ" sz="2000" dirty="0" err="1" smtClean="0"/>
              <a:t>polyethylenu</a:t>
            </a:r>
            <a:r>
              <a:rPr lang="cs-CZ" sz="2000" dirty="0" smtClean="0"/>
              <a:t>, </a:t>
            </a:r>
            <a:r>
              <a:rPr lang="cs-CZ" sz="2000" dirty="0" err="1" smtClean="0"/>
              <a:t>ethanolu</a:t>
            </a:r>
            <a:r>
              <a:rPr lang="cs-CZ" sz="2000" dirty="0" smtClean="0"/>
              <a:t>, vinylchloridu</a:t>
            </a:r>
            <a:endParaRPr lang="cs-CZ" sz="1900" dirty="0"/>
          </a:p>
        </p:txBody>
      </p:sp>
      <p:pic>
        <p:nvPicPr>
          <p:cNvPr id="7180" name="Picture 12" descr="Soubor:Ethylene-3D-vdW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-19937"/>
            <a:ext cx="3700732" cy="287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Soubor:Ethene structural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90760"/>
            <a:ext cx="2232248" cy="167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54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 descr="Soubor:Propylene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6" b="8988"/>
          <a:stretch/>
        </p:blipFill>
        <p:spPr bwMode="auto">
          <a:xfrm>
            <a:off x="2876842" y="0"/>
            <a:ext cx="1983189" cy="164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Soubor:Propylene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79867"/>
            <a:ext cx="3908406" cy="328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61144" y="1559834"/>
            <a:ext cx="5146960" cy="1221094"/>
          </a:xfrm>
        </p:spPr>
        <p:txBody>
          <a:bodyPr>
            <a:noAutofit/>
          </a:bodyPr>
          <a:lstStyle/>
          <a:p>
            <a:r>
              <a:rPr lang="cs-CZ" sz="2400" dirty="0" smtClean="0"/>
              <a:t>je za normálních podmínek bezbarvý plyn bez zápachu někdy může zapáchat po česneku. Je extrémně hořlavý</a:t>
            </a:r>
            <a:endParaRPr lang="en-US" sz="2000" dirty="0" smtClean="0"/>
          </a:p>
          <a:p>
            <a:endParaRPr lang="cs-CZ" sz="2000" dirty="0" smtClean="0"/>
          </a:p>
        </p:txBody>
      </p:sp>
      <p:pic>
        <p:nvPicPr>
          <p:cNvPr id="7174" name="Picture 6" descr="Extrémně hořlavý">
            <a:hlinkClick r:id="rId6" tooltip="Extrémně hořlavý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3644" y="5229200"/>
            <a:ext cx="7396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Používá se jako základní surovina pro výrobu polypropylenu, acetonů, kumenu</a:t>
            </a:r>
            <a:r>
              <a:rPr lang="cs-CZ" sz="2400" dirty="0"/>
              <a:t> </a:t>
            </a:r>
            <a:r>
              <a:rPr lang="cs-CZ" sz="2400" dirty="0" smtClean="0"/>
              <a:t>a mnohá dalších organických látek</a:t>
            </a:r>
            <a:endParaRPr lang="cs-CZ" sz="2400" dirty="0"/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124324" y="908720"/>
            <a:ext cx="14107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Propen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5220" y="4529243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Použití</a:t>
            </a:r>
            <a:endParaRPr lang="cs-CZ" sz="3200" b="1" cap="none" spc="0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2125" y="2780928"/>
            <a:ext cx="13985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Výroba</a:t>
            </a:r>
          </a:p>
        </p:txBody>
      </p:sp>
      <p:sp>
        <p:nvSpPr>
          <p:cNvPr id="8" name="Obdélník 7"/>
          <p:cNvSpPr/>
          <p:nvPr/>
        </p:nvSpPr>
        <p:spPr>
          <a:xfrm>
            <a:off x="450196" y="3325416"/>
            <a:ext cx="62820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Propylen se vyrábí pyrolýzou vhodných uhlovodíkových surovin (zejména zemního plynu, nebo také ropy, černouhelného dehtu atd.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609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7" y="1595935"/>
            <a:ext cx="8299301" cy="1608330"/>
          </a:xfrm>
        </p:spPr>
        <p:txBody>
          <a:bodyPr>
            <a:noAutofit/>
          </a:bodyPr>
          <a:lstStyle/>
          <a:p>
            <a:r>
              <a:rPr lang="cs-CZ" sz="2000" dirty="0" smtClean="0"/>
              <a:t>existuje ve čtyřech izomerních formách: but-1-en, </a:t>
            </a:r>
            <a:r>
              <a:rPr lang="cs-CZ" sz="2000" dirty="0"/>
              <a:t>cis-but-2-en</a:t>
            </a:r>
            <a:r>
              <a:rPr lang="cs-CZ" sz="2000" dirty="0" smtClean="0"/>
              <a:t>, </a:t>
            </a:r>
            <a:r>
              <a:rPr lang="cs-CZ" sz="2000" dirty="0"/>
              <a:t>trans-but-2-en</a:t>
            </a:r>
            <a:r>
              <a:rPr lang="cs-CZ" sz="2000" dirty="0" smtClean="0"/>
              <a:t> a isobuten. Všechny čtyři izomery jsou za </a:t>
            </a:r>
            <a:r>
              <a:rPr lang="cs-CZ" sz="2000" dirty="0"/>
              <a:t>normálních podmínek</a:t>
            </a:r>
            <a:r>
              <a:rPr lang="cs-CZ" sz="2000" dirty="0" smtClean="0"/>
              <a:t> bezbarvé plyny, snadno zkapalnitelné. Buten objevil Michael Faraday roku 1825. Bývá získáván z ropy</a:t>
            </a:r>
          </a:p>
          <a:p>
            <a:endParaRPr lang="en-US" sz="2000" dirty="0" smtClean="0"/>
          </a:p>
          <a:p>
            <a:endParaRPr lang="cs-CZ" sz="2000" dirty="0" smtClean="0"/>
          </a:p>
        </p:txBody>
      </p:sp>
      <p:pic>
        <p:nvPicPr>
          <p:cNvPr id="7174" name="Picture 6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48" y="5877272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230122" y="908720"/>
            <a:ext cx="1199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Buten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4"/>
            <a:ext cx="6048672" cy="4209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355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8" y="0"/>
            <a:ext cx="3596521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Alkadieny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8136904" cy="442535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Alkadieny</a:t>
            </a:r>
            <a:r>
              <a:rPr lang="cs-CZ" sz="2400" dirty="0" smtClean="0"/>
              <a:t> nebo </a:t>
            </a:r>
            <a:r>
              <a:rPr lang="cs-CZ" sz="2400" b="1" dirty="0" smtClean="0"/>
              <a:t>dieny</a:t>
            </a:r>
            <a:r>
              <a:rPr lang="cs-CZ" sz="2400" dirty="0" smtClean="0"/>
              <a:t> jsou uhlovodíky, které mají 2 dvojné vazby mezi atomy uhlíku v otevřeném řetězci</a:t>
            </a:r>
            <a:endParaRPr lang="cs-CZ" sz="2000" dirty="0"/>
          </a:p>
          <a:p>
            <a:endParaRPr lang="cs-CZ" sz="2000" dirty="0" smtClean="0">
              <a:effectLst/>
            </a:endParaRPr>
          </a:p>
          <a:p>
            <a:endParaRPr lang="cs-CZ" sz="2000" dirty="0"/>
          </a:p>
          <a:p>
            <a:r>
              <a:rPr lang="cs-CZ" sz="2000" dirty="0" smtClean="0">
                <a:effectLst/>
              </a:rPr>
              <a:t>Benzen</a:t>
            </a:r>
          </a:p>
          <a:p>
            <a:r>
              <a:rPr lang="cs-CZ" sz="2000" dirty="0" smtClean="0">
                <a:effectLst/>
              </a:rPr>
              <a:t>Vitamín A</a:t>
            </a:r>
          </a:p>
          <a:p>
            <a:r>
              <a:rPr lang="cs-CZ" sz="2000" dirty="0" smtClean="0">
                <a:effectLst/>
              </a:rPr>
              <a:t>Karotenoidy</a:t>
            </a:r>
          </a:p>
          <a:p>
            <a:r>
              <a:rPr lang="cs-CZ" sz="2000" dirty="0" smtClean="0">
                <a:effectLst/>
              </a:rPr>
              <a:t>Terpen</a:t>
            </a:r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23528" y="908720"/>
            <a:ext cx="30123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cs-CZ" sz="32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Struktura </a:t>
            </a:r>
            <a:r>
              <a:rPr lang="cs-CZ" sz="32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alkenů</a:t>
            </a:r>
            <a:endParaRPr lang="cs-CZ" sz="32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3076" name="Picture 4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049" y="5454516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5004048" y="5068186"/>
            <a:ext cx="20460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Extrémně hořlavý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079" name="Picture 7" descr="Zdraví škodlivý">
            <a:hlinkClick r:id="rId4" tooltip="Zdraví škodliv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484" y="5448573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7164288" y="5068186"/>
            <a:ext cx="172819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Zdraví škodlivý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3082" name="Picture 10" descr="Nebezpečný pro životní prostředí">
            <a:hlinkClick r:id="rId6" tooltip="Nebezpečný pro životní prostředí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891" y="5454516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2267744" y="5114352"/>
            <a:ext cx="352839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Nebezpečný pro životní prostředí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18292" y="2636912"/>
            <a:ext cx="26228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Příklady dienů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91" y="5454516"/>
            <a:ext cx="1169218" cy="1169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773920" y="5099917"/>
            <a:ext cx="9423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Toxický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52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8" y="0"/>
            <a:ext cx="3023885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Alkadieny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0994" y="1772816"/>
            <a:ext cx="8440393" cy="1689049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Benzen</a:t>
            </a:r>
            <a:r>
              <a:rPr lang="cs-CZ" sz="2000" dirty="0" smtClean="0"/>
              <a:t> je organická sloučenina (uhlovodík patřící mezi areny) se sladkým zápachem. Při pokojové teplotě je to bezbarvá, </a:t>
            </a:r>
            <a:r>
              <a:rPr lang="cs-CZ" sz="2000" dirty="0"/>
              <a:t>hořlavá</a:t>
            </a:r>
            <a:r>
              <a:rPr lang="cs-CZ" sz="2000" dirty="0" smtClean="0"/>
              <a:t> a toxická kapalina známá svými karcinogenními účinky. Benzen má menší hustotu než voda a ve vodě je nerozpustný</a:t>
            </a:r>
            <a:endParaRPr lang="en-US" sz="2000" dirty="0" smtClean="0"/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117624" y="908720"/>
            <a:ext cx="14241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Benzen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4" name="Picture 6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26774" y="4251085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Použití</a:t>
            </a:r>
            <a:endParaRPr lang="cs-CZ" sz="3200" b="1" cap="none" spc="0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6774" y="2996952"/>
            <a:ext cx="49441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Znečištění v České republice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6774" y="3566518"/>
            <a:ext cx="71900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monitoruje Státní zdravotní ústav na 21 měřících stanicích. Platný limit činí 5 μg.m</a:t>
            </a:r>
            <a:r>
              <a:rPr lang="cs-CZ" sz="2000" baseline="30000" dirty="0" smtClean="0"/>
              <a:t>-3</a:t>
            </a:r>
            <a:r>
              <a:rPr lang="cs-CZ" sz="2000" dirty="0" smtClean="0"/>
              <a:t> </a:t>
            </a:r>
            <a:endParaRPr lang="cs-CZ" sz="1900" dirty="0" smtClean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516" y="4830293"/>
            <a:ext cx="774387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používá se v průmyslu jako rozpouštědlo, výchozí látka pro výrobu léčiv, kompaktních disků, plastů, syntetické pryže, barviv a výbušnin. V malém množství se přidává do benzínu pro zlepšení oktanového čísla. Využívá se i k výrobě kosmetických přípravků. Pomocí benzenu se připravují také další důležité chemikálie</a:t>
            </a:r>
            <a:endParaRPr lang="cs-CZ" sz="1900" dirty="0"/>
          </a:p>
        </p:txBody>
      </p:sp>
      <p:pic>
        <p:nvPicPr>
          <p:cNvPr id="7185" name="Picture 17" descr="Soubor:Benzene structure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8640"/>
            <a:ext cx="50534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640" y="5146928"/>
            <a:ext cx="714375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051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8" y="0"/>
            <a:ext cx="3023885" cy="936104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Alkadieny</a:t>
            </a:r>
            <a:endParaRPr lang="cs-CZ" sz="1050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26941" y="2152427"/>
            <a:ext cx="8440393" cy="628501"/>
          </a:xfrm>
        </p:spPr>
        <p:txBody>
          <a:bodyPr>
            <a:noAutofit/>
          </a:bodyPr>
          <a:lstStyle/>
          <a:p>
            <a:r>
              <a:rPr lang="cs-CZ" sz="2000" dirty="0" smtClean="0"/>
              <a:t>jsou organické sloučeniny převážně rostlinného původu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11560" y="1633155"/>
            <a:ext cx="15379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Terpeny</a:t>
            </a:r>
            <a:endParaRPr lang="cs-CZ" sz="3200" b="1" cap="none" spc="0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2983285"/>
            <a:ext cx="18637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Vitamín 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6774" y="3566518"/>
            <a:ext cx="493731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je v tucích rozpustný vitamín. Existuje ve dvou přirozených formách – vitamín A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(</a:t>
            </a:r>
            <a:r>
              <a:rPr lang="cs-CZ" sz="2000" b="1" dirty="0" smtClean="0"/>
              <a:t>retinol</a:t>
            </a:r>
            <a:r>
              <a:rPr lang="cs-CZ" sz="2000" dirty="0" smtClean="0"/>
              <a:t>) a vitamín A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(</a:t>
            </a:r>
            <a:r>
              <a:rPr lang="cs-CZ" sz="2000" b="1" dirty="0" smtClean="0"/>
              <a:t>3-dehydroretinol</a:t>
            </a:r>
            <a:r>
              <a:rPr lang="cs-CZ" sz="2000" dirty="0" smtClean="0"/>
              <a:t>).</a:t>
            </a:r>
          </a:p>
          <a:p>
            <a:r>
              <a:rPr lang="cs-CZ" sz="2000" dirty="0" smtClean="0"/>
              <a:t>Vitamín A je nutný pro tvorbu rodopsinu, zrakového pigmentu používaného za nízkého osvětlení. Nedostatek vitamínu proto vede k šerosleposti. Vitamín A je také důležitý antioxidant</a:t>
            </a:r>
            <a:endParaRPr lang="cs-CZ" sz="2000" dirty="0"/>
          </a:p>
        </p:txBody>
      </p:sp>
      <p:pic>
        <p:nvPicPr>
          <p:cNvPr id="13314" name="Picture 2" descr="Soubor:Retinol 3Dstructur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2727843"/>
            <a:ext cx="3148810" cy="391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998917" y="6381328"/>
            <a:ext cx="11281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Vitamín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650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4122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r>
              <a:rPr lang="cs-CZ" sz="1800" dirty="0"/>
              <a:t>BENEŠ, Pavel, Václav PUMPR a Jiří BANÝR. </a:t>
            </a:r>
            <a:r>
              <a:rPr lang="cs-CZ" sz="1800" i="1" dirty="0"/>
              <a:t>Základy praktické chemie</a:t>
            </a:r>
            <a:r>
              <a:rPr lang="cs-CZ" sz="1800" dirty="0"/>
              <a:t>: </a:t>
            </a:r>
            <a:r>
              <a:rPr lang="cs-CZ" sz="1800" i="1" dirty="0"/>
              <a:t>pro 9. ročník základní školy</a:t>
            </a:r>
            <a:r>
              <a:rPr lang="cs-CZ" sz="1800" dirty="0"/>
              <a:t>. 2., aktualizované vydání. Praha: Nakladatelství FORTUNA, 2006. ISBN 80-7168-880-0</a:t>
            </a:r>
            <a:r>
              <a:rPr lang="cs-CZ" sz="1800" dirty="0" smtClean="0"/>
              <a:t>.</a:t>
            </a:r>
          </a:p>
          <a:p>
            <a:r>
              <a:rPr lang="en-US" sz="1800" dirty="0" err="1"/>
              <a:t>Alkeny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2011 - 10 - 20].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cs.wikipedia.org/wiki/Alkeny</a:t>
            </a:r>
            <a:endParaRPr lang="cs-CZ" sz="1800" dirty="0" smtClean="0"/>
          </a:p>
          <a:p>
            <a:r>
              <a:rPr lang="cs-CZ" sz="1800" dirty="0"/>
              <a:t>Alkeny. </a:t>
            </a:r>
            <a:r>
              <a:rPr lang="cs-CZ" sz="1800" i="1" dirty="0"/>
              <a:t>Xantina.hyperlink.cz</a:t>
            </a:r>
            <a:r>
              <a:rPr lang="cs-CZ" sz="1800" dirty="0"/>
              <a:t> [online]. 2011 [cit. 2011-10-20].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xantina.hyperlink.cz/organika/uhlovodiky/Alkeny.html</a:t>
            </a:r>
            <a:endParaRPr lang="cs-CZ" sz="1800" dirty="0" smtClean="0"/>
          </a:p>
          <a:p>
            <a:r>
              <a:rPr lang="en-US" sz="1800" dirty="0" err="1"/>
              <a:t>Buten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2011-10-20].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4"/>
              </a:rPr>
              <a:t>http://</a:t>
            </a:r>
            <a:r>
              <a:rPr lang="en-US" sz="1800" dirty="0" smtClean="0">
                <a:hlinkClick r:id="rId4"/>
              </a:rPr>
              <a:t>cs.wikipedia.org/wiki/Buten</a:t>
            </a:r>
            <a:endParaRPr lang="cs-CZ" sz="1800" dirty="0" smtClean="0"/>
          </a:p>
          <a:p>
            <a:r>
              <a:rPr lang="en-US" sz="1800" dirty="0" err="1"/>
              <a:t>Ethen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2011-10-20].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5"/>
              </a:rPr>
              <a:t>http://</a:t>
            </a:r>
            <a:r>
              <a:rPr lang="en-US" sz="1800" dirty="0" smtClean="0">
                <a:hlinkClick r:id="rId5"/>
              </a:rPr>
              <a:t>cs.wikipedia.org/wiki/Ethen</a:t>
            </a:r>
            <a:endParaRPr lang="cs-CZ" sz="1800" dirty="0" smtClean="0"/>
          </a:p>
          <a:p>
            <a:r>
              <a:rPr lang="en-US" sz="1800" dirty="0" err="1"/>
              <a:t>Propen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2011-10-20]. </a:t>
            </a:r>
            <a:r>
              <a:rPr lang="en-US" sz="1800" dirty="0" err="1"/>
              <a:t>Dostupné</a:t>
            </a:r>
            <a:r>
              <a:rPr lang="en-US" sz="1800" dirty="0"/>
              <a:t> z: http://cs.wikipedia.org/wiki/Propen</a:t>
            </a:r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38974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en-US" sz="1800" dirty="0" err="1"/>
              <a:t>Alkadieny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2011-10-20].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cs.wikipedia.org/wiki/Alkadieny</a:t>
            </a:r>
            <a:endParaRPr lang="cs-CZ" sz="1800" dirty="0" smtClean="0"/>
          </a:p>
          <a:p>
            <a:r>
              <a:rPr lang="cs-CZ" sz="1800" dirty="0"/>
              <a:t>Benzen.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2011-10-20].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cs.wikipedia.org/wiki/Benzen</a:t>
            </a:r>
            <a:endParaRPr lang="cs-CZ" sz="1800" dirty="0" smtClean="0"/>
          </a:p>
          <a:p>
            <a:r>
              <a:rPr lang="en-US" sz="1800" dirty="0"/>
              <a:t>Vitamin.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2011-10-20].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4"/>
              </a:rPr>
              <a:t>http://</a:t>
            </a:r>
            <a:r>
              <a:rPr lang="en-US" sz="1800" dirty="0" smtClean="0">
                <a:hlinkClick r:id="rId4"/>
              </a:rPr>
              <a:t>cs.wikipedia.org/wiki/Vitam%C3%ADn_A</a:t>
            </a:r>
            <a:endParaRPr lang="cs-CZ" sz="1800" dirty="0" smtClean="0"/>
          </a:p>
          <a:p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</a:t>
            </a:r>
            <a:r>
              <a:rPr lang="cs-CZ" sz="1800"/>
              <a:t>ISBN 80-7235-260-1.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480105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848</TotalTime>
  <Words>1072</Words>
  <Application>Microsoft Office PowerPoint</Application>
  <PresentationFormat>Předvádění na obrazovce (4:3)</PresentationFormat>
  <Paragraphs>113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Alkeny</vt:lpstr>
      <vt:lpstr>Alkeny</vt:lpstr>
      <vt:lpstr>Alkeny</vt:lpstr>
      <vt:lpstr>Alkeny</vt:lpstr>
      <vt:lpstr>Alkeny</vt:lpstr>
      <vt:lpstr>Alkeny</vt:lpstr>
      <vt:lpstr>Alkeny</vt:lpstr>
      <vt:lpstr>Alkeny</vt:lpstr>
      <vt:lpstr>Alkadieny</vt:lpstr>
      <vt:lpstr>Alkadieny</vt:lpstr>
      <vt:lpstr>Alkadieny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</dc:creator>
  <cp:lastModifiedBy>Fiedlerová Ivana</cp:lastModifiedBy>
  <cp:revision>38</cp:revision>
  <dcterms:created xsi:type="dcterms:W3CDTF">2012-03-08T20:13:06Z</dcterms:created>
  <dcterms:modified xsi:type="dcterms:W3CDTF">2012-03-11T10:09:33Z</dcterms:modified>
</cp:coreProperties>
</file>