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9"/>
  </p:notesMasterIdLst>
  <p:sldIdLst>
    <p:sldId id="266" r:id="rId2"/>
    <p:sldId id="256" r:id="rId3"/>
    <p:sldId id="271" r:id="rId4"/>
    <p:sldId id="275" r:id="rId5"/>
    <p:sldId id="276" r:id="rId6"/>
    <p:sldId id="277" r:id="rId7"/>
    <p:sldId id="26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48" autoAdjust="0"/>
    <p:restoredTop sz="94610" autoAdjust="0"/>
  </p:normalViewPr>
  <p:slideViewPr>
    <p:cSldViewPr>
      <p:cViewPr>
        <p:scale>
          <a:sx n="100" d="100"/>
          <a:sy n="100" d="100"/>
        </p:scale>
        <p:origin x="-546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1400" baseline="0" dirty="0" smtClean="0"/>
            <a:t>Podpora výuky v technických oborech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S0Š Net Office, spol. s </a:t>
          </a:r>
          <a:r>
            <a:rPr lang="cs-CZ" sz="1400" dirty="0" err="1" smtClean="0"/>
            <a:t>r.o</a:t>
          </a:r>
          <a:r>
            <a:rPr lang="cs-CZ" sz="1400" dirty="0" smtClean="0"/>
            <a:t>, Orlová 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1400" dirty="0" smtClean="0"/>
            <a:t>Ing. Oldřich </a:t>
          </a:r>
          <a:r>
            <a:rPr lang="cs-CZ" sz="1400" dirty="0" err="1" smtClean="0"/>
            <a:t>Vavříček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1400" dirty="0" smtClean="0"/>
            <a:t>Základy elektrotechniky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</a:t>
          </a:r>
          <a:r>
            <a:rPr lang="cs-CZ" sz="1400" dirty="0" smtClean="0"/>
            <a:t>CZ.1.07/1.5.00/34.0458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F4AF88E-C463-4F7A-9223-59CEF0195A5F}" type="presOf" srcId="{D1B46980-6531-4606-95E6-44980827E919}" destId="{2BE915AB-18AA-4053-B92C-3BFC9ED204BB}" srcOrd="1" destOrd="0" presId="urn:microsoft.com/office/officeart/2005/8/layout/target3"/>
    <dgm:cxn modelId="{8D24796F-0C6A-4B06-A846-82D435D2FF2C}" type="presOf" srcId="{D8197B8C-B260-4A16-BDF4-0947B075E274}" destId="{5A5FFA88-C948-4069-8E93-59FA12366E83}" srcOrd="1" destOrd="0" presId="urn:microsoft.com/office/officeart/2005/8/layout/target3"/>
    <dgm:cxn modelId="{FF7B5152-F67E-4313-8C26-621230D80392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A03062B-8E93-4796-A07D-E7CBC0409D4E}" type="presOf" srcId="{B651F6E3-6281-48DB-9319-2AEAFDAE7572}" destId="{619D679B-A015-4ECF-8348-D1034C574F40}" srcOrd="0" destOrd="0" presId="urn:microsoft.com/office/officeart/2005/8/layout/target3"/>
    <dgm:cxn modelId="{7A11F524-7E9C-4CEE-BA6D-55B8E61D4C11}" type="presOf" srcId="{4C35D32F-0EAB-4CD7-82EE-45574DC2A586}" destId="{8BEBB6EC-1DAA-4CAC-8A25-BC0FCBD5DBD5}" srcOrd="0" destOrd="0" presId="urn:microsoft.com/office/officeart/2005/8/layout/target3"/>
    <dgm:cxn modelId="{C66C8768-0444-4E6B-9CC4-FFD83E870C7C}" type="presOf" srcId="{D8197B8C-B260-4A16-BDF4-0947B075E274}" destId="{25B08C86-7E15-44DC-BE7F-FFB55DD49D12}" srcOrd="0" destOrd="0" presId="urn:microsoft.com/office/officeart/2005/8/layout/target3"/>
    <dgm:cxn modelId="{C573EF95-9A39-4C86-A6FC-23E7A9526923}" type="presOf" srcId="{757F3AB3-0718-4624-B441-E567A8F0AB56}" destId="{333A1088-737F-45CB-B68E-254E46348037}" srcOrd="0" destOrd="0" presId="urn:microsoft.com/office/officeart/2005/8/layout/target3"/>
    <dgm:cxn modelId="{D7A6CA3B-5FE0-4E56-8A4B-A01677C64A47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FA22600-5EF5-46F9-9D54-CC9C457EBAB3}" type="presOf" srcId="{D1D4F407-5343-4D3F-B5B9-D407B03CAEB4}" destId="{AED2198E-93D5-4001-81B4-73124B309672}" srcOrd="1" destOrd="0" presId="urn:microsoft.com/office/officeart/2005/8/layout/target3"/>
    <dgm:cxn modelId="{F202CC85-DC0B-49D0-8041-F495A7D5F6F7}" type="presOf" srcId="{B651F6E3-6281-48DB-9319-2AEAFDAE7572}" destId="{6BB5E863-4638-4E1D-BFDE-399D028AC4ED}" srcOrd="1" destOrd="0" presId="urn:microsoft.com/office/officeart/2005/8/layout/target3"/>
    <dgm:cxn modelId="{A9EAE12B-042A-4591-80D9-54D7A1D6EB18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F640DFD-A33A-4E69-802C-CD321A0F5EE0}" type="presParOf" srcId="{333A1088-737F-45CB-B68E-254E46348037}" destId="{F5ABB229-8D3B-4694-996A-96F23CF14429}" srcOrd="0" destOrd="0" presId="urn:microsoft.com/office/officeart/2005/8/layout/target3"/>
    <dgm:cxn modelId="{3A631F1F-18D3-4C00-84FF-7B213FF9AE44}" type="presParOf" srcId="{333A1088-737F-45CB-B68E-254E46348037}" destId="{F41139FD-01EE-4571-8B17-4FB00FC51163}" srcOrd="1" destOrd="0" presId="urn:microsoft.com/office/officeart/2005/8/layout/target3"/>
    <dgm:cxn modelId="{693A73CA-C0DF-4F95-94C1-52854AFD4B8C}" type="presParOf" srcId="{333A1088-737F-45CB-B68E-254E46348037}" destId="{D005CE8C-CC26-4C3E-AC11-E15060ECD759}" srcOrd="2" destOrd="0" presId="urn:microsoft.com/office/officeart/2005/8/layout/target3"/>
    <dgm:cxn modelId="{10886728-3051-4070-8D20-E7246372A932}" type="presParOf" srcId="{333A1088-737F-45CB-B68E-254E46348037}" destId="{2C702D82-9B77-49B7-9568-BB8EB47C3372}" srcOrd="3" destOrd="0" presId="urn:microsoft.com/office/officeart/2005/8/layout/target3"/>
    <dgm:cxn modelId="{EF603FE4-C982-44DD-B37B-207C176E43A8}" type="presParOf" srcId="{333A1088-737F-45CB-B68E-254E46348037}" destId="{A52A0455-90FF-4808-ABD0-F02540D31D5A}" srcOrd="4" destOrd="0" presId="urn:microsoft.com/office/officeart/2005/8/layout/target3"/>
    <dgm:cxn modelId="{8CCC8AEA-4736-46B3-84A6-390E722ECEF6}" type="presParOf" srcId="{333A1088-737F-45CB-B68E-254E46348037}" destId="{6140AFEC-043D-4C43-A2F9-D0F5331DF3A3}" srcOrd="5" destOrd="0" presId="urn:microsoft.com/office/officeart/2005/8/layout/target3"/>
    <dgm:cxn modelId="{C64B9EBE-00B7-410F-ABC3-CBCF3FC99E50}" type="presParOf" srcId="{333A1088-737F-45CB-B68E-254E46348037}" destId="{9358AC05-5D7D-4327-9F80-1AD486AEA664}" srcOrd="6" destOrd="0" presId="urn:microsoft.com/office/officeart/2005/8/layout/target3"/>
    <dgm:cxn modelId="{EAF64A00-78BA-459B-A8B0-E733CB5EA251}" type="presParOf" srcId="{333A1088-737F-45CB-B68E-254E46348037}" destId="{313FC574-E1CD-4FB4-B054-0B805CE0447D}" srcOrd="7" destOrd="0" presId="urn:microsoft.com/office/officeart/2005/8/layout/target3"/>
    <dgm:cxn modelId="{FD289A2C-2EAB-4AE5-A103-A6CD32FB8A69}" type="presParOf" srcId="{333A1088-737F-45CB-B68E-254E46348037}" destId="{619D679B-A015-4ECF-8348-D1034C574F40}" srcOrd="8" destOrd="0" presId="urn:microsoft.com/office/officeart/2005/8/layout/target3"/>
    <dgm:cxn modelId="{F3B99114-CAB0-40D2-AC7B-7A9C71D39504}" type="presParOf" srcId="{333A1088-737F-45CB-B68E-254E46348037}" destId="{322283A8-4A27-4CDA-BAE3-F381106A9174}" srcOrd="9" destOrd="0" presId="urn:microsoft.com/office/officeart/2005/8/layout/target3"/>
    <dgm:cxn modelId="{AAF2D842-5F1D-4229-A4E6-4546DB99FE41}" type="presParOf" srcId="{333A1088-737F-45CB-B68E-254E46348037}" destId="{FFC9F71D-1B4F-4AD9-A4A6-86ADEFC8AF5C}" srcOrd="10" destOrd="0" presId="urn:microsoft.com/office/officeart/2005/8/layout/target3"/>
    <dgm:cxn modelId="{714CA577-6C9C-4DA7-8953-5133F38A6E12}" type="presParOf" srcId="{333A1088-737F-45CB-B68E-254E46348037}" destId="{25B08C86-7E15-44DC-BE7F-FFB55DD49D12}" srcOrd="11" destOrd="0" presId="urn:microsoft.com/office/officeart/2005/8/layout/target3"/>
    <dgm:cxn modelId="{8D1CC059-25DF-45CB-9E9C-B43F3555EDF0}" type="presParOf" srcId="{333A1088-737F-45CB-B68E-254E46348037}" destId="{76644BE8-9D7C-4C09-B250-3D10AF48CBB7}" srcOrd="12" destOrd="0" presId="urn:microsoft.com/office/officeart/2005/8/layout/target3"/>
    <dgm:cxn modelId="{25AF4D0D-717B-4B1A-BC04-5C0591BDEDD9}" type="presParOf" srcId="{333A1088-737F-45CB-B68E-254E46348037}" destId="{EE85B701-7295-41C0-BA7A-34D3756A2AE6}" srcOrd="13" destOrd="0" presId="urn:microsoft.com/office/officeart/2005/8/layout/target3"/>
    <dgm:cxn modelId="{CF3D21C7-B530-4C0A-B93F-9A99EBFB3317}" type="presParOf" srcId="{333A1088-737F-45CB-B68E-254E46348037}" destId="{8BEBB6EC-1DAA-4CAC-8A25-BC0FCBD5DBD5}" srcOrd="14" destOrd="0" presId="urn:microsoft.com/office/officeart/2005/8/layout/target3"/>
    <dgm:cxn modelId="{4B1131CD-6426-4629-A74C-1F35CBC5DE83}" type="presParOf" srcId="{333A1088-737F-45CB-B68E-254E46348037}" destId="{AED2198E-93D5-4001-81B4-73124B309672}" srcOrd="15" destOrd="0" presId="urn:microsoft.com/office/officeart/2005/8/layout/target3"/>
    <dgm:cxn modelId="{27FDCD68-A84C-4DD5-951D-05F04113A459}" type="presParOf" srcId="{333A1088-737F-45CB-B68E-254E46348037}" destId="{2BE915AB-18AA-4053-B92C-3BFC9ED204BB}" srcOrd="16" destOrd="0" presId="urn:microsoft.com/office/officeart/2005/8/layout/target3"/>
    <dgm:cxn modelId="{C4A272E9-3075-4823-9C12-DCC4F704DB41}" type="presParOf" srcId="{333A1088-737F-45CB-B68E-254E46348037}" destId="{6BB5E863-4638-4E1D-BFDE-399D028AC4ED}" srcOrd="17" destOrd="0" presId="urn:microsoft.com/office/officeart/2005/8/layout/target3"/>
    <dgm:cxn modelId="{6E37BC14-3516-4D59-BD98-52F1E7B6EE75}" type="presParOf" srcId="{333A1088-737F-45CB-B68E-254E46348037}" destId="{5A5FFA88-C948-4069-8E93-59FA12366E83}" srcOrd="18" destOrd="0" presId="urn:microsoft.com/office/officeart/2005/8/layout/target3"/>
    <dgm:cxn modelId="{FDC19122-DB35-4A63-B4FD-5BBD011673B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S0Š Net Office, spol. s </a:t>
          </a:r>
          <a:r>
            <a:rPr lang="cs-CZ" sz="1400" kern="1200" dirty="0" err="1" smtClean="0"/>
            <a:t>r.o</a:t>
          </a:r>
          <a:r>
            <a:rPr lang="cs-CZ" sz="1400" kern="1200" dirty="0" smtClean="0"/>
            <a:t>, Orlová Lutyně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1400" kern="1200" dirty="0" smtClean="0"/>
            <a:t>Ing. Oldřich </a:t>
          </a:r>
          <a:r>
            <a:rPr lang="cs-CZ" sz="1400" kern="1200" dirty="0" err="1" smtClean="0"/>
            <a:t>Vavříček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1400" kern="1200" baseline="0" dirty="0" smtClean="0"/>
            <a:t>Podpora výuky v technických oborech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1400" kern="1200" dirty="0" smtClean="0"/>
            <a:t>Základy elektrotechniky</a:t>
          </a:r>
          <a:endParaRPr lang="cs-CZ" sz="14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</a:t>
          </a:r>
          <a:r>
            <a:rPr lang="cs-CZ" sz="1400" kern="1200" dirty="0" smtClean="0"/>
            <a:t>CZ.1.07/1.5.00/34.0458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709D80-20E3-41E3-A8A7-CEE83C687D7A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88219D-EEDD-4B9D-8C17-D32F68FDEF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43046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9AD33B7-9370-4371-BDE5-C3F8C912A722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8328791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3449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lvl="0"/>
            <a:r>
              <a:rPr lang="cs-CZ" sz="3600" dirty="0" smtClean="0">
                <a:solidFill>
                  <a:srgbClr val="002060"/>
                </a:solidFill>
                <a:effectLst/>
              </a:rPr>
              <a:t>Polovodiče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Diody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3961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548681"/>
            <a:ext cx="3888432" cy="5616623"/>
          </a:xfrm>
        </p:spPr>
        <p:txBody>
          <a:bodyPr>
            <a:normAutofit lnSpcReduction="10000"/>
          </a:bodyPr>
          <a:lstStyle/>
          <a:p>
            <a:r>
              <a:rPr lang="cs-CZ" sz="1200" b="1" dirty="0"/>
              <a:t>Voltampérová charakteristika diody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V minulé kapitole jsme si popsali, jak se chová přechod P - N při různé polaritě vnějšího napětí. Jestliže přechod opatříme kontakty, pak vznikne součástka - </a:t>
            </a:r>
            <a:r>
              <a:rPr lang="cs-CZ" sz="1100" b="1" dirty="0"/>
              <a:t>dioda</a:t>
            </a:r>
            <a:r>
              <a:rPr lang="cs-CZ" sz="1100" dirty="0"/>
              <a:t>.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Ta pak má na vývodu </a:t>
            </a:r>
            <a:r>
              <a:rPr lang="cs-CZ" sz="1100" b="1" dirty="0"/>
              <a:t>P anodu</a:t>
            </a:r>
            <a:r>
              <a:rPr lang="cs-CZ" sz="1100" dirty="0"/>
              <a:t> a na vývodu </a:t>
            </a:r>
            <a:r>
              <a:rPr lang="cs-CZ" sz="1100" b="1" dirty="0"/>
              <a:t>N katodu</a:t>
            </a:r>
            <a:r>
              <a:rPr lang="cs-CZ" sz="1100" dirty="0"/>
              <a:t>. Dále pak při polaritě napětí </a:t>
            </a:r>
            <a:r>
              <a:rPr lang="cs-CZ" sz="1100" b="1" dirty="0"/>
              <a:t>+/anoda</a:t>
            </a:r>
            <a:r>
              <a:rPr lang="cs-CZ" sz="1100" dirty="0"/>
              <a:t> a </a:t>
            </a:r>
            <a:r>
              <a:rPr lang="cs-CZ" sz="1100" b="1" dirty="0"/>
              <a:t>-/katoda</a:t>
            </a:r>
            <a:r>
              <a:rPr lang="cs-CZ" sz="1100" dirty="0"/>
              <a:t>, se tento směr považuje </a:t>
            </a:r>
            <a:r>
              <a:rPr lang="cs-CZ" sz="1100" dirty="0" smtClean="0"/>
              <a:t>za </a:t>
            </a:r>
            <a:r>
              <a:rPr lang="cs-CZ" sz="1100" b="1" dirty="0" smtClean="0"/>
              <a:t>propustný</a:t>
            </a:r>
            <a:r>
              <a:rPr lang="cs-CZ" sz="1100" dirty="0"/>
              <a:t> a při polaritě </a:t>
            </a:r>
            <a:r>
              <a:rPr lang="cs-CZ" sz="1100" b="1" dirty="0"/>
              <a:t>-/anoda</a:t>
            </a:r>
            <a:r>
              <a:rPr lang="cs-CZ" sz="1100" dirty="0"/>
              <a:t> a </a:t>
            </a:r>
            <a:r>
              <a:rPr lang="cs-CZ" sz="1100" b="1" dirty="0"/>
              <a:t>+/katoda</a:t>
            </a:r>
            <a:r>
              <a:rPr lang="cs-CZ" sz="1100" dirty="0"/>
              <a:t>, se jedná o </a:t>
            </a:r>
            <a:r>
              <a:rPr lang="cs-CZ" sz="1100" b="1" dirty="0"/>
              <a:t>závěrný směr</a:t>
            </a:r>
            <a:r>
              <a:rPr lang="cs-CZ" sz="1100" dirty="0"/>
              <a:t>.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Závislost proudu a napětí odvodil poprvé </a:t>
            </a:r>
            <a:r>
              <a:rPr lang="cs-CZ" sz="1100" b="1" dirty="0"/>
              <a:t>Wiliam </a:t>
            </a:r>
            <a:r>
              <a:rPr lang="cs-CZ" sz="1100" b="1" dirty="0" err="1"/>
              <a:t>Shockley</a:t>
            </a:r>
            <a:r>
              <a:rPr lang="cs-CZ" sz="1100" dirty="0"/>
              <a:t> a tak rovnice, která vyjadřuje voltampérovou charakteristiku diody v propustném i závěrném směru dostala jméno po svém objeviteli.</a:t>
            </a:r>
          </a:p>
          <a:p>
            <a:pPr algn="just">
              <a:lnSpc>
                <a:spcPct val="150000"/>
              </a:lnSpc>
            </a:pPr>
            <a:r>
              <a:rPr lang="cs-CZ" sz="1100" dirty="0"/>
              <a:t>V obou případech je jedná o exponenciální závislost, takže z tohoto hlediska je dioda součástka nelineární. Na </a:t>
            </a:r>
            <a:r>
              <a:rPr lang="cs-CZ" sz="1100" dirty="0" smtClean="0"/>
              <a:t>obrázku jsou </a:t>
            </a:r>
            <a:r>
              <a:rPr lang="cs-CZ" sz="1100" dirty="0"/>
              <a:t>voltampérové charakteristiky, včetně schémat diody v propustném i závěrném směru naznačeny.</a:t>
            </a:r>
          </a:p>
          <a:p>
            <a:pPr algn="just">
              <a:lnSpc>
                <a:spcPct val="150000"/>
              </a:lnSpc>
            </a:pPr>
            <a:endParaRPr lang="cs-CZ" sz="1100" dirty="0" smtClean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6150" y="759619"/>
            <a:ext cx="3930650" cy="3930650"/>
          </a:xfrm>
        </p:spPr>
      </p:pic>
    </p:spTree>
    <p:extLst>
      <p:ext uri="{BB962C8B-B14F-4D97-AF65-F5344CB8AC3E}">
        <p14:creationId xmlns:p14="http://schemas.microsoft.com/office/powerpoint/2010/main" val="3594882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548681"/>
            <a:ext cx="4176464" cy="5616623"/>
          </a:xfrm>
        </p:spPr>
        <p:txBody>
          <a:bodyPr>
            <a:normAutofit fontScale="92500" lnSpcReduction="20000"/>
          </a:bodyPr>
          <a:lstStyle/>
          <a:p>
            <a:pPr algn="just">
              <a:lnSpc>
                <a:spcPct val="150000"/>
              </a:lnSpc>
            </a:pPr>
            <a:r>
              <a:rPr lang="cs-CZ" sz="1200" dirty="0"/>
              <a:t>Z voltampérové charakteristiky diody vidíme, že v propustné části je do určitého napětí proud v podstatě roven nule. Teprve až hodnota napětí dosáhne určité hodnoty - </a:t>
            </a:r>
            <a:r>
              <a:rPr lang="cs-CZ" sz="1200" b="1" dirty="0"/>
              <a:t>propustné napětí</a:t>
            </a:r>
            <a:r>
              <a:rPr lang="cs-CZ" sz="1200" dirty="0"/>
              <a:t>, pak se začíná hodnota proudu zvyšovat</a:t>
            </a:r>
            <a:r>
              <a:rPr lang="cs-CZ" sz="1200" dirty="0" smtClean="0"/>
              <a:t>.</a:t>
            </a:r>
            <a:r>
              <a:rPr lang="cs-CZ" sz="1200" dirty="0"/>
              <a:t> Z voltampérových charakteristik diod vidíme, že jak v propustném, tak i v závěrném směru dochází při určité hodnotě napětí k strmému nárůstu proudu.</a:t>
            </a:r>
          </a:p>
          <a:p>
            <a:pPr algn="just">
              <a:lnSpc>
                <a:spcPct val="150000"/>
              </a:lnSpc>
            </a:pPr>
            <a:r>
              <a:rPr lang="cs-CZ" sz="1200" dirty="0"/>
              <a:t>V propustném směru se toto napětí označuje jako </a:t>
            </a:r>
            <a:r>
              <a:rPr lang="cs-CZ" sz="1200" b="1" dirty="0"/>
              <a:t>prahové</a:t>
            </a:r>
            <a:r>
              <a:rPr lang="cs-CZ" sz="1200" dirty="0"/>
              <a:t>. Jeho hodnota vyplývá z šířky zakázaného pásma. U křemíkových diod je hodnota prahového napětí 0,65 - 0,7 V.</a:t>
            </a:r>
          </a:p>
          <a:p>
            <a:pPr algn="just">
              <a:lnSpc>
                <a:spcPct val="150000"/>
              </a:lnSpc>
            </a:pPr>
            <a:r>
              <a:rPr lang="cs-CZ" sz="1200" dirty="0"/>
              <a:t>Součin proudu a prahového napětí způsobuje výkonovou ztrátu, která se mění v teplo. Aby nedošlo k tepelnému přetížení diody, je stanovena maximální </a:t>
            </a:r>
            <a:r>
              <a:rPr lang="cs-CZ" sz="1200" b="1" dirty="0"/>
              <a:t>střední hodnota proudu I</a:t>
            </a:r>
            <a:r>
              <a:rPr lang="cs-CZ" sz="1200" b="1" baseline="-25000" dirty="0"/>
              <a:t>FAV</a:t>
            </a:r>
            <a:r>
              <a:rPr lang="cs-CZ" sz="1200" dirty="0"/>
              <a:t> (Forward </a:t>
            </a:r>
            <a:r>
              <a:rPr lang="cs-CZ" sz="1200" dirty="0" err="1"/>
              <a:t>AVerage</a:t>
            </a:r>
            <a:r>
              <a:rPr lang="cs-CZ" sz="1200" dirty="0"/>
              <a:t>).</a:t>
            </a:r>
          </a:p>
          <a:p>
            <a:pPr algn="just">
              <a:lnSpc>
                <a:spcPct val="150000"/>
              </a:lnSpc>
            </a:pPr>
            <a:r>
              <a:rPr lang="cs-CZ" sz="1200" dirty="0"/>
              <a:t>V závěrném směru je třeba zamezit tomu, aby se hodnoty napětí nedostaly do oblasti kolena, čímž by došlo k výkonovému přetížení diody. Proto výrobce uvádí </a:t>
            </a:r>
            <a:r>
              <a:rPr lang="cs-CZ" sz="1200" b="1" dirty="0"/>
              <a:t>opakovatelné závěrné napětí - U</a:t>
            </a:r>
            <a:r>
              <a:rPr lang="cs-CZ" sz="1200" b="1" baseline="-25000" dirty="0"/>
              <a:t>RRM</a:t>
            </a:r>
            <a:r>
              <a:rPr lang="cs-CZ" sz="1200" dirty="0"/>
              <a:t>(Reverse </a:t>
            </a:r>
            <a:r>
              <a:rPr lang="cs-CZ" sz="1200" dirty="0" err="1"/>
              <a:t>Repetive</a:t>
            </a:r>
            <a:r>
              <a:rPr lang="cs-CZ" sz="1200" dirty="0"/>
              <a:t> Maximum). Na </a:t>
            </a:r>
            <a:r>
              <a:rPr lang="cs-CZ" sz="1200" dirty="0" smtClean="0"/>
              <a:t>obrázku </a:t>
            </a:r>
            <a:r>
              <a:rPr lang="cs-CZ" sz="1200" dirty="0"/>
              <a:t>jsou vyznačeny oblasti v propustném i závěrném směru, která je výrobcem garantována.</a:t>
            </a:r>
          </a:p>
          <a:p>
            <a:pPr algn="just">
              <a:lnSpc>
                <a:spcPct val="150000"/>
              </a:lnSpc>
            </a:pPr>
            <a:endParaRPr lang="cs-CZ" sz="11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6150" y="759619"/>
            <a:ext cx="3930650" cy="3930650"/>
          </a:xfrm>
        </p:spPr>
      </p:pic>
    </p:spTree>
    <p:extLst>
      <p:ext uri="{BB962C8B-B14F-4D97-AF65-F5344CB8AC3E}">
        <p14:creationId xmlns:p14="http://schemas.microsoft.com/office/powerpoint/2010/main" val="3990663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548681"/>
            <a:ext cx="4176464" cy="5616623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80000"/>
              </a:lnSpc>
            </a:pPr>
            <a:r>
              <a:rPr lang="cs-CZ" sz="1200" b="1" dirty="0" smtClean="0">
                <a:latin typeface="+mj-lt"/>
                <a:cs typeface="Arial" pitchFamily="34" charset="0"/>
              </a:rPr>
              <a:t>Závěrný směr diody</a:t>
            </a:r>
            <a:endParaRPr lang="cs-CZ" sz="1200" b="1" dirty="0">
              <a:latin typeface="+mj-lt"/>
              <a:cs typeface="Arial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cs-CZ" sz="1200" dirty="0"/>
              <a:t>Se zvyšováním závěrného napětí dochází k rozšíření přechodu PN a elektrony získávají takovou energii, že opustí valenční pás a pohybují se dál ke kladnému pólu vnějšího zdroje. Tím také vznikají díry, které putují opačným směrem. Na své cestě narážejí na další atomy a jejich počet se </a:t>
            </a:r>
            <a:r>
              <a:rPr lang="cs-CZ" sz="1200" dirty="0" smtClean="0"/>
              <a:t>zvětšuje. Dochází </a:t>
            </a:r>
            <a:r>
              <a:rPr lang="cs-CZ" sz="1200" dirty="0"/>
              <a:t>k </a:t>
            </a:r>
            <a:r>
              <a:rPr lang="cs-CZ" sz="1200" b="1" dirty="0"/>
              <a:t>nárazové ionizaci</a:t>
            </a:r>
            <a:r>
              <a:rPr lang="cs-CZ" sz="1200" dirty="0"/>
              <a:t>, při které vždy vznikne pár elektron - díra a tím také narůstá proud diodou. Při dosažení</a:t>
            </a:r>
            <a:r>
              <a:rPr lang="cs-CZ" sz="1200" b="1" dirty="0"/>
              <a:t> průrazného napětí U</a:t>
            </a:r>
            <a:r>
              <a:rPr lang="cs-CZ" sz="1200" b="1" baseline="-25000" dirty="0"/>
              <a:t>BR</a:t>
            </a:r>
            <a:r>
              <a:rPr lang="cs-CZ" sz="1200" dirty="0"/>
              <a:t>, dojde k lavinovému nárůstu počtu generovaných párů elektron - díra.</a:t>
            </a:r>
          </a:p>
          <a:p>
            <a:pPr algn="just">
              <a:lnSpc>
                <a:spcPct val="150000"/>
              </a:lnSpc>
            </a:pPr>
            <a:r>
              <a:rPr lang="cs-CZ" sz="1200" dirty="0"/>
              <a:t>Počet generovaných párů roste geometrickou řadou i bez dalšího zvyšování napětí. Na voltampérové charakteristice vidíme tento nárůst, v oblasti kolena.</a:t>
            </a:r>
          </a:p>
          <a:p>
            <a:pPr algn="just">
              <a:lnSpc>
                <a:spcPct val="150000"/>
              </a:lnSpc>
            </a:pPr>
            <a:r>
              <a:rPr lang="cs-CZ" sz="1200" dirty="0"/>
              <a:t>A při malém zvýšení napětí naroste velikost proudu tak, že dojde ke zničení diody. Proto také pak má dioda v obou směrech stejný ohmický odpor, takže tímto jednoduchým měřením zjistíme, zda je dioda v pořádku nebo je vadná. Hodnota průrazného napětí závisí hlavně na koncentraci příměsových částic (donory, akceptory) a na teplotě. Patří k základním parametrům každé diody.</a:t>
            </a:r>
          </a:p>
          <a:p>
            <a:pPr algn="just">
              <a:lnSpc>
                <a:spcPct val="150000"/>
              </a:lnSpc>
            </a:pPr>
            <a:r>
              <a:rPr lang="cs-CZ" sz="1100" dirty="0" smtClean="0"/>
              <a:t>.</a:t>
            </a: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56150" y="759619"/>
            <a:ext cx="3930650" cy="3930650"/>
          </a:xfrm>
        </p:spPr>
      </p:pic>
    </p:spTree>
    <p:extLst>
      <p:ext uri="{BB962C8B-B14F-4D97-AF65-F5344CB8AC3E}">
        <p14:creationId xmlns:p14="http://schemas.microsoft.com/office/powerpoint/2010/main" val="644931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548681"/>
            <a:ext cx="8064896" cy="5616623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cs-CZ" sz="1100" dirty="0"/>
              <a:t>V určitých případech, kdy je koncentrace donorů a akceptorů tak vysoká, že přechod PN představuje úzkou energetickou bariéru. Přechod je natolik úzký, že jej mohou elektrony překonat </a:t>
            </a:r>
            <a:r>
              <a:rPr lang="cs-CZ" sz="1100" b="1" dirty="0"/>
              <a:t>tunelovým jevem</a:t>
            </a:r>
            <a:r>
              <a:rPr lang="cs-CZ" sz="1100" dirty="0"/>
              <a:t> nebo také </a:t>
            </a:r>
            <a:r>
              <a:rPr lang="cs-CZ" sz="1100" b="1" dirty="0" err="1"/>
              <a:t>Zenerovým</a:t>
            </a:r>
            <a:r>
              <a:rPr lang="cs-CZ" sz="1100" b="1" dirty="0"/>
              <a:t> jevem</a:t>
            </a:r>
            <a:r>
              <a:rPr lang="cs-CZ" sz="1100" dirty="0"/>
              <a:t>. Tento jev se vyskytuje u křemíkových diod přibližně do 8 V, označuje se </a:t>
            </a:r>
            <a:r>
              <a:rPr lang="cs-CZ" sz="1100" b="1" dirty="0"/>
              <a:t>U</a:t>
            </a:r>
            <a:r>
              <a:rPr lang="cs-CZ" sz="1100" b="1" baseline="-25000" dirty="0"/>
              <a:t>Z</a:t>
            </a:r>
            <a:r>
              <a:rPr lang="cs-CZ" sz="1100" b="1" dirty="0"/>
              <a:t> - </a:t>
            </a:r>
            <a:r>
              <a:rPr lang="cs-CZ" sz="1100" b="1" dirty="0" err="1"/>
              <a:t>Zenerovým</a:t>
            </a:r>
            <a:r>
              <a:rPr lang="cs-CZ" sz="1100" b="1" dirty="0"/>
              <a:t> napětím</a:t>
            </a:r>
            <a:r>
              <a:rPr lang="cs-CZ" sz="1100" dirty="0"/>
              <a:t>. Podle objevitele jsou tak pojmenovány i speciální diody - </a:t>
            </a:r>
            <a:r>
              <a:rPr lang="cs-CZ" sz="1100" dirty="0" err="1"/>
              <a:t>Zenerovy</a:t>
            </a:r>
            <a:r>
              <a:rPr lang="cs-CZ" sz="1100" dirty="0"/>
              <a:t> diody, které využívají závěrné části charakteristiky pro stabilizaci napětí</a:t>
            </a:r>
            <a:r>
              <a:rPr lang="cs-CZ" sz="1100" dirty="0" smtClean="0"/>
              <a:t>.</a:t>
            </a:r>
          </a:p>
          <a:p>
            <a:pPr algn="just">
              <a:lnSpc>
                <a:spcPct val="150000"/>
              </a:lnSpc>
            </a:pPr>
            <a:endParaRPr lang="cs-CZ" sz="1100" dirty="0"/>
          </a:p>
          <a:p>
            <a:pPr>
              <a:lnSpc>
                <a:spcPct val="80000"/>
              </a:lnSpc>
            </a:pPr>
            <a:r>
              <a:rPr lang="cs-CZ" sz="1200" b="1" dirty="0">
                <a:cs typeface="Arial" pitchFamily="34" charset="0"/>
              </a:rPr>
              <a:t>Kontrolní otázky</a:t>
            </a:r>
          </a:p>
          <a:p>
            <a:pPr algn="just">
              <a:lnSpc>
                <a:spcPct val="150000"/>
              </a:lnSpc>
              <a:buFont typeface="+mj-lt"/>
              <a:buAutoNum type="arabicPeriod"/>
            </a:pPr>
            <a:r>
              <a:rPr lang="cs-CZ" sz="1100" dirty="0" smtClean="0"/>
              <a:t>Jaký je princip činnosti diody?</a:t>
            </a:r>
            <a:endParaRPr lang="cs-CZ" sz="1100" dirty="0"/>
          </a:p>
          <a:p>
            <a:pPr algn="just">
              <a:lnSpc>
                <a:spcPct val="150000"/>
              </a:lnSpc>
              <a:buFont typeface="+mj-lt"/>
              <a:buAutoNum type="arabicPeriod"/>
            </a:pPr>
            <a:r>
              <a:rPr lang="cs-CZ" sz="1100" dirty="0"/>
              <a:t>Co </a:t>
            </a:r>
            <a:r>
              <a:rPr lang="cs-CZ" sz="1100" dirty="0" smtClean="0"/>
              <a:t>představuje voltampérová charakteristika diody?</a:t>
            </a:r>
            <a:endParaRPr lang="cs-CZ" sz="1100" dirty="0"/>
          </a:p>
          <a:p>
            <a:pPr algn="just">
              <a:lnSpc>
                <a:spcPct val="150000"/>
              </a:lnSpc>
              <a:buFont typeface="+mj-lt"/>
              <a:buAutoNum type="arabicPeriod"/>
            </a:pPr>
            <a:r>
              <a:rPr lang="cs-CZ" sz="1100" dirty="0" smtClean="0"/>
              <a:t>Jak se mění napětí a proud v propustném směru diody?</a:t>
            </a:r>
            <a:endParaRPr lang="cs-CZ" sz="1100" dirty="0"/>
          </a:p>
          <a:p>
            <a:pPr algn="just">
              <a:lnSpc>
                <a:spcPct val="150000"/>
              </a:lnSpc>
              <a:buFont typeface="+mj-lt"/>
              <a:buAutoNum type="arabicPeriod"/>
            </a:pPr>
            <a:r>
              <a:rPr lang="cs-CZ" sz="1100" dirty="0" smtClean="0"/>
              <a:t>Jaké děje lze pozorovat v závěrném směru diody? </a:t>
            </a:r>
            <a:endParaRPr lang="cs-CZ" sz="1100" dirty="0"/>
          </a:p>
          <a:p>
            <a:pPr algn="just">
              <a:lnSpc>
                <a:spcPct val="150000"/>
              </a:lnSpc>
              <a:buFont typeface="+mj-lt"/>
              <a:buAutoNum type="arabicPeriod"/>
            </a:pPr>
            <a:r>
              <a:rPr lang="cs-CZ" sz="1100" dirty="0" smtClean="0"/>
              <a:t>Jaké jsou základní parametry diody?</a:t>
            </a:r>
            <a:endParaRPr lang="cs-CZ" sz="1100" dirty="0"/>
          </a:p>
          <a:p>
            <a:pPr algn="just">
              <a:lnSpc>
                <a:spcPct val="150000"/>
              </a:lnSpc>
            </a:pP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11917118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657725"/>
            <a:ext cx="8183880" cy="1219546"/>
          </a:xfrm>
        </p:spPr>
        <p:txBody>
          <a:bodyPr>
            <a:noAutofit/>
          </a:bodyPr>
          <a:lstStyle/>
          <a:p>
            <a:pPr algn="ctr"/>
            <a:r>
              <a:rPr lang="cs-CZ" sz="1800" dirty="0" smtClean="0"/>
              <a:t>CITACE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>
                <a:effectLst/>
              </a:rPr>
              <a:t>JAN KESL. </a:t>
            </a:r>
            <a:r>
              <a:rPr lang="cs-CZ" sz="1800" i="1" dirty="0">
                <a:effectLst/>
              </a:rPr>
              <a:t>Elektronika I analogová technika</a:t>
            </a:r>
            <a:r>
              <a:rPr lang="cs-CZ" sz="1800" dirty="0">
                <a:effectLst/>
              </a:rPr>
              <a:t>. Praha: BEN, 2004. ISBN 80-7300-143-8</a:t>
            </a:r>
            <a:r>
              <a:rPr lang="cs-CZ" sz="1800" dirty="0" smtClean="0">
                <a:effectLst/>
              </a:rPr>
              <a:t>.</a:t>
            </a:r>
            <a:br>
              <a:rPr lang="cs-CZ" sz="1800" dirty="0" smtClean="0">
                <a:effectLst/>
              </a:rPr>
            </a:br>
            <a:r>
              <a:rPr lang="cs-CZ" sz="1800" dirty="0">
                <a:effectLst/>
              </a:rPr>
              <a:t>VÍT ZÁHLAVA , Jan </a:t>
            </a:r>
            <a:r>
              <a:rPr lang="cs-CZ" sz="1800" dirty="0" err="1">
                <a:effectLst/>
              </a:rPr>
              <a:t>Vobecký</a:t>
            </a:r>
            <a:r>
              <a:rPr lang="cs-CZ" sz="1800" dirty="0">
                <a:effectLst/>
              </a:rPr>
              <a:t>. </a:t>
            </a:r>
            <a:r>
              <a:rPr lang="cs-CZ" sz="1800" i="1" dirty="0">
                <a:effectLst/>
              </a:rPr>
              <a:t>Elektronika</a:t>
            </a:r>
            <a:r>
              <a:rPr lang="cs-CZ" sz="1800" dirty="0">
                <a:effectLst/>
              </a:rPr>
              <a:t>. Praha: </a:t>
            </a:r>
            <a:r>
              <a:rPr lang="cs-CZ" sz="1800" dirty="0" err="1">
                <a:effectLst/>
              </a:rPr>
              <a:t>Grada</a:t>
            </a:r>
            <a:r>
              <a:rPr lang="cs-CZ" sz="1800" dirty="0">
                <a:effectLst/>
              </a:rPr>
              <a:t>. ISBN 8024712415.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183880" cy="3528392"/>
          </a:xfrm>
        </p:spPr>
        <p:txBody>
          <a:bodyPr>
            <a:normAutofit fontScale="40000" lnSpcReduction="20000"/>
          </a:bodyPr>
          <a:lstStyle/>
          <a:p>
            <a:pPr marL="0" indent="0" algn="ctr">
              <a:buNone/>
            </a:pPr>
            <a:r>
              <a:rPr lang="cs-CZ" sz="3600" b="1" dirty="0" smtClean="0">
                <a:solidFill>
                  <a:srgbClr val="002060"/>
                </a:solidFill>
              </a:rPr>
              <a:t>ANOTACE</a:t>
            </a:r>
          </a:p>
          <a:p>
            <a:pPr algn="just">
              <a:lnSpc>
                <a:spcPct val="170000"/>
              </a:lnSpc>
            </a:pPr>
            <a:r>
              <a:rPr lang="cs-CZ" sz="2900" b="1" dirty="0" smtClean="0">
                <a:solidFill>
                  <a:srgbClr val="002060"/>
                </a:solidFill>
              </a:rPr>
              <a:t>Materiál lze použít jako teoretickou přípravu ke kapitole “Polovodiče - diody“, kde se žáci seznámí se základními principy činnosti polovodičových diod, jejich základními druhy, voltampérovou charakteristikou a jejich použití v elektrotechnické praxi.</a:t>
            </a:r>
          </a:p>
          <a:p>
            <a:pPr algn="just">
              <a:lnSpc>
                <a:spcPct val="170000"/>
              </a:lnSpc>
            </a:pPr>
            <a:r>
              <a:rPr lang="cs-CZ" sz="2900" b="1" dirty="0" smtClean="0">
                <a:solidFill>
                  <a:srgbClr val="002060"/>
                </a:solidFill>
              </a:rPr>
              <a:t>Dále se žáci seznámí s praktickým využitím principů činnosti přechodu PN, především na činnosti diod, který je základním prvkem u mnoha polovodičových aplikací.</a:t>
            </a:r>
          </a:p>
          <a:p>
            <a:pPr algn="just">
              <a:lnSpc>
                <a:spcPct val="170000"/>
              </a:lnSpc>
            </a:pPr>
            <a:r>
              <a:rPr lang="cs-CZ" sz="2900" b="1" dirty="0" smtClean="0">
                <a:solidFill>
                  <a:srgbClr val="002060"/>
                </a:solidFill>
              </a:rPr>
              <a:t>Na konci kapitoly jsou uvedeny kontrolní otázky, které si žáci písemně vypracují nebo na ně jednotlivě odpovídají v lavici.  </a:t>
            </a:r>
          </a:p>
          <a:p>
            <a:pPr algn="just">
              <a:lnSpc>
                <a:spcPct val="170000"/>
              </a:lnSpc>
            </a:pPr>
            <a:r>
              <a:rPr lang="cs-CZ" sz="2900" b="1" dirty="0" smtClean="0">
                <a:solidFill>
                  <a:srgbClr val="002060"/>
                </a:solidFill>
              </a:rPr>
              <a:t>Předpokládaný čas 45 min.</a:t>
            </a:r>
          </a:p>
          <a:p>
            <a:pPr algn="just">
              <a:lnSpc>
                <a:spcPct val="170000"/>
              </a:lnSpc>
            </a:pPr>
            <a:endParaRPr lang="cs-CZ" sz="2900" dirty="0" smtClean="0"/>
          </a:p>
        </p:txBody>
      </p:sp>
    </p:spTree>
    <p:extLst>
      <p:ext uri="{BB962C8B-B14F-4D97-AF65-F5344CB8AC3E}">
        <p14:creationId xmlns:p14="http://schemas.microsoft.com/office/powerpoint/2010/main" val="42328923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2479</TotalTime>
  <Words>275</Words>
  <Application>Microsoft Office PowerPoint</Application>
  <PresentationFormat>Předvádění na obrazovce (4:3)</PresentationFormat>
  <Paragraphs>36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Aspekt</vt:lpstr>
      <vt:lpstr>Prezentace aplikace PowerPoint</vt:lpstr>
      <vt:lpstr>Polovodiče </vt:lpstr>
      <vt:lpstr>Prezentace aplikace PowerPoint</vt:lpstr>
      <vt:lpstr>Prezentace aplikace PowerPoint</vt:lpstr>
      <vt:lpstr>Prezentace aplikace PowerPoint</vt:lpstr>
      <vt:lpstr>Prezentace aplikace PowerPoint</vt:lpstr>
      <vt:lpstr>CITACE JAN KESL. Elektronika I analogová technika. Praha: BEN, 2004. ISBN 80-7300-143-8. VÍT ZÁHLAVA , Jan Vobecký. Elektronika. Praha: Grada. ISBN 8024712415.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Sérioparalelní zapojení rezistorů</dc:title>
  <dc:creator>Windows User</dc:creator>
  <cp:lastModifiedBy>Windows User</cp:lastModifiedBy>
  <cp:revision>195</cp:revision>
  <dcterms:created xsi:type="dcterms:W3CDTF">2012-04-15T15:58:10Z</dcterms:created>
  <dcterms:modified xsi:type="dcterms:W3CDTF">2013-01-16T19:49:27Z</dcterms:modified>
</cp:coreProperties>
</file>