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9"/>
  </p:notesMasterIdLst>
  <p:sldIdLst>
    <p:sldId id="266" r:id="rId2"/>
    <p:sldId id="256" r:id="rId3"/>
    <p:sldId id="271" r:id="rId4"/>
    <p:sldId id="275" r:id="rId5"/>
    <p:sldId id="276" r:id="rId6"/>
    <p:sldId id="277" r:id="rId7"/>
    <p:sldId id="268"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48" autoAdjust="0"/>
    <p:restoredTop sz="94610" autoAdjust="0"/>
  </p:normalViewPr>
  <p:slideViewPr>
    <p:cSldViewPr>
      <p:cViewPr>
        <p:scale>
          <a:sx n="100" d="100"/>
          <a:sy n="100" d="100"/>
        </p:scale>
        <p:origin x="-294" y="-162"/>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2000" dirty="0" smtClean="0"/>
            <a:t>NÁZEV: </a:t>
          </a:r>
          <a:r>
            <a:rPr lang="cs-CZ" sz="1400" baseline="0" dirty="0" smtClean="0"/>
            <a:t>Podpora výuky v technických oborech</a:t>
          </a:r>
          <a:endParaRPr lang="cs-CZ" sz="14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2000" dirty="0" smtClean="0"/>
            <a:t>NÁZEV ŠKOLY: </a:t>
          </a:r>
          <a:r>
            <a:rPr lang="cs-CZ" sz="1400" dirty="0" smtClean="0"/>
            <a:t>S0Š Net Office, spol. s </a:t>
          </a:r>
          <a:r>
            <a:rPr lang="cs-CZ" sz="1400" dirty="0" err="1" smtClean="0"/>
            <a:t>r.o</a:t>
          </a:r>
          <a:r>
            <a:rPr lang="cs-CZ" sz="1400" dirty="0" smtClean="0"/>
            <a:t>, Orlová Lutyně</a:t>
          </a:r>
          <a:endParaRPr lang="cs-CZ" sz="14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2000" dirty="0" smtClean="0"/>
            <a:t>AUTOR: </a:t>
          </a:r>
          <a:r>
            <a:rPr lang="cs-CZ" sz="1400" dirty="0" smtClean="0"/>
            <a:t>Ing. Oldřich </a:t>
          </a:r>
          <a:r>
            <a:rPr lang="cs-CZ" sz="1400" dirty="0" err="1" smtClean="0"/>
            <a:t>Vavříček</a:t>
          </a:r>
          <a:endParaRPr lang="cs-CZ" sz="14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2000" dirty="0" smtClean="0"/>
            <a:t>TEMA: </a:t>
          </a:r>
          <a:r>
            <a:rPr lang="cs-CZ" sz="1400" dirty="0" smtClean="0"/>
            <a:t>Základy elektrotechniky</a:t>
          </a:r>
          <a:endParaRPr lang="cs-CZ" sz="14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2000" dirty="0" smtClean="0"/>
            <a:t>ČÍSLO PROJEKTU:</a:t>
          </a:r>
          <a:r>
            <a:rPr lang="cs-CZ" sz="1400" dirty="0" smtClean="0"/>
            <a:t>CZ.1.07/1.5.00/34.0458</a:t>
          </a:r>
          <a:r>
            <a:rPr lang="cs-CZ" sz="2000" dirty="0" smtClean="0"/>
            <a:t> </a:t>
          </a:r>
          <a:endParaRPr lang="cs-CZ" sz="20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dgm:t>
        <a:bodyPr/>
        <a:lstStyle/>
        <a:p>
          <a:endParaRPr lang="cs-CZ"/>
        </a:p>
      </dgm:t>
    </dgm:pt>
    <dgm:pt modelId="{619D679B-A015-4ECF-8348-D1034C574F40}" type="pres">
      <dgm:prSet presAssocID="{B651F6E3-6281-48DB-9319-2AEAFDAE7572}" presName="rect3" presStyleLbl="alignAcc1" presStyleIdx="2" presStyleCnt="5"/>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EDF6FE6B-9DBE-4D7B-B8FD-7098875B4EED}" srcId="{757F3AB3-0718-4624-B441-E567A8F0AB56}" destId="{D8197B8C-B260-4A16-BDF4-0947B075E274}" srcOrd="3" destOrd="0" parTransId="{51C5993D-B262-45E6-B66E-76BC9D6D883D}" sibTransId="{1AEC7F05-E0FE-459C-BD47-224AC9D7BEE4}"/>
    <dgm:cxn modelId="{8D24796F-0C6A-4B06-A846-82D435D2FF2C}" type="presOf" srcId="{D8197B8C-B260-4A16-BDF4-0947B075E274}" destId="{5A5FFA88-C948-4069-8E93-59FA12366E83}" srcOrd="1" destOrd="0" presId="urn:microsoft.com/office/officeart/2005/8/layout/target3"/>
    <dgm:cxn modelId="{C66C8768-0444-4E6B-9CC4-FFD83E870C7C}" type="presOf" srcId="{D8197B8C-B260-4A16-BDF4-0947B075E274}" destId="{25B08C86-7E15-44DC-BE7F-FFB55DD49D12}" srcOrd="0"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FF7B5152-F67E-4313-8C26-621230D80392}" type="presOf" srcId="{D1B46980-6531-4606-95E6-44980827E919}" destId="{6140AFEC-043D-4C43-A2F9-D0F5331DF3A3}" srcOrd="0" destOrd="0" presId="urn:microsoft.com/office/officeart/2005/8/layout/target3"/>
    <dgm:cxn modelId="{C573EF95-9A39-4C86-A6FC-23E7A9526923}" type="presOf" srcId="{757F3AB3-0718-4624-B441-E567A8F0AB56}" destId="{333A1088-737F-45CB-B68E-254E46348037}" srcOrd="0" destOrd="0" presId="urn:microsoft.com/office/officeart/2005/8/layout/target3"/>
    <dgm:cxn modelId="{F202CC85-DC0B-49D0-8041-F495A7D5F6F7}" type="presOf" srcId="{B651F6E3-6281-48DB-9319-2AEAFDAE7572}" destId="{6BB5E863-4638-4E1D-BFDE-399D028AC4ED}" srcOrd="1" destOrd="0" presId="urn:microsoft.com/office/officeart/2005/8/layout/target3"/>
    <dgm:cxn modelId="{9FA22600-5EF5-46F9-9D54-CC9C457EBAB3}" type="presOf" srcId="{D1D4F407-5343-4D3F-B5B9-D407B03CAEB4}" destId="{AED2198E-93D5-4001-81B4-73124B309672}" srcOrd="1"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D7A6CA3B-5FE0-4E56-8A4B-A01677C64A47}" type="presOf" srcId="{4C35D32F-0EAB-4CD7-82EE-45574DC2A586}" destId="{890E4F0B-2866-4A3F-A3C7-2A14B1797930}" srcOrd="1"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14367CC6-B9B1-40CF-BBB3-C17F79391DAE}" srcId="{757F3AB3-0718-4624-B441-E567A8F0AB56}" destId="{D1D4F407-5343-4D3F-B5B9-D407B03CAEB4}" srcOrd="0" destOrd="0" parTransId="{FB3E2B41-81AD-4068-9354-4B764E7CC2F7}" sibTransId="{878E4EBE-18EA-43B6-B589-1210E1E4CF6A}"/>
    <dgm:cxn modelId="{A9EAE12B-042A-4591-80D9-54D7A1D6EB18}" type="presOf" srcId="{D1D4F407-5343-4D3F-B5B9-D407B03CAEB4}" destId="{D005CE8C-CC26-4C3E-AC11-E15060ECD759}" srcOrd="0" destOrd="0" presId="urn:microsoft.com/office/officeart/2005/8/layout/target3"/>
    <dgm:cxn modelId="{8A03062B-8E93-4796-A07D-E7CBC0409D4E}" type="presOf" srcId="{B651F6E3-6281-48DB-9319-2AEAFDAE7572}" destId="{619D679B-A015-4ECF-8348-D1034C574F40}" srcOrd="0" destOrd="0" presId="urn:microsoft.com/office/officeart/2005/8/layout/target3"/>
    <dgm:cxn modelId="{7A11F524-7E9C-4CEE-BA6D-55B8E61D4C11}" type="presOf" srcId="{4C35D32F-0EAB-4CD7-82EE-45574DC2A586}" destId="{8BEBB6EC-1DAA-4CAC-8A25-BC0FCBD5DBD5}" srcOrd="0" destOrd="0" presId="urn:microsoft.com/office/officeart/2005/8/layout/target3"/>
    <dgm:cxn modelId="{6F4AF88E-C463-4F7A-9223-59CEF0195A5F}" type="presOf" srcId="{D1B46980-6531-4606-95E6-44980827E919}" destId="{2BE915AB-18AA-4053-B92C-3BFC9ED204BB}" srcOrd="1" destOrd="0" presId="urn:microsoft.com/office/officeart/2005/8/layout/target3"/>
    <dgm:cxn modelId="{4F640DFD-A33A-4E69-802C-CD321A0F5EE0}" type="presParOf" srcId="{333A1088-737F-45CB-B68E-254E46348037}" destId="{F5ABB229-8D3B-4694-996A-96F23CF14429}" srcOrd="0" destOrd="0" presId="urn:microsoft.com/office/officeart/2005/8/layout/target3"/>
    <dgm:cxn modelId="{3A631F1F-18D3-4C00-84FF-7B213FF9AE44}" type="presParOf" srcId="{333A1088-737F-45CB-B68E-254E46348037}" destId="{F41139FD-01EE-4571-8B17-4FB00FC51163}" srcOrd="1" destOrd="0" presId="urn:microsoft.com/office/officeart/2005/8/layout/target3"/>
    <dgm:cxn modelId="{693A73CA-C0DF-4F95-94C1-52854AFD4B8C}" type="presParOf" srcId="{333A1088-737F-45CB-B68E-254E46348037}" destId="{D005CE8C-CC26-4C3E-AC11-E15060ECD759}" srcOrd="2" destOrd="0" presId="urn:microsoft.com/office/officeart/2005/8/layout/target3"/>
    <dgm:cxn modelId="{10886728-3051-4070-8D20-E7246372A932}" type="presParOf" srcId="{333A1088-737F-45CB-B68E-254E46348037}" destId="{2C702D82-9B77-49B7-9568-BB8EB47C3372}" srcOrd="3" destOrd="0" presId="urn:microsoft.com/office/officeart/2005/8/layout/target3"/>
    <dgm:cxn modelId="{EF603FE4-C982-44DD-B37B-207C176E43A8}" type="presParOf" srcId="{333A1088-737F-45CB-B68E-254E46348037}" destId="{A52A0455-90FF-4808-ABD0-F02540D31D5A}" srcOrd="4" destOrd="0" presId="urn:microsoft.com/office/officeart/2005/8/layout/target3"/>
    <dgm:cxn modelId="{8CCC8AEA-4736-46B3-84A6-390E722ECEF6}" type="presParOf" srcId="{333A1088-737F-45CB-B68E-254E46348037}" destId="{6140AFEC-043D-4C43-A2F9-D0F5331DF3A3}" srcOrd="5" destOrd="0" presId="urn:microsoft.com/office/officeart/2005/8/layout/target3"/>
    <dgm:cxn modelId="{C64B9EBE-00B7-410F-ABC3-CBCF3FC99E50}" type="presParOf" srcId="{333A1088-737F-45CB-B68E-254E46348037}" destId="{9358AC05-5D7D-4327-9F80-1AD486AEA664}" srcOrd="6" destOrd="0" presId="urn:microsoft.com/office/officeart/2005/8/layout/target3"/>
    <dgm:cxn modelId="{EAF64A00-78BA-459B-A8B0-E733CB5EA251}" type="presParOf" srcId="{333A1088-737F-45CB-B68E-254E46348037}" destId="{313FC574-E1CD-4FB4-B054-0B805CE0447D}" srcOrd="7" destOrd="0" presId="urn:microsoft.com/office/officeart/2005/8/layout/target3"/>
    <dgm:cxn modelId="{FD289A2C-2EAB-4AE5-A103-A6CD32FB8A69}" type="presParOf" srcId="{333A1088-737F-45CB-B68E-254E46348037}" destId="{619D679B-A015-4ECF-8348-D1034C574F40}" srcOrd="8" destOrd="0" presId="urn:microsoft.com/office/officeart/2005/8/layout/target3"/>
    <dgm:cxn modelId="{F3B99114-CAB0-40D2-AC7B-7A9C71D39504}" type="presParOf" srcId="{333A1088-737F-45CB-B68E-254E46348037}" destId="{322283A8-4A27-4CDA-BAE3-F381106A9174}" srcOrd="9" destOrd="0" presId="urn:microsoft.com/office/officeart/2005/8/layout/target3"/>
    <dgm:cxn modelId="{AAF2D842-5F1D-4229-A4E6-4546DB99FE41}" type="presParOf" srcId="{333A1088-737F-45CB-B68E-254E46348037}" destId="{FFC9F71D-1B4F-4AD9-A4A6-86ADEFC8AF5C}" srcOrd="10" destOrd="0" presId="urn:microsoft.com/office/officeart/2005/8/layout/target3"/>
    <dgm:cxn modelId="{714CA577-6C9C-4DA7-8953-5133F38A6E12}" type="presParOf" srcId="{333A1088-737F-45CB-B68E-254E46348037}" destId="{25B08C86-7E15-44DC-BE7F-FFB55DD49D12}" srcOrd="11" destOrd="0" presId="urn:microsoft.com/office/officeart/2005/8/layout/target3"/>
    <dgm:cxn modelId="{8D1CC059-25DF-45CB-9E9C-B43F3555EDF0}" type="presParOf" srcId="{333A1088-737F-45CB-B68E-254E46348037}" destId="{76644BE8-9D7C-4C09-B250-3D10AF48CBB7}" srcOrd="12" destOrd="0" presId="urn:microsoft.com/office/officeart/2005/8/layout/target3"/>
    <dgm:cxn modelId="{25AF4D0D-717B-4B1A-BC04-5C0591BDEDD9}" type="presParOf" srcId="{333A1088-737F-45CB-B68E-254E46348037}" destId="{EE85B701-7295-41C0-BA7A-34D3756A2AE6}" srcOrd="13" destOrd="0" presId="urn:microsoft.com/office/officeart/2005/8/layout/target3"/>
    <dgm:cxn modelId="{CF3D21C7-B530-4C0A-B93F-9A99EBFB3317}" type="presParOf" srcId="{333A1088-737F-45CB-B68E-254E46348037}" destId="{8BEBB6EC-1DAA-4CAC-8A25-BC0FCBD5DBD5}" srcOrd="14" destOrd="0" presId="urn:microsoft.com/office/officeart/2005/8/layout/target3"/>
    <dgm:cxn modelId="{4B1131CD-6426-4629-A74C-1F35CBC5DE83}" type="presParOf" srcId="{333A1088-737F-45CB-B68E-254E46348037}" destId="{AED2198E-93D5-4001-81B4-73124B309672}" srcOrd="15" destOrd="0" presId="urn:microsoft.com/office/officeart/2005/8/layout/target3"/>
    <dgm:cxn modelId="{27FDCD68-A84C-4DD5-951D-05F04113A459}" type="presParOf" srcId="{333A1088-737F-45CB-B68E-254E46348037}" destId="{2BE915AB-18AA-4053-B92C-3BFC9ED204BB}" srcOrd="16" destOrd="0" presId="urn:microsoft.com/office/officeart/2005/8/layout/target3"/>
    <dgm:cxn modelId="{C4A272E9-3075-4823-9C12-DCC4F704DB41}" type="presParOf" srcId="{333A1088-737F-45CB-B68E-254E46348037}" destId="{6BB5E863-4638-4E1D-BFDE-399D028AC4ED}" srcOrd="17" destOrd="0" presId="urn:microsoft.com/office/officeart/2005/8/layout/target3"/>
    <dgm:cxn modelId="{6E37BC14-3516-4D59-BD98-52F1E7B6EE75}" type="presParOf" srcId="{333A1088-737F-45CB-B68E-254E46348037}" destId="{5A5FFA88-C948-4069-8E93-59FA12366E83}" srcOrd="18" destOrd="0" presId="urn:microsoft.com/office/officeart/2005/8/layout/target3"/>
    <dgm:cxn modelId="{FDC19122-DB35-4A63-B4FD-5BBD011673BC}"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gradFill rotWithShape="0">
          <a:gsLst>
            <a:gs pos="0">
              <a:schemeClr val="accent1">
                <a:hueOff val="0"/>
                <a:satOff val="0"/>
                <a:lumOff val="0"/>
                <a:alphaOff val="0"/>
                <a:shade val="45000"/>
                <a:satMod val="155000"/>
              </a:schemeClr>
            </a:gs>
            <a:gs pos="60000">
              <a:schemeClr val="accent1">
                <a:hueOff val="0"/>
                <a:satOff val="0"/>
                <a:lumOff val="0"/>
                <a:alphaOff val="0"/>
                <a:shade val="95000"/>
                <a:satMod val="150000"/>
              </a:schemeClr>
            </a:gs>
            <a:gs pos="100000">
              <a:schemeClr val="accent1">
                <a:hueOff val="0"/>
                <a:satOff val="0"/>
                <a:lumOff val="0"/>
                <a:alphaOff val="0"/>
                <a:tint val="87000"/>
                <a:satMod val="250000"/>
              </a:schemeClr>
            </a:gs>
          </a:gsLst>
          <a:lin ang="16200000" scaled="0"/>
        </a:gradFill>
        <a:ln>
          <a:noFill/>
        </a:ln>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65500" dist="38100" dir="5400000" rotWithShape="0">
            <a:srgbClr val="000000">
              <a:alpha val="40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 ŠKOLY: </a:t>
          </a:r>
          <a:r>
            <a:rPr lang="cs-CZ" sz="1400" kern="1200" dirty="0" smtClean="0"/>
            <a:t>S0Š Net Office, spol. s </a:t>
          </a:r>
          <a:r>
            <a:rPr lang="cs-CZ" sz="1400" kern="1200" dirty="0" err="1" smtClean="0"/>
            <a:t>r.o</a:t>
          </a:r>
          <a:r>
            <a:rPr lang="cs-CZ" sz="1400" kern="1200" dirty="0" smtClean="0"/>
            <a:t>, Orlová Lutyně</a:t>
          </a:r>
          <a:endParaRPr lang="cs-CZ" sz="1400" kern="1200" dirty="0"/>
        </a:p>
      </dsp:txBody>
      <dsp:txXfrm>
        <a:off x="1258000"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gradFill rotWithShape="0">
          <a:gsLst>
            <a:gs pos="0">
              <a:schemeClr val="accent1">
                <a:hueOff val="0"/>
                <a:satOff val="0"/>
                <a:lumOff val="0"/>
                <a:alphaOff val="0"/>
                <a:shade val="45000"/>
                <a:satMod val="155000"/>
              </a:schemeClr>
            </a:gs>
            <a:gs pos="60000">
              <a:schemeClr val="accent1">
                <a:hueOff val="0"/>
                <a:satOff val="0"/>
                <a:lumOff val="0"/>
                <a:alphaOff val="0"/>
                <a:shade val="95000"/>
                <a:satMod val="150000"/>
              </a:schemeClr>
            </a:gs>
            <a:gs pos="100000">
              <a:schemeClr val="accent1">
                <a:hueOff val="0"/>
                <a:satOff val="0"/>
                <a:lumOff val="0"/>
                <a:alphaOff val="0"/>
                <a:tint val="87000"/>
                <a:satMod val="250000"/>
              </a:schemeClr>
            </a:gs>
          </a:gsLst>
          <a:lin ang="16200000" scaled="0"/>
        </a:gradFill>
        <a:ln>
          <a:noFill/>
        </a:ln>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65500" dist="38100" dir="5400000" rotWithShape="0">
            <a:srgbClr val="000000">
              <a:alpha val="40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AUTOR: </a:t>
          </a:r>
          <a:r>
            <a:rPr lang="cs-CZ" sz="1400" kern="1200" dirty="0" smtClean="0"/>
            <a:t>Ing. Oldřich </a:t>
          </a:r>
          <a:r>
            <a:rPr lang="cs-CZ" sz="1400" kern="1200" dirty="0" err="1" smtClean="0"/>
            <a:t>Vavříček</a:t>
          </a:r>
          <a:endParaRPr lang="cs-CZ" sz="1400" kern="1200" dirty="0"/>
        </a:p>
      </dsp:txBody>
      <dsp:txXfrm>
        <a:off x="1273857" y="407634"/>
        <a:ext cx="6498543" cy="407634"/>
      </dsp:txXfrm>
    </dsp:sp>
    <dsp:sp modelId="{313FC574-E1CD-4FB4-B054-0B805CE0447D}">
      <dsp:nvSpPr>
        <dsp:cNvPr id="0" name=""/>
        <dsp:cNvSpPr/>
      </dsp:nvSpPr>
      <dsp:spPr>
        <a:xfrm>
          <a:off x="535019" y="815268"/>
          <a:ext cx="1477674" cy="1477674"/>
        </a:xfrm>
        <a:prstGeom prst="pie">
          <a:avLst>
            <a:gd name="adj1" fmla="val 5400000"/>
            <a:gd name="adj2" fmla="val 16200000"/>
          </a:avLst>
        </a:prstGeom>
        <a:gradFill rotWithShape="0">
          <a:gsLst>
            <a:gs pos="0">
              <a:schemeClr val="accent1">
                <a:hueOff val="0"/>
                <a:satOff val="0"/>
                <a:lumOff val="0"/>
                <a:alphaOff val="0"/>
                <a:shade val="45000"/>
                <a:satMod val="155000"/>
              </a:schemeClr>
            </a:gs>
            <a:gs pos="60000">
              <a:schemeClr val="accent1">
                <a:hueOff val="0"/>
                <a:satOff val="0"/>
                <a:lumOff val="0"/>
                <a:alphaOff val="0"/>
                <a:shade val="95000"/>
                <a:satMod val="150000"/>
              </a:schemeClr>
            </a:gs>
            <a:gs pos="100000">
              <a:schemeClr val="accent1">
                <a:hueOff val="0"/>
                <a:satOff val="0"/>
                <a:lumOff val="0"/>
                <a:alphaOff val="0"/>
                <a:tint val="87000"/>
                <a:satMod val="250000"/>
              </a:schemeClr>
            </a:gs>
          </a:gsLst>
          <a:lin ang="16200000" scaled="0"/>
        </a:gradFill>
        <a:ln>
          <a:noFill/>
        </a:ln>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273857" y="815268"/>
          <a:ext cx="6498543" cy="147767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65500" dist="38100" dir="5400000" rotWithShape="0">
            <a:srgbClr val="000000">
              <a:alpha val="40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 </a:t>
          </a:r>
          <a:r>
            <a:rPr lang="cs-CZ" sz="1400" kern="1200" baseline="0" dirty="0" smtClean="0"/>
            <a:t>Podpora výuky v technických oborech</a:t>
          </a:r>
          <a:endParaRPr lang="cs-CZ" sz="1400" kern="1200" dirty="0"/>
        </a:p>
      </dsp:txBody>
      <dsp:txXfrm>
        <a:off x="1273857" y="815268"/>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gradFill rotWithShape="0">
          <a:gsLst>
            <a:gs pos="0">
              <a:schemeClr val="accent1">
                <a:hueOff val="0"/>
                <a:satOff val="0"/>
                <a:lumOff val="0"/>
                <a:alphaOff val="0"/>
                <a:shade val="45000"/>
                <a:satMod val="155000"/>
              </a:schemeClr>
            </a:gs>
            <a:gs pos="60000">
              <a:schemeClr val="accent1">
                <a:hueOff val="0"/>
                <a:satOff val="0"/>
                <a:lumOff val="0"/>
                <a:alphaOff val="0"/>
                <a:shade val="95000"/>
                <a:satMod val="150000"/>
              </a:schemeClr>
            </a:gs>
            <a:gs pos="100000">
              <a:schemeClr val="accent1">
                <a:hueOff val="0"/>
                <a:satOff val="0"/>
                <a:lumOff val="0"/>
                <a:alphaOff val="0"/>
                <a:tint val="87000"/>
                <a:satMod val="250000"/>
              </a:schemeClr>
            </a:gs>
          </a:gsLst>
          <a:lin ang="16200000" scaled="0"/>
        </a:gradFill>
        <a:ln>
          <a:noFill/>
        </a:ln>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273857" y="1222902"/>
          <a:ext cx="6498543" cy="94265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65500" dist="38100" dir="5400000" rotWithShape="0">
            <a:srgbClr val="000000">
              <a:alpha val="40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TEMA: </a:t>
          </a:r>
          <a:r>
            <a:rPr lang="cs-CZ" sz="1400" kern="1200" dirty="0" smtClean="0"/>
            <a:t>Základy elektrotechniky</a:t>
          </a:r>
          <a:endParaRPr lang="cs-CZ" sz="1400" kern="1200" dirty="0"/>
        </a:p>
      </dsp:txBody>
      <dsp:txXfrm>
        <a:off x="1273857" y="1222902"/>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gradFill rotWithShape="0">
          <a:gsLst>
            <a:gs pos="0">
              <a:schemeClr val="accent1">
                <a:hueOff val="0"/>
                <a:satOff val="0"/>
                <a:lumOff val="0"/>
                <a:alphaOff val="0"/>
                <a:shade val="45000"/>
                <a:satMod val="155000"/>
              </a:schemeClr>
            </a:gs>
            <a:gs pos="60000">
              <a:schemeClr val="accent1">
                <a:hueOff val="0"/>
                <a:satOff val="0"/>
                <a:lumOff val="0"/>
                <a:alphaOff val="0"/>
                <a:shade val="95000"/>
                <a:satMod val="150000"/>
              </a:schemeClr>
            </a:gs>
            <a:gs pos="100000">
              <a:schemeClr val="accent1">
                <a:hueOff val="0"/>
                <a:satOff val="0"/>
                <a:lumOff val="0"/>
                <a:alphaOff val="0"/>
                <a:tint val="87000"/>
                <a:satMod val="250000"/>
              </a:schemeClr>
            </a:gs>
          </a:gsLst>
          <a:lin ang="16200000" scaled="0"/>
        </a:gradFill>
        <a:ln>
          <a:noFill/>
        </a:ln>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273857" y="1630536"/>
          <a:ext cx="6498543" cy="40763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65500" dist="38100" dir="5400000" rotWithShape="0">
            <a:srgbClr val="000000">
              <a:alpha val="40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ČÍSLO PROJEKTU:</a:t>
          </a:r>
          <a:r>
            <a:rPr lang="cs-CZ" sz="1400" kern="1200" dirty="0" smtClean="0"/>
            <a:t>CZ.1.07/1.5.00/34.0458</a:t>
          </a:r>
          <a:r>
            <a:rPr lang="cs-CZ" sz="2000" kern="1200" dirty="0" smtClean="0"/>
            <a:t> </a:t>
          </a:r>
          <a:endParaRPr lang="cs-CZ" sz="2000" kern="1200" dirty="0"/>
        </a:p>
      </dsp:txBody>
      <dsp:txXfrm>
        <a:off x="1273857" y="1630536"/>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7709D80-20E3-41E3-A8A7-CEE83C687D7A}" type="datetimeFigureOut">
              <a:rPr lang="cs-CZ" smtClean="0"/>
              <a:pPr/>
              <a:t>20.1.2013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488219D-EEDD-4B9D-8C17-D32F68FDEFBC}" type="slidenum">
              <a:rPr lang="cs-CZ" smtClean="0"/>
              <a:pPr/>
              <a:t>‹#›</a:t>
            </a:fld>
            <a:endParaRPr lang="cs-CZ"/>
          </a:p>
        </p:txBody>
      </p:sp>
    </p:spTree>
    <p:extLst>
      <p:ext uri="{BB962C8B-B14F-4D97-AF65-F5344CB8AC3E}">
        <p14:creationId xmlns:p14="http://schemas.microsoft.com/office/powerpoint/2010/main" xmlns="" val="42343046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1</a:t>
            </a:fld>
            <a:endParaRPr lang="cs-CZ"/>
          </a:p>
        </p:txBody>
      </p:sp>
    </p:spTree>
    <p:extLst>
      <p:ext uri="{BB962C8B-B14F-4D97-AF65-F5344CB8AC3E}">
        <p14:creationId xmlns:p14="http://schemas.microsoft.com/office/powerpoint/2010/main" xmlns="" val="2778340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5" name="Zaoblený obdélník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Zaoblený obdélník 9"/>
          <p:cNvSpPr/>
          <p:nvPr/>
        </p:nvSpPr>
        <p:spPr>
          <a:xfrm>
            <a:off x="418596" y="434162"/>
            <a:ext cx="8306809" cy="3108960"/>
          </a:xfrm>
          <a:prstGeom prst="roundRect">
            <a:avLst>
              <a:gd name="adj" fmla="val 4578"/>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Nadpis 4"/>
          <p:cNvSpPr>
            <a:spLocks noGrp="1"/>
          </p:cNvSpPr>
          <p:nvPr>
            <p:ph type="ctrTitle"/>
          </p:nvPr>
        </p:nvSpPr>
        <p:spPr>
          <a:xfrm>
            <a:off x="722376" y="1820206"/>
            <a:ext cx="7772400" cy="1828800"/>
          </a:xfrm>
        </p:spPr>
        <p:txBody>
          <a:bodyPr lIns="45720" rIns="45720" bIns="45720"/>
          <a:lstStyle>
            <a:lvl1pPr algn="r">
              <a:defRPr sz="4500" b="1">
                <a:solidFill>
                  <a:schemeClr val="accent1">
                    <a:tint val="88000"/>
                    <a:satMod val="150000"/>
                  </a:schemeClr>
                </a:solidFill>
                <a:effectLst>
                  <a:outerShdw blurRad="53975" dist="22860" dir="5400000" algn="tl" rotWithShape="0">
                    <a:srgbClr val="000000">
                      <a:alpha val="55000"/>
                    </a:srgbClr>
                  </a:outerShdw>
                </a:effectLst>
              </a:defRPr>
            </a:lvl1pPr>
            <a:extLst/>
          </a:lstStyle>
          <a:p>
            <a:r>
              <a:rPr kumimoji="0" lang="cs-CZ" smtClean="0"/>
              <a:t>Kliknutím lze upravit styl.</a:t>
            </a:r>
            <a:endParaRPr kumimoji="0" lang="en-US"/>
          </a:p>
        </p:txBody>
      </p:sp>
      <p:sp>
        <p:nvSpPr>
          <p:cNvPr id="20" name="Podnadpis 19"/>
          <p:cNvSpPr>
            <a:spLocks noGrp="1"/>
          </p:cNvSpPr>
          <p:nvPr>
            <p:ph type="subTitle" idx="1"/>
          </p:nvPr>
        </p:nvSpPr>
        <p:spPr>
          <a:xfrm>
            <a:off x="722376" y="3685032"/>
            <a:ext cx="7772400" cy="914400"/>
          </a:xfrm>
        </p:spPr>
        <p:txBody>
          <a:bodyPr lIns="182880" tIns="0"/>
          <a:lstStyle>
            <a:lvl1pPr marL="36576" indent="0" algn="r">
              <a:spcBef>
                <a:spcPts val="0"/>
              </a:spcBef>
              <a:buNone/>
              <a:defRPr sz="2000">
                <a:solidFill>
                  <a:schemeClr val="bg2">
                    <a:shade val="2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Kliknutím lze upravit styl předlohy.</a:t>
            </a:r>
            <a:endParaRPr kumimoji="0" lang="en-US"/>
          </a:p>
        </p:txBody>
      </p:sp>
      <p:sp>
        <p:nvSpPr>
          <p:cNvPr id="19" name="Zástupný symbol pro datum 18"/>
          <p:cNvSpPr>
            <a:spLocks noGrp="1"/>
          </p:cNvSpPr>
          <p:nvPr>
            <p:ph type="dt" sz="half" idx="10"/>
          </p:nvPr>
        </p:nvSpPr>
        <p:spPr/>
        <p:txBody>
          <a:bodyPr/>
          <a:lstStyle>
            <a:extLst/>
          </a:lstStyle>
          <a:p>
            <a:fld id="{59AD33B7-9370-4371-BDE5-C3F8C912A722}" type="datetimeFigureOut">
              <a:rPr lang="cs-CZ" smtClean="0"/>
              <a:pPr/>
              <a:t>20.1.2013</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11" name="Zástupný symbol pro číslo snímku 10"/>
          <p:cNvSpPr>
            <a:spLocks noGrp="1"/>
          </p:cNvSpPr>
          <p:nvPr>
            <p:ph type="sldNum" sz="quarter" idx="12"/>
          </p:nvPr>
        </p:nvSpPr>
        <p:spPr/>
        <p:txBody>
          <a:bodyPr/>
          <a:lstStyle>
            <a:extLst/>
          </a:lstStyle>
          <a:p>
            <a:fld id="{DA0B4798-A520-4CDF-B675-DE6A33BCDB31}" type="slidenum">
              <a:rPr lang="cs-CZ" smtClean="0"/>
              <a:pPr/>
              <a:t>‹#›</a:t>
            </a:fld>
            <a:endParaRPr lang="cs-CZ"/>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502920" y="4983480"/>
            <a:ext cx="8183880" cy="1051560"/>
          </a:xfrm>
        </p:spPr>
        <p:txBody>
          <a:bodyPr/>
          <a:lstStyle>
            <a:extLst/>
          </a:lstStyle>
          <a:p>
            <a:r>
              <a:rPr kumimoji="0" lang="cs-CZ" smtClean="0"/>
              <a:t>Kliknutím lze upravit styl.</a:t>
            </a:r>
            <a:endParaRPr kumimoji="0" lang="en-US"/>
          </a:p>
        </p:txBody>
      </p:sp>
      <p:sp>
        <p:nvSpPr>
          <p:cNvPr id="3" name="Zástupný symbol pro obsah 2"/>
          <p:cNvSpPr>
            <a:spLocks noGrp="1"/>
          </p:cNvSpPr>
          <p:nvPr>
            <p:ph idx="1"/>
          </p:nvPr>
        </p:nvSpPr>
        <p:spPr>
          <a:xfrm>
            <a:off x="502920" y="530352"/>
            <a:ext cx="8183880" cy="4187952"/>
          </a:xfrm>
        </p:spPr>
        <p:txBody>
          <a:bodyPr/>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59AD33B7-9370-4371-BDE5-C3F8C912A722}" type="datetimeFigureOut">
              <a:rPr lang="cs-CZ" smtClean="0"/>
              <a:pPr/>
              <a:t>20.1.2013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DA0B4798-A520-4CDF-B675-DE6A33BCDB31}" type="slidenum">
              <a:rPr lang="cs-CZ" smtClean="0"/>
              <a:pPr/>
              <a:t>‹#›</a:t>
            </a:fld>
            <a:endParaRPr lang="cs-CZ"/>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14" name="Zaoblený obdélník 13"/>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Zaoblený obdélník 10"/>
          <p:cNvSpPr/>
          <p:nvPr/>
        </p:nvSpPr>
        <p:spPr>
          <a:xfrm>
            <a:off x="418596" y="434162"/>
            <a:ext cx="8306809" cy="4341329"/>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468344" y="4928616"/>
            <a:ext cx="8183880" cy="676656"/>
          </a:xfrm>
        </p:spPr>
        <p:txBody>
          <a:bodyPr lIns="91440" bIns="0" anchor="b"/>
          <a:lstStyle>
            <a:lvl1pPr algn="l">
              <a:buNone/>
              <a:defRPr sz="3600" b="0" cap="none" baseline="0">
                <a:solidFill>
                  <a:schemeClr val="bg2">
                    <a:shade val="25000"/>
                  </a:schemeClr>
                </a:solidFill>
                <a:effectLst/>
              </a:defRPr>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468344" y="5624484"/>
            <a:ext cx="8183880" cy="420624"/>
          </a:xfrm>
        </p:spPr>
        <p:txBody>
          <a:bodyPr lIns="118872" tIns="0" anchor="t"/>
          <a:lstStyle>
            <a:lvl1pPr marL="0" marR="36576" indent="0" algn="l">
              <a:spcBef>
                <a:spcPts val="0"/>
              </a:spcBef>
              <a:spcAft>
                <a:spcPts val="0"/>
              </a:spcAft>
              <a:buNone/>
              <a:defRPr sz="1800" b="0">
                <a:solidFill>
                  <a:schemeClr val="accent1">
                    <a:shade val="50000"/>
                    <a:satMod val="110000"/>
                  </a:schemeClr>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p:txBody>
          <a:bodyPr/>
          <a:lstStyle>
            <a:extLst/>
          </a:lstStyle>
          <a:p>
            <a:fld id="{59AD33B7-9370-4371-BDE5-C3F8C912A722}" type="datetimeFigureOut">
              <a:rPr lang="cs-CZ" smtClean="0"/>
              <a:pPr/>
              <a:t>20.1.2013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DA0B4798-A520-4CDF-B675-DE6A33BCDB31}" type="slidenum">
              <a:rPr lang="cs-CZ" smtClean="0"/>
              <a:pPr/>
              <a:t>‹#›</a:t>
            </a:fld>
            <a:endParaRPr lang="cs-CZ"/>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obsah 2"/>
          <p:cNvSpPr>
            <a:spLocks noGrp="1"/>
          </p:cNvSpPr>
          <p:nvPr>
            <p:ph sz="half" idx="1"/>
          </p:nvPr>
        </p:nvSpPr>
        <p:spPr>
          <a:xfrm>
            <a:off x="514352"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755360"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59AD33B7-9370-4371-BDE5-C3F8C912A722}" type="datetimeFigureOut">
              <a:rPr lang="cs-CZ" smtClean="0"/>
              <a:pPr/>
              <a:t>20.1.2013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DA0B4798-A520-4CDF-B675-DE6A33BCDB31}" type="slidenum">
              <a:rPr lang="cs-CZ" smtClean="0"/>
              <a:pPr/>
              <a:t>‹#›</a:t>
            </a:fld>
            <a:endParaRPr lang="cs-CZ"/>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502920" y="4983480"/>
            <a:ext cx="8183880" cy="1051560"/>
          </a:xfrm>
        </p:spPr>
        <p:txBody>
          <a:bodyPr anchor="b"/>
          <a:lstStyle>
            <a:lvl1pPr>
              <a:defRPr b="1"/>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607224" y="579438"/>
            <a:ext cx="3931920" cy="792162"/>
          </a:xfrm>
        </p:spPr>
        <p:txBody>
          <a:bodyPr lIns="146304"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652169" y="579438"/>
            <a:ext cx="3931920" cy="792162"/>
          </a:xfrm>
        </p:spPr>
        <p:txBody>
          <a:bodyPr lIns="137160"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5" name="Zástupný symbol pro obsah 4"/>
          <p:cNvSpPr>
            <a:spLocks noGrp="1"/>
          </p:cNvSpPr>
          <p:nvPr>
            <p:ph sz="quarter" idx="2"/>
          </p:nvPr>
        </p:nvSpPr>
        <p:spPr>
          <a:xfrm>
            <a:off x="607224"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52169"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59AD33B7-9370-4371-BDE5-C3F8C912A722}" type="datetimeFigureOut">
              <a:rPr lang="cs-CZ" smtClean="0"/>
              <a:pPr/>
              <a:t>20.1.2013</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DA0B4798-A520-4CDF-B675-DE6A33BCDB31}" type="slidenum">
              <a:rPr lang="cs-CZ" smtClean="0"/>
              <a:pPr/>
              <a:t>‹#›</a:t>
            </a:fld>
            <a:endParaRPr lang="cs-CZ"/>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extLst/>
          </a:lstStyle>
          <a:p>
            <a:fld id="{59AD33B7-9370-4371-BDE5-C3F8C912A722}" type="datetimeFigureOut">
              <a:rPr lang="cs-CZ" smtClean="0"/>
              <a:pPr/>
              <a:t>20.1.2013</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DA0B4798-A520-4CDF-B675-DE6A33BCDB31}" type="slidenum">
              <a:rPr lang="cs-CZ" smtClean="0"/>
              <a:pPr/>
              <a:t>‹#›</a:t>
            </a:fld>
            <a:endParaRPr lang="cs-CZ"/>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7" name="Zaoblený obdélník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Zástupný symbol pro datum 1"/>
          <p:cNvSpPr>
            <a:spLocks noGrp="1"/>
          </p:cNvSpPr>
          <p:nvPr>
            <p:ph type="dt" sz="half" idx="10"/>
          </p:nvPr>
        </p:nvSpPr>
        <p:spPr/>
        <p:txBody>
          <a:bodyPr/>
          <a:lstStyle>
            <a:extLst/>
          </a:lstStyle>
          <a:p>
            <a:fld id="{59AD33B7-9370-4371-BDE5-C3F8C912A722}" type="datetimeFigureOut">
              <a:rPr lang="cs-CZ" smtClean="0"/>
              <a:pPr/>
              <a:t>20.1.2013</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DA0B4798-A520-4CDF-B675-DE6A33BCDB31}" type="slidenum">
              <a:rPr lang="cs-CZ" smtClean="0"/>
              <a:pPr/>
              <a:t>‹#›</a:t>
            </a:fld>
            <a:endParaRPr lang="cs-CZ"/>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538784" y="533400"/>
            <a:ext cx="2971800" cy="914400"/>
          </a:xfrm>
        </p:spPr>
        <p:txBody>
          <a:bodyPr anchor="b"/>
          <a:lstStyle>
            <a:lvl1pPr algn="l">
              <a:buNone/>
              <a:defRPr sz="2200" b="1">
                <a:solidFill>
                  <a:schemeClr val="accent1"/>
                </a:solidFill>
              </a:defRPr>
            </a:lvl1pPr>
            <a:extLst/>
          </a:lstStyle>
          <a:p>
            <a:r>
              <a:rPr kumimoji="0" lang="cs-CZ" smtClean="0"/>
              <a:t>Kliknutím lze upravit styl.</a:t>
            </a:r>
            <a:endParaRPr kumimoji="0" lang="en-US"/>
          </a:p>
        </p:txBody>
      </p:sp>
      <p:sp>
        <p:nvSpPr>
          <p:cNvPr id="3" name="Zástupný symbol pro text 2"/>
          <p:cNvSpPr>
            <a:spLocks noGrp="1"/>
          </p:cNvSpPr>
          <p:nvPr>
            <p:ph type="body" idx="2"/>
          </p:nvPr>
        </p:nvSpPr>
        <p:spPr>
          <a:xfrm>
            <a:off x="5538847" y="1447802"/>
            <a:ext cx="2971800" cy="4206112"/>
          </a:xfrm>
        </p:spPr>
        <p:txBody>
          <a:bodyPr lIns="91440"/>
          <a:lstStyle>
            <a:lvl1pPr marL="18288" marR="18288" indent="0">
              <a:spcBef>
                <a:spcPts val="0"/>
              </a:spcBef>
              <a:buNone/>
              <a:defRPr sz="1400">
                <a:solidFill>
                  <a:schemeClr val="tx1"/>
                </a:solidFill>
              </a:defRPr>
            </a:lvl1pPr>
            <a:lvl2pPr>
              <a:buNone/>
              <a:defRPr sz="1200">
                <a:solidFill>
                  <a:schemeClr val="tx1"/>
                </a:solidFill>
              </a:defRPr>
            </a:lvl2pPr>
            <a:lvl3pPr>
              <a:buNone/>
              <a:defRPr sz="1000">
                <a:solidFill>
                  <a:schemeClr val="tx1"/>
                </a:solidFill>
              </a:defRPr>
            </a:lvl3pPr>
            <a:lvl4pPr>
              <a:buNone/>
              <a:defRPr sz="900">
                <a:solidFill>
                  <a:schemeClr val="tx1"/>
                </a:solidFill>
              </a:defRPr>
            </a:lvl4pPr>
            <a:lvl5pPr>
              <a:buNone/>
              <a:defRPr sz="900">
                <a:solidFill>
                  <a:schemeClr val="tx1"/>
                </a:solidFill>
              </a:defRPr>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1"/>
          </p:nvPr>
        </p:nvSpPr>
        <p:spPr>
          <a:xfrm>
            <a:off x="761372" y="930144"/>
            <a:ext cx="4626159" cy="4724402"/>
          </a:xfrm>
        </p:spPr>
        <p:txBody>
          <a:bodyPr/>
          <a:lstStyle>
            <a:lvl1pPr>
              <a:defRPr sz="2800">
                <a:solidFill>
                  <a:schemeClr val="tx1"/>
                </a:solidFill>
              </a:defRPr>
            </a:lvl1pPr>
            <a:lvl2pPr>
              <a:defRPr sz="26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buNone/>
              <a:defRPr/>
            </a:lvl6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59AD33B7-9370-4371-BDE5-C3F8C912A722}" type="datetimeFigureOut">
              <a:rPr lang="cs-CZ" smtClean="0"/>
              <a:pPr/>
              <a:t>20.1.2013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DA0B4798-A520-4CDF-B675-DE6A33BCDB31}" type="slidenum">
              <a:rPr lang="cs-CZ" smtClean="0"/>
              <a:pPr/>
              <a:t>‹#›</a:t>
            </a:fld>
            <a:endParaRPr lang="cs-CZ"/>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5" name="Zaoblený obdélník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Obdélník s jedním zakulaceným rohem 10"/>
          <p:cNvSpPr/>
          <p:nvPr/>
        </p:nvSpPr>
        <p:spPr>
          <a:xfrm>
            <a:off x="6400800" y="434162"/>
            <a:ext cx="2324605" cy="4343400"/>
          </a:xfrm>
          <a:prstGeom prst="round1Rect">
            <a:avLst>
              <a:gd name="adj" fmla="val 2748"/>
            </a:avLst>
          </a:prstGeom>
          <a:solidFill>
            <a:srgbClr val="1C1C1C"/>
          </a:soli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457200" y="5012056"/>
            <a:ext cx="8229600" cy="1051560"/>
          </a:xfrm>
        </p:spPr>
        <p:txBody>
          <a:bodyPr anchor="t"/>
          <a:lstStyle>
            <a:lvl1pPr algn="l">
              <a:buNone/>
              <a:defRPr sz="3600" b="0">
                <a:solidFill>
                  <a:schemeClr val="bg2">
                    <a:shade val="25000"/>
                  </a:schemeClr>
                </a:solidFill>
                <a:effectLst/>
              </a:defRPr>
            </a:lvl1pPr>
            <a:extLst/>
          </a:lstStyle>
          <a:p>
            <a:r>
              <a:rPr kumimoji="0" lang="cs-CZ" smtClean="0"/>
              <a:t>Kliknutím lze upravit styl.</a:t>
            </a:r>
            <a:endParaRPr kumimoji="0" lang="en-US"/>
          </a:p>
        </p:txBody>
      </p:sp>
      <p:sp>
        <p:nvSpPr>
          <p:cNvPr id="4" name="Zástupný symbol pro text 3"/>
          <p:cNvSpPr>
            <a:spLocks noGrp="1"/>
          </p:cNvSpPr>
          <p:nvPr>
            <p:ph type="body" sz="half" idx="2"/>
          </p:nvPr>
        </p:nvSpPr>
        <p:spPr bwMode="grayWhite">
          <a:xfrm>
            <a:off x="6462712" y="533400"/>
            <a:ext cx="2240280" cy="4211480"/>
          </a:xfrm>
        </p:spPr>
        <p:txBody>
          <a:bodyPr lIns="91440"/>
          <a:lstStyle>
            <a:lvl1pPr marL="45720" indent="0" algn="l">
              <a:spcBef>
                <a:spcPts val="0"/>
              </a:spcBef>
              <a:buNone/>
              <a:defRPr sz="1400">
                <a:solidFill>
                  <a:srgbClr val="FFFFFF"/>
                </a:solidFill>
              </a:defRPr>
            </a:lvl1pPr>
            <a:lvl2pPr>
              <a:defRPr sz="1200">
                <a:solidFill>
                  <a:srgbClr val="FFFFFF"/>
                </a:solidFill>
              </a:defRPr>
            </a:lvl2pPr>
            <a:lvl3pPr>
              <a:defRPr sz="1000">
                <a:solidFill>
                  <a:srgbClr val="FFFFFF"/>
                </a:solidFill>
              </a:defRPr>
            </a:lvl3pPr>
            <a:lvl4pPr>
              <a:defRPr sz="900">
                <a:solidFill>
                  <a:srgbClr val="FFFFFF"/>
                </a:solidFill>
              </a:defRPr>
            </a:lvl4pPr>
            <a:lvl5pPr>
              <a:defRPr sz="900">
                <a:solidFill>
                  <a:srgbClr val="FFFFFF"/>
                </a:solidFill>
              </a:defRPr>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59AD33B7-9370-4371-BDE5-C3F8C912A722}" type="datetimeFigureOut">
              <a:rPr lang="cs-CZ" smtClean="0"/>
              <a:pPr/>
              <a:t>20.1.2013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DA0B4798-A520-4CDF-B675-DE6A33BCDB31}" type="slidenum">
              <a:rPr lang="cs-CZ" smtClean="0"/>
              <a:pPr/>
              <a:t>‹#›</a:t>
            </a:fld>
            <a:endParaRPr lang="cs-CZ"/>
          </a:p>
        </p:txBody>
      </p:sp>
      <p:sp>
        <p:nvSpPr>
          <p:cNvPr id="3" name="Zástupný symbol pro obrázek 2"/>
          <p:cNvSpPr>
            <a:spLocks noGrp="1"/>
          </p:cNvSpPr>
          <p:nvPr>
            <p:ph type="pic" idx="1"/>
          </p:nvPr>
        </p:nvSpPr>
        <p:spPr>
          <a:xfrm>
            <a:off x="421480" y="435768"/>
            <a:ext cx="5925312" cy="4343400"/>
          </a:xfrm>
          <a:prstGeom prst="snipRoundRect">
            <a:avLst>
              <a:gd name="adj1" fmla="val 1040"/>
              <a:gd name="adj2" fmla="val 0"/>
            </a:avLst>
          </a:prstGeom>
          <a:solidFill>
            <a:schemeClr val="bg2">
              <a:shade val="10000"/>
            </a:schemeClr>
          </a:solidFill>
        </p:spPr>
        <p:txBody>
          <a:bodyPr/>
          <a:lstStyle>
            <a:lvl1pPr marL="0" indent="0">
              <a:buNone/>
              <a:defRPr sz="3200"/>
            </a:lvl1pPr>
            <a:extLst/>
          </a:lstStyle>
          <a:p>
            <a:r>
              <a:rPr kumimoji="0" lang="cs-CZ" smtClean="0"/>
              <a:t>Kliknutím na ikonu přidáte obrázek.</a:t>
            </a:r>
            <a:endParaRPr kumimoji="0" lang="en-US"/>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a:xfrm>
            <a:off x="502920" y="4983480"/>
            <a:ext cx="8183880" cy="1051560"/>
          </a:xfrm>
        </p:spPr>
        <p:txBody>
          <a:bodyPr/>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502920" y="530352"/>
            <a:ext cx="8183880" cy="4187952"/>
          </a:xfrm>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59AD33B7-9370-4371-BDE5-C3F8C912A722}" type="datetimeFigureOut">
              <a:rPr lang="cs-CZ" smtClean="0"/>
              <a:pPr/>
              <a:t>20.1.2013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DA0B4798-A520-4CDF-B675-DE6A33BCDB31}" type="slidenum">
              <a:rPr lang="cs-CZ" smtClean="0"/>
              <a:pPr/>
              <a:t>‹#›</a:t>
            </a:fld>
            <a:endParaRPr lang="cs-CZ"/>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533404"/>
            <a:ext cx="1981200" cy="5257799"/>
          </a:xfrm>
        </p:spPr>
        <p:txBody>
          <a:bodyPr vert="eaVert"/>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533400" y="533402"/>
            <a:ext cx="5943600" cy="5257801"/>
          </a:xfrm>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59AD33B7-9370-4371-BDE5-C3F8C912A722}" type="datetimeFigureOut">
              <a:rPr lang="cs-CZ" smtClean="0"/>
              <a:pPr/>
              <a:t>20.1.2013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DA0B4798-A520-4CDF-B675-DE6A33BCDB31}" type="slidenum">
              <a:rPr lang="cs-CZ" smtClean="0"/>
              <a:pPr/>
              <a:t>‹#›</a:t>
            </a:fld>
            <a:endParaRPr lang="cs-CZ"/>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Zaoblený obdélník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Zaoblený obdélník 8"/>
          <p:cNvSpPr/>
          <p:nvPr/>
        </p:nvSpPr>
        <p:spPr>
          <a:xfrm>
            <a:off x="418596" y="434162"/>
            <a:ext cx="8306809" cy="5486400"/>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3" name="Zástupný symbol pro nadpis 12"/>
          <p:cNvSpPr>
            <a:spLocks noGrp="1"/>
          </p:cNvSpPr>
          <p:nvPr>
            <p:ph type="title"/>
          </p:nvPr>
        </p:nvSpPr>
        <p:spPr>
          <a:xfrm>
            <a:off x="502920" y="4985590"/>
            <a:ext cx="8183880" cy="1051560"/>
          </a:xfrm>
          <a:prstGeom prst="rect">
            <a:avLst/>
          </a:prstGeom>
        </p:spPr>
        <p:txBody>
          <a:bodyPr vert="horz" anchor="b">
            <a:normAutofit/>
          </a:bodyPr>
          <a:lstStyle>
            <a:extLst/>
          </a:lstStyle>
          <a:p>
            <a:r>
              <a:rPr kumimoji="0" lang="cs-CZ" smtClean="0"/>
              <a:t>Kliknutím lze upravit styl.</a:t>
            </a:r>
            <a:endParaRPr kumimoji="0" lang="en-US"/>
          </a:p>
        </p:txBody>
      </p:sp>
      <p:sp>
        <p:nvSpPr>
          <p:cNvPr id="4" name="Zástupný symbol pro text 3"/>
          <p:cNvSpPr>
            <a:spLocks noGrp="1"/>
          </p:cNvSpPr>
          <p:nvPr>
            <p:ph type="body" idx="1"/>
          </p:nvPr>
        </p:nvSpPr>
        <p:spPr>
          <a:xfrm>
            <a:off x="502920" y="530352"/>
            <a:ext cx="8183880" cy="4187952"/>
          </a:xfrm>
          <a:prstGeom prst="rect">
            <a:avLst/>
          </a:prstGeom>
        </p:spPr>
        <p:txBody>
          <a:bodyPr vert="horz" lIns="182880" tIns="91440">
            <a:normAutofit/>
          </a:bodyPr>
          <a:lstStyle>
            <a:extLst/>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25" name="Zástupný symbol pro datum 24"/>
          <p:cNvSpPr>
            <a:spLocks noGrp="1"/>
          </p:cNvSpPr>
          <p:nvPr>
            <p:ph type="dt" sz="half" idx="2"/>
          </p:nvPr>
        </p:nvSpPr>
        <p:spPr>
          <a:xfrm>
            <a:off x="3776328" y="6111875"/>
            <a:ext cx="22860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59AD33B7-9370-4371-BDE5-C3F8C912A722}" type="datetimeFigureOut">
              <a:rPr lang="cs-CZ" smtClean="0"/>
              <a:pPr/>
              <a:t>20.1.2013</a:t>
            </a:fld>
            <a:endParaRPr lang="cs-CZ"/>
          </a:p>
        </p:txBody>
      </p:sp>
      <p:sp>
        <p:nvSpPr>
          <p:cNvPr id="18" name="Zástupný symbol pro zápatí 17"/>
          <p:cNvSpPr>
            <a:spLocks noGrp="1"/>
          </p:cNvSpPr>
          <p:nvPr>
            <p:ph type="ftr" sz="quarter" idx="3"/>
          </p:nvPr>
        </p:nvSpPr>
        <p:spPr>
          <a:xfrm>
            <a:off x="6062328" y="6111875"/>
            <a:ext cx="2286000" cy="365125"/>
          </a:xfrm>
          <a:prstGeom prst="rect">
            <a:avLst/>
          </a:prstGeom>
        </p:spPr>
        <p:txBody>
          <a:bodyPr vert="horz" anchor="b"/>
          <a:lstStyle>
            <a:lvl1pPr algn="l" eaLnBrk="1" latinLnBrk="0" hangingPunct="1">
              <a:defRPr kumimoji="0" sz="1000">
                <a:solidFill>
                  <a:schemeClr val="bg2">
                    <a:shade val="50000"/>
                  </a:schemeClr>
                </a:solidFill>
              </a:defRPr>
            </a:lvl1pPr>
            <a:extLst/>
          </a:lstStyle>
          <a:p>
            <a:endParaRPr lang="cs-CZ"/>
          </a:p>
        </p:txBody>
      </p:sp>
      <p:sp>
        <p:nvSpPr>
          <p:cNvPr id="5" name="Zástupný symbol pro číslo snímku 4"/>
          <p:cNvSpPr>
            <a:spLocks noGrp="1"/>
          </p:cNvSpPr>
          <p:nvPr>
            <p:ph type="sldNum" sz="quarter" idx="4"/>
          </p:nvPr>
        </p:nvSpPr>
        <p:spPr>
          <a:xfrm>
            <a:off x="8348328" y="6111875"/>
            <a:ext cx="4572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DA0B4798-A520-4CDF-B675-DE6A33BCDB31}"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mc:Choice xmlns:p14="http://schemas.microsoft.com/office/powerpoint/2010/main" xmlns="" Requires="p14">
      <p:transition spd="slow" p14:dur="2000"/>
    </mc:Choice>
    <mc:Fallback>
      <p:transition spd="slow"/>
    </mc:Fallback>
  </mc:AlternateContent>
  <p:txStyles>
    <p:titleStyle>
      <a:lvl1pPr algn="l" rtl="0" eaLnBrk="1" latinLnBrk="0" hangingPunct="1">
        <a:spcBef>
          <a:spcPct val="0"/>
        </a:spcBef>
        <a:buNone/>
        <a:defRPr kumimoji="0" sz="3600" b="1" kern="1200">
          <a:solidFill>
            <a:schemeClr val="accent1">
              <a:tint val="88000"/>
              <a:satMod val="150000"/>
            </a:schemeClr>
          </a:solidFill>
          <a:effectLst>
            <a:outerShdw blurRad="53975" dist="22860" dir="5400000" algn="tl" rotWithShape="0">
              <a:srgbClr val="000000">
                <a:alpha val="55000"/>
              </a:srgbClr>
            </a:outerShdw>
          </a:effectLst>
          <a:latin typeface="+mj-lt"/>
          <a:ea typeface="+mj-ea"/>
          <a:cs typeface="+mj-cs"/>
        </a:defRPr>
      </a:lvl1pPr>
      <a:extLst/>
    </p:titleStyle>
    <p:bodyStyle>
      <a:lvl1pPr marL="265176" indent="-265176" algn="l" rtl="0" eaLnBrk="1" latinLnBrk="0" hangingPunct="1">
        <a:spcBef>
          <a:spcPts val="250"/>
        </a:spcBef>
        <a:buClr>
          <a:schemeClr val="accent1"/>
        </a:buClr>
        <a:buSzPct val="80000"/>
        <a:buFont typeface="Wingdings 2"/>
        <a:buChar char=""/>
        <a:defRPr kumimoji="0" sz="2800" kern="1200">
          <a:solidFill>
            <a:schemeClr val="tx1"/>
          </a:solidFill>
          <a:effectLst/>
          <a:latin typeface="+mn-lt"/>
          <a:ea typeface="+mn-ea"/>
          <a:cs typeface="+mn-cs"/>
        </a:defRPr>
      </a:lvl1pPr>
      <a:lvl2pPr marL="548640" indent="-201168" algn="l" rtl="0" eaLnBrk="1" latinLnBrk="0" hangingPunct="1">
        <a:spcBef>
          <a:spcPts val="250"/>
        </a:spcBef>
        <a:buClr>
          <a:schemeClr val="accent1"/>
        </a:buClr>
        <a:buSzPct val="100000"/>
        <a:buFont typeface="Verdana"/>
        <a:buChar char="◦"/>
        <a:defRPr kumimoji="0" sz="2400" kern="1200">
          <a:solidFill>
            <a:schemeClr val="tx1"/>
          </a:solidFill>
          <a:latin typeface="+mn-lt"/>
          <a:ea typeface="+mn-ea"/>
          <a:cs typeface="+mn-cs"/>
        </a:defRPr>
      </a:lvl2pPr>
      <a:lvl3pPr marL="786384" indent="-182880" algn="l" rtl="0" eaLnBrk="1" latinLnBrk="0" hangingPunct="1">
        <a:spcBef>
          <a:spcPts val="250"/>
        </a:spcBef>
        <a:buClr>
          <a:schemeClr val="accent2">
            <a:tint val="85000"/>
            <a:satMod val="285000"/>
          </a:schemeClr>
        </a:buClr>
        <a:buSzPct val="100000"/>
        <a:buFont typeface="Wingdings 2"/>
        <a:buChar char=""/>
        <a:defRPr kumimoji="0" sz="2200" kern="1200">
          <a:solidFill>
            <a:schemeClr val="tx1"/>
          </a:solidFill>
          <a:latin typeface="+mn-lt"/>
          <a:ea typeface="+mn-ea"/>
          <a:cs typeface="+mn-cs"/>
        </a:defRPr>
      </a:lvl3pPr>
      <a:lvl4pPr marL="1024128" indent="-182880" algn="l" rtl="0" eaLnBrk="1" latinLnBrk="0" hangingPunct="1">
        <a:spcBef>
          <a:spcPts val="230"/>
        </a:spcBef>
        <a:buClr>
          <a:schemeClr val="accent2">
            <a:tint val="85000"/>
            <a:satMod val="285000"/>
          </a:schemeClr>
        </a:buClr>
        <a:buSzPct val="112000"/>
        <a:buFont typeface="Verdana"/>
        <a:buChar char="◦"/>
        <a:defRPr kumimoji="0" sz="1900" kern="1200">
          <a:solidFill>
            <a:schemeClr val="tx1"/>
          </a:solidFill>
          <a:latin typeface="+mn-lt"/>
          <a:ea typeface="+mn-ea"/>
          <a:cs typeface="+mn-cs"/>
        </a:defRPr>
      </a:lvl4pPr>
      <a:lvl5pPr marL="1280160" indent="-182880" algn="l" rtl="0" eaLnBrk="1" latinLnBrk="0" hangingPunct="1">
        <a:spcBef>
          <a:spcPts val="250"/>
        </a:spcBef>
        <a:buClr>
          <a:schemeClr val="accent3">
            <a:tint val="85000"/>
            <a:satMod val="275000"/>
          </a:schemeClr>
        </a:buClr>
        <a:buSzPct val="100000"/>
        <a:buFont typeface="Wingdings 2"/>
        <a:buChar char=""/>
        <a:defRPr kumimoji="0" sz="1800" kern="1200">
          <a:solidFill>
            <a:schemeClr val="tx1"/>
          </a:solidFill>
          <a:latin typeface="+mn-lt"/>
          <a:ea typeface="+mn-ea"/>
          <a:cs typeface="+mn-cs"/>
        </a:defRPr>
      </a:lvl5pPr>
      <a:lvl6pPr marL="1490472" indent="-182880" algn="l" rtl="0" eaLnBrk="1" latinLnBrk="0" hangingPunct="1">
        <a:spcBef>
          <a:spcPts val="250"/>
        </a:spcBef>
        <a:buClr>
          <a:schemeClr val="accent3">
            <a:tint val="85000"/>
            <a:satMod val="275000"/>
          </a:schemeClr>
        </a:buClr>
        <a:buSzPct val="100000"/>
        <a:buFont typeface="Verdana"/>
        <a:buChar char="◦"/>
        <a:defRPr kumimoji="0" sz="1700" kern="1200" baseline="0">
          <a:solidFill>
            <a:schemeClr val="tx1"/>
          </a:solidFill>
          <a:latin typeface="+mn-lt"/>
          <a:ea typeface="+mn-ea"/>
          <a:cs typeface="+mn-cs"/>
        </a:defRPr>
      </a:lvl6pPr>
      <a:lvl7pPr marL="1700784"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7pPr>
      <a:lvl8pPr marL="1920240" indent="-182880" algn="l" rtl="0" eaLnBrk="1" latinLnBrk="0" hangingPunct="1">
        <a:spcBef>
          <a:spcPts val="257"/>
        </a:spcBef>
        <a:buClr>
          <a:schemeClr val="accent3">
            <a:tint val="85000"/>
            <a:satMod val="275000"/>
          </a:schemeClr>
        </a:buClr>
        <a:buSzPct val="100000"/>
        <a:buFont typeface="Verdana"/>
        <a:buChar char="◦"/>
        <a:defRPr kumimoji="0" sz="1500" kern="1200" baseline="0">
          <a:solidFill>
            <a:schemeClr val="tx1"/>
          </a:solidFill>
          <a:latin typeface="+mn-lt"/>
          <a:ea typeface="+mn-ea"/>
          <a:cs typeface="+mn-cs"/>
        </a:defRPr>
      </a:lvl8pPr>
      <a:lvl9pPr marL="2148840"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xmlns="" val="2983287914"/>
              </p:ext>
            </p:extLst>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Obrázek 4"/>
          <p:cNvPicPr>
            <a:picLocks noChangeAspect="1"/>
          </p:cNvPicPr>
          <p:nvPr/>
        </p:nvPicPr>
        <p:blipFill>
          <a:blip r:embed="rId8" cstate="print">
            <a:extLst>
              <a:ext uri="{28A0092B-C50C-407E-A947-70E740481C1C}">
                <a14:useLocalDpi xmlns:a14="http://schemas.microsoft.com/office/drawing/2010/main" xmlns="" val="0"/>
              </a:ext>
            </a:extLst>
          </a:blip>
          <a:stretch>
            <a:fillRect/>
          </a:stretch>
        </p:blipFill>
        <p:spPr>
          <a:xfrm>
            <a:off x="1979712" y="4743820"/>
            <a:ext cx="5407152" cy="1045464"/>
          </a:xfrm>
          <a:prstGeom prst="rect">
            <a:avLst/>
          </a:prstGeom>
        </p:spPr>
      </p:pic>
    </p:spTree>
    <p:extLst>
      <p:ext uri="{BB962C8B-B14F-4D97-AF65-F5344CB8AC3E}">
        <p14:creationId xmlns:p14="http://schemas.microsoft.com/office/powerpoint/2010/main" xmlns="" val="2294344999"/>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a:bodyPr>
          <a:lstStyle/>
          <a:p>
            <a:pPr lvl="0"/>
            <a:r>
              <a:rPr lang="cs-CZ" sz="3600" dirty="0" smtClean="0">
                <a:solidFill>
                  <a:srgbClr val="002060"/>
                </a:solidFill>
                <a:effectLst/>
              </a:rPr>
              <a:t>Polovodiče</a:t>
            </a:r>
            <a:r>
              <a:rPr lang="cs-CZ" dirty="0">
                <a:effectLst/>
              </a:rPr>
              <a:t/>
            </a:r>
            <a:br>
              <a:rPr lang="cs-CZ" dirty="0">
                <a:effectLst/>
              </a:rPr>
            </a:br>
            <a:endParaRPr lang="cs-CZ" dirty="0">
              <a:solidFill>
                <a:srgbClr val="002060"/>
              </a:solidFill>
            </a:endParaRPr>
          </a:p>
        </p:txBody>
      </p:sp>
      <p:sp>
        <p:nvSpPr>
          <p:cNvPr id="3" name="Podnadpis 2"/>
          <p:cNvSpPr>
            <a:spLocks noGrp="1"/>
          </p:cNvSpPr>
          <p:nvPr>
            <p:ph type="subTitle" idx="1"/>
          </p:nvPr>
        </p:nvSpPr>
        <p:spPr/>
        <p:txBody>
          <a:bodyPr>
            <a:normAutofit/>
          </a:bodyPr>
          <a:lstStyle/>
          <a:p>
            <a:r>
              <a:rPr lang="cs-CZ" sz="2400" dirty="0" smtClean="0">
                <a:solidFill>
                  <a:schemeClr val="accent2">
                    <a:lumMod val="50000"/>
                  </a:schemeClr>
                </a:solidFill>
              </a:rPr>
              <a:t>Usměrňovače</a:t>
            </a:r>
            <a:endParaRPr lang="cs-CZ" sz="2400" dirty="0">
              <a:solidFill>
                <a:schemeClr val="accent2">
                  <a:lumMod val="50000"/>
                </a:schemeClr>
              </a:solidFill>
            </a:endParaRPr>
          </a:p>
        </p:txBody>
      </p:sp>
    </p:spTree>
    <p:extLst>
      <p:ext uri="{BB962C8B-B14F-4D97-AF65-F5344CB8AC3E}">
        <p14:creationId xmlns:p14="http://schemas.microsoft.com/office/powerpoint/2010/main" xmlns="" val="1733961893"/>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half" idx="1"/>
          </p:nvPr>
        </p:nvSpPr>
        <p:spPr>
          <a:xfrm>
            <a:off x="467544" y="548681"/>
            <a:ext cx="4176464" cy="5616623"/>
          </a:xfrm>
        </p:spPr>
        <p:txBody>
          <a:bodyPr>
            <a:normAutofit fontScale="92500"/>
          </a:bodyPr>
          <a:lstStyle/>
          <a:p>
            <a:pPr marL="180000" indent="-180000" algn="just">
              <a:lnSpc>
                <a:spcPct val="150000"/>
              </a:lnSpc>
            </a:pPr>
            <a:r>
              <a:rPr lang="cs-CZ" sz="1200" b="1" dirty="0"/>
              <a:t>Voltampérová charakteristika diody</a:t>
            </a:r>
          </a:p>
          <a:p>
            <a:pPr marL="180000" indent="-180000" algn="just">
              <a:lnSpc>
                <a:spcPct val="150000"/>
              </a:lnSpc>
            </a:pPr>
            <a:r>
              <a:rPr lang="cs-CZ" sz="1200" dirty="0"/>
              <a:t>Usměrňovače jsou zařízení, které </a:t>
            </a:r>
            <a:r>
              <a:rPr lang="cs-CZ" sz="1200" b="1" dirty="0"/>
              <a:t>mění střídavý průběh napětí na </a:t>
            </a:r>
            <a:r>
              <a:rPr lang="cs-CZ" sz="1200" b="1" dirty="0" smtClean="0"/>
              <a:t>periodický </a:t>
            </a:r>
            <a:r>
              <a:rPr lang="cs-CZ" sz="1200" b="1" dirty="0"/>
              <a:t>průběh se stejnosměrnou složkou</a:t>
            </a:r>
            <a:r>
              <a:rPr lang="cs-CZ" sz="1200" dirty="0"/>
              <a:t>. Tyto přístroje mají velké využití v elektrotechnické praxi. Nejjednodušší provedení je uvedeno na obrázku.</a:t>
            </a:r>
          </a:p>
          <a:p>
            <a:pPr marL="180000" indent="-180000" algn="just">
              <a:lnSpc>
                <a:spcPct val="150000"/>
              </a:lnSpc>
            </a:pPr>
            <a:r>
              <a:rPr lang="cs-CZ" sz="1200" b="1" dirty="0" err="1"/>
              <a:t>Jednopulsní</a:t>
            </a:r>
            <a:r>
              <a:rPr lang="cs-CZ" sz="1200" dirty="0"/>
              <a:t> (jednocestný) </a:t>
            </a:r>
            <a:r>
              <a:rPr lang="cs-CZ" sz="1200" dirty="0" smtClean="0"/>
              <a:t>usměrňovač je </a:t>
            </a:r>
            <a:r>
              <a:rPr lang="cs-CZ" sz="1200"/>
              <a:t>složen </a:t>
            </a:r>
            <a:r>
              <a:rPr lang="cs-CZ" sz="1200" smtClean="0"/>
              <a:t>         z transformátoru</a:t>
            </a:r>
            <a:r>
              <a:rPr lang="cs-CZ" sz="1200" dirty="0"/>
              <a:t>, který přizpůsobuje napětí sítě </a:t>
            </a:r>
            <a:r>
              <a:rPr lang="cs-CZ" sz="1200" dirty="0" smtClean="0"/>
              <a:t>                k </a:t>
            </a:r>
            <a:r>
              <a:rPr lang="cs-CZ" sz="1200" dirty="0"/>
              <a:t>napětí, které je použito u vlastního </a:t>
            </a:r>
            <a:r>
              <a:rPr lang="cs-CZ" sz="1200" dirty="0" smtClean="0"/>
              <a:t>přístroje,               na </a:t>
            </a:r>
            <a:r>
              <a:rPr lang="cs-CZ" sz="1200" dirty="0"/>
              <a:t>stejnosměrný proud. Například napětí 230 V se transformuje na 12 V pro použití napájení </a:t>
            </a:r>
            <a:r>
              <a:rPr lang="cs-CZ" sz="1200" dirty="0" smtClean="0"/>
              <a:t>mnoha spotřebičů. </a:t>
            </a:r>
            <a:r>
              <a:rPr lang="cs-CZ" sz="1200" dirty="0"/>
              <a:t>Dále je zde dioda, kondenzátor </a:t>
            </a:r>
            <a:r>
              <a:rPr lang="cs-CZ" sz="1200" dirty="0" smtClean="0"/>
              <a:t>                        a </a:t>
            </a:r>
            <a:r>
              <a:rPr lang="cs-CZ" sz="1200" dirty="0"/>
              <a:t>rezistor, který zde představuje zátěž.</a:t>
            </a:r>
          </a:p>
          <a:p>
            <a:pPr marL="180000" indent="-180000" algn="just">
              <a:lnSpc>
                <a:spcPct val="150000"/>
              </a:lnSpc>
            </a:pPr>
            <a:r>
              <a:rPr lang="cs-CZ" sz="1200" dirty="0"/>
              <a:t>Jak jsme se již dověděli v minulých kapitolách, dioda propouští - usměrňuje kladnou polovinu sinusovky střídavého napětí, stejný průběh má </a:t>
            </a:r>
            <a:r>
              <a:rPr lang="cs-CZ" sz="1200" dirty="0" smtClean="0"/>
              <a:t>                   i </a:t>
            </a:r>
            <a:r>
              <a:rPr lang="cs-CZ" sz="1200" dirty="0"/>
              <a:t>proud a nazýváme ho pulsující. Takový průběh proudu je ale pro praktické využití nevhodný. </a:t>
            </a:r>
            <a:r>
              <a:rPr lang="cs-CZ" sz="1200" dirty="0" smtClean="0"/>
              <a:t>                 Pro </a:t>
            </a:r>
            <a:r>
              <a:rPr lang="cs-CZ" sz="1200" dirty="0"/>
              <a:t>příznivější průběh se připojuje paralelně </a:t>
            </a:r>
            <a:r>
              <a:rPr lang="cs-CZ" sz="1200" dirty="0" smtClean="0"/>
              <a:t>                 k </a:t>
            </a:r>
            <a:r>
              <a:rPr lang="cs-CZ" sz="1200" dirty="0"/>
              <a:t>výstupním svorkám filtr, což může </a:t>
            </a:r>
            <a:r>
              <a:rPr lang="cs-CZ" sz="1200" dirty="0" smtClean="0"/>
              <a:t>být                          </a:t>
            </a:r>
            <a:r>
              <a:rPr lang="cs-CZ" sz="1200" dirty="0"/>
              <a:t>v nejjednodušším případě </a:t>
            </a:r>
            <a:r>
              <a:rPr lang="cs-CZ" sz="1200" dirty="0" smtClean="0"/>
              <a:t>kondenzátor (</a:t>
            </a:r>
            <a:r>
              <a:rPr lang="cs-CZ" sz="1200" dirty="0" err="1"/>
              <a:t>kapacitor</a:t>
            </a:r>
            <a:r>
              <a:rPr lang="cs-CZ" sz="1200" dirty="0"/>
              <a:t>).</a:t>
            </a:r>
          </a:p>
          <a:p>
            <a:pPr algn="just">
              <a:lnSpc>
                <a:spcPct val="150000"/>
              </a:lnSpc>
            </a:pPr>
            <a:endParaRPr lang="cs-CZ" sz="1100" dirty="0" smtClean="0"/>
          </a:p>
        </p:txBody>
      </p:sp>
      <p:pic>
        <p:nvPicPr>
          <p:cNvPr id="6" name="Zástupný symbol pro obsah 5"/>
          <p:cNvPicPr>
            <a:picLocks noGrp="1" noChangeAspect="1"/>
          </p:cNvPicPr>
          <p:nvPr>
            <p:ph sz="half" idx="2"/>
          </p:nvPr>
        </p:nvPicPr>
        <p:blipFill>
          <a:blip r:embed="rId2" cstate="print">
            <a:extLst>
              <a:ext uri="{28A0092B-C50C-407E-A947-70E740481C1C}">
                <a14:useLocalDpi xmlns:a14="http://schemas.microsoft.com/office/drawing/2010/main" xmlns="" val="0"/>
              </a:ext>
            </a:extLst>
          </a:blip>
          <a:stretch>
            <a:fillRect/>
          </a:stretch>
        </p:blipFill>
        <p:spPr>
          <a:xfrm>
            <a:off x="4756150" y="759619"/>
            <a:ext cx="3930650" cy="3930650"/>
          </a:xfrm>
        </p:spPr>
      </p:pic>
    </p:spTree>
    <p:extLst>
      <p:ext uri="{BB962C8B-B14F-4D97-AF65-F5344CB8AC3E}">
        <p14:creationId xmlns:p14="http://schemas.microsoft.com/office/powerpoint/2010/main" xmlns="" val="3594882565"/>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half" idx="1"/>
          </p:nvPr>
        </p:nvSpPr>
        <p:spPr>
          <a:xfrm>
            <a:off x="467543" y="548681"/>
            <a:ext cx="8133531" cy="5616623"/>
          </a:xfrm>
        </p:spPr>
        <p:txBody>
          <a:bodyPr>
            <a:normAutofit/>
          </a:bodyPr>
          <a:lstStyle/>
          <a:p>
            <a:pPr algn="just">
              <a:lnSpc>
                <a:spcPct val="150000"/>
              </a:lnSpc>
            </a:pPr>
            <a:r>
              <a:rPr lang="cs-CZ" sz="1100" dirty="0"/>
              <a:t>V kladné půlvlně se kondenzátor nabíjí a ve druhé půlvlně se vybíjí do zátěže. Na velikosti kapacity kondenzátoru závisí, jaký bude mít průběh jeho vybíjení a tím také průběh výsledného usměrněného napětí. Pro ně se definuje základní parametr pro každý usměrňovač -</a:t>
            </a:r>
            <a:r>
              <a:rPr lang="cs-CZ" sz="1100" b="1" dirty="0"/>
              <a:t>zvlnění</a:t>
            </a:r>
            <a:r>
              <a:rPr lang="cs-CZ" sz="1100" dirty="0"/>
              <a:t>.</a:t>
            </a:r>
          </a:p>
          <a:p>
            <a:pPr algn="just">
              <a:lnSpc>
                <a:spcPct val="150000"/>
              </a:lnSpc>
            </a:pPr>
            <a:r>
              <a:rPr lang="cs-CZ" sz="1100" b="1" dirty="0"/>
              <a:t>p = (</a:t>
            </a:r>
            <a:r>
              <a:rPr lang="cs-CZ" sz="1100" b="1" dirty="0" err="1"/>
              <a:t>U</a:t>
            </a:r>
            <a:r>
              <a:rPr lang="cs-CZ" sz="1100" b="1" baseline="-25000" dirty="0" err="1"/>
              <a:t>ef</a:t>
            </a:r>
            <a:r>
              <a:rPr lang="cs-CZ" sz="1100" b="1" dirty="0"/>
              <a:t> / </a:t>
            </a:r>
            <a:r>
              <a:rPr lang="cs-CZ" sz="1100" b="1" dirty="0" err="1"/>
              <a:t>U</a:t>
            </a:r>
            <a:r>
              <a:rPr lang="cs-CZ" sz="1100" b="1" baseline="-25000" dirty="0" err="1"/>
              <a:t>ss</a:t>
            </a:r>
            <a:r>
              <a:rPr lang="cs-CZ" sz="1100" b="1" dirty="0"/>
              <a:t>).100 (%)</a:t>
            </a:r>
          </a:p>
          <a:p>
            <a:pPr algn="just">
              <a:lnSpc>
                <a:spcPct val="150000"/>
              </a:lnSpc>
            </a:pPr>
            <a:r>
              <a:rPr lang="cs-CZ" sz="1100" dirty="0"/>
              <a:t>Je to poměr efektivního napětí střídavého proudu k napětí usměrněnému a udává se v procentech(čím menší hodnota, tím lepší usměrnění). Výhodou </a:t>
            </a:r>
            <a:r>
              <a:rPr lang="cs-CZ" sz="1100" dirty="0" err="1"/>
              <a:t>jednopulsního</a:t>
            </a:r>
            <a:r>
              <a:rPr lang="cs-CZ" sz="1100" dirty="0"/>
              <a:t> usměrňovače je jeho jednoduchost. Nevýhodou je poměrně velké zvlnění nebo se musí použít velký kondenzátor.</a:t>
            </a:r>
          </a:p>
          <a:p>
            <a:pPr algn="just">
              <a:lnSpc>
                <a:spcPct val="150000"/>
              </a:lnSpc>
            </a:pPr>
            <a:endParaRPr lang="cs-CZ" sz="1100" dirty="0"/>
          </a:p>
        </p:txBody>
      </p:sp>
    </p:spTree>
    <p:extLst>
      <p:ext uri="{BB962C8B-B14F-4D97-AF65-F5344CB8AC3E}">
        <p14:creationId xmlns:p14="http://schemas.microsoft.com/office/powerpoint/2010/main" xmlns="" val="3990663314"/>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half" idx="1"/>
          </p:nvPr>
        </p:nvSpPr>
        <p:spPr>
          <a:xfrm>
            <a:off x="467544" y="548681"/>
            <a:ext cx="4176464" cy="5616623"/>
          </a:xfrm>
        </p:spPr>
        <p:txBody>
          <a:bodyPr>
            <a:normAutofit fontScale="92500" lnSpcReduction="20000"/>
          </a:bodyPr>
          <a:lstStyle/>
          <a:p>
            <a:r>
              <a:rPr lang="cs-CZ" sz="1300" b="1" dirty="0" err="1"/>
              <a:t>Dvoupulsní</a:t>
            </a:r>
            <a:r>
              <a:rPr lang="cs-CZ" sz="1300" b="1" dirty="0"/>
              <a:t> usměrňovač</a:t>
            </a:r>
          </a:p>
          <a:p>
            <a:pPr algn="just">
              <a:lnSpc>
                <a:spcPct val="150000"/>
              </a:lnSpc>
            </a:pPr>
            <a:r>
              <a:rPr lang="cs-CZ" sz="1200" dirty="0"/>
              <a:t>Nevýhody </a:t>
            </a:r>
            <a:r>
              <a:rPr lang="cs-CZ" sz="1200" dirty="0" err="1"/>
              <a:t>jednopulsních</a:t>
            </a:r>
            <a:r>
              <a:rPr lang="cs-CZ" sz="1200" dirty="0"/>
              <a:t> usměrňovačů odstraňují </a:t>
            </a:r>
            <a:r>
              <a:rPr lang="cs-CZ" sz="1200" dirty="0" err="1"/>
              <a:t>dvoupulsní</a:t>
            </a:r>
            <a:r>
              <a:rPr lang="cs-CZ" sz="1200" dirty="0"/>
              <a:t> usměrňovače, které používají </a:t>
            </a:r>
            <a:r>
              <a:rPr lang="cs-CZ" sz="1200" b="1" dirty="0"/>
              <a:t>dvě diody a transformátor musí mít vyvedený střed</a:t>
            </a:r>
            <a:r>
              <a:rPr lang="cs-CZ" sz="1200" dirty="0"/>
              <a:t>. V kladné půlvlně protéká proud diodou D</a:t>
            </a:r>
            <a:r>
              <a:rPr lang="cs-CZ" sz="1200" baseline="-25000" dirty="0"/>
              <a:t>1</a:t>
            </a:r>
            <a:r>
              <a:rPr lang="cs-CZ" sz="1200" dirty="0"/>
              <a:t> </a:t>
            </a:r>
            <a:endParaRPr lang="cs-CZ" sz="1200" dirty="0" smtClean="0"/>
          </a:p>
          <a:p>
            <a:pPr algn="just">
              <a:lnSpc>
                <a:spcPct val="150000"/>
              </a:lnSpc>
              <a:buNone/>
            </a:pPr>
            <a:r>
              <a:rPr lang="cs-CZ" sz="1200" dirty="0" smtClean="0"/>
              <a:t>      a </a:t>
            </a:r>
            <a:r>
              <a:rPr lang="cs-CZ" sz="1200" dirty="0"/>
              <a:t>v záporné půlvlně diodou D</a:t>
            </a:r>
            <a:r>
              <a:rPr lang="cs-CZ" sz="1200" baseline="-25000" dirty="0"/>
              <a:t>2</a:t>
            </a:r>
            <a:r>
              <a:rPr lang="cs-CZ" sz="1200" dirty="0"/>
              <a:t>.</a:t>
            </a:r>
          </a:p>
          <a:p>
            <a:pPr algn="just">
              <a:lnSpc>
                <a:spcPct val="150000"/>
              </a:lnSpc>
            </a:pPr>
            <a:r>
              <a:rPr lang="cs-CZ" sz="1200" dirty="0"/>
              <a:t>To znamená, že kondenzátor je dobíjen dvakrát </a:t>
            </a:r>
            <a:endParaRPr lang="cs-CZ" sz="1200" dirty="0" smtClean="0"/>
          </a:p>
          <a:p>
            <a:pPr algn="just">
              <a:lnSpc>
                <a:spcPct val="150000"/>
              </a:lnSpc>
              <a:buNone/>
            </a:pPr>
            <a:r>
              <a:rPr lang="cs-CZ" sz="1200" dirty="0" smtClean="0"/>
              <a:t> </a:t>
            </a:r>
            <a:r>
              <a:rPr lang="cs-CZ" sz="1200" dirty="0" smtClean="0"/>
              <a:t>     </a:t>
            </a:r>
            <a:r>
              <a:rPr lang="cs-CZ" sz="1200" dirty="0" smtClean="0"/>
              <a:t>za </a:t>
            </a:r>
            <a:r>
              <a:rPr lang="cs-CZ" sz="1200" dirty="0"/>
              <a:t>periodu, takže při síťovém napětí je tato frekvence 100 Hz. Jak je uvedeno na </a:t>
            </a:r>
            <a:r>
              <a:rPr lang="cs-CZ" sz="1200" dirty="0" smtClean="0"/>
              <a:t>obrázku, </a:t>
            </a:r>
            <a:r>
              <a:rPr lang="cs-CZ" sz="1200" dirty="0"/>
              <a:t>výstup z usměrňovače je pak "příznivější", protože se diody ve vedení proudu střídají a také kondenzátor může mít menší hodnotu kapacity.</a:t>
            </a:r>
          </a:p>
          <a:p>
            <a:pPr algn="just">
              <a:lnSpc>
                <a:spcPct val="150000"/>
              </a:lnSpc>
            </a:pPr>
            <a:r>
              <a:rPr lang="cs-CZ" sz="1200" dirty="0"/>
              <a:t>Protože transformátor v tomto zapojení musí mít vyvedený střed, je tedy i dražší. Tuto nevýhodu odstraňuje </a:t>
            </a:r>
            <a:r>
              <a:rPr lang="cs-CZ" sz="1200" b="1" dirty="0"/>
              <a:t>můstkový usměrňovač</a:t>
            </a:r>
            <a:r>
              <a:rPr lang="cs-CZ" sz="1200" dirty="0"/>
              <a:t>. Zde v kladné půlvlně usměrňují diody D</a:t>
            </a:r>
            <a:r>
              <a:rPr lang="cs-CZ" sz="1200" baseline="-25000" dirty="0"/>
              <a:t>1</a:t>
            </a:r>
            <a:r>
              <a:rPr lang="cs-CZ" sz="1200" dirty="0"/>
              <a:t> a D</a:t>
            </a:r>
            <a:r>
              <a:rPr lang="cs-CZ" sz="1200" baseline="-25000" dirty="0"/>
              <a:t>3</a:t>
            </a:r>
            <a:r>
              <a:rPr lang="cs-CZ" sz="1200" dirty="0"/>
              <a:t> a v záporné diody D</a:t>
            </a:r>
            <a:r>
              <a:rPr lang="cs-CZ" sz="1200" baseline="-25000" dirty="0"/>
              <a:t>2</a:t>
            </a:r>
            <a:r>
              <a:rPr lang="cs-CZ" sz="1200" dirty="0"/>
              <a:t> a D</a:t>
            </a:r>
            <a:r>
              <a:rPr lang="cs-CZ" sz="1200" baseline="-25000" dirty="0"/>
              <a:t>4</a:t>
            </a:r>
            <a:r>
              <a:rPr lang="cs-CZ" sz="1200" dirty="0"/>
              <a:t>.</a:t>
            </a:r>
          </a:p>
          <a:p>
            <a:pPr algn="just">
              <a:lnSpc>
                <a:spcPct val="150000"/>
              </a:lnSpc>
            </a:pPr>
            <a:r>
              <a:rPr lang="cs-CZ" sz="1200" dirty="0"/>
              <a:t>V případě usměrňování velkých proudů je možné </a:t>
            </a:r>
            <a:r>
              <a:rPr lang="cs-CZ" sz="1200" dirty="0" smtClean="0"/>
              <a:t>         v </a:t>
            </a:r>
            <a:r>
              <a:rPr lang="cs-CZ" sz="1200" dirty="0"/>
              <a:t>každé větvi použít několik diod paralelně. Počet diod je větší, ale jejich cena je v dnešní době natolik malá, že se na celkové ceně usměrňovače podílí daleko </a:t>
            </a:r>
            <a:r>
              <a:rPr lang="cs-CZ" sz="1200" dirty="0" smtClean="0"/>
              <a:t>méně </a:t>
            </a:r>
            <a:r>
              <a:rPr lang="cs-CZ" sz="1200" dirty="0"/>
              <a:t>než transformátor.</a:t>
            </a:r>
          </a:p>
          <a:p>
            <a:pPr algn="just">
              <a:lnSpc>
                <a:spcPct val="150000"/>
              </a:lnSpc>
            </a:pPr>
            <a:r>
              <a:rPr lang="cs-CZ" sz="1100" dirty="0" smtClean="0"/>
              <a:t>.</a:t>
            </a:r>
          </a:p>
        </p:txBody>
      </p:sp>
      <p:pic>
        <p:nvPicPr>
          <p:cNvPr id="7" name="Zástupný symbol pro obsah 6"/>
          <p:cNvPicPr>
            <a:picLocks noGrp="1" noChangeAspect="1"/>
          </p:cNvPicPr>
          <p:nvPr>
            <p:ph sz="half" idx="2"/>
          </p:nvPr>
        </p:nvPicPr>
        <p:blipFill>
          <a:blip r:embed="rId2" cstate="print">
            <a:extLst>
              <a:ext uri="{28A0092B-C50C-407E-A947-70E740481C1C}">
                <a14:useLocalDpi xmlns:a14="http://schemas.microsoft.com/office/drawing/2010/main" xmlns="" val="0"/>
              </a:ext>
            </a:extLst>
          </a:blip>
          <a:stretch>
            <a:fillRect/>
          </a:stretch>
        </p:blipFill>
        <p:spPr>
          <a:xfrm>
            <a:off x="4756150" y="759619"/>
            <a:ext cx="3930650" cy="3930650"/>
          </a:xfrm>
        </p:spPr>
      </p:pic>
    </p:spTree>
    <p:extLst>
      <p:ext uri="{BB962C8B-B14F-4D97-AF65-F5344CB8AC3E}">
        <p14:creationId xmlns:p14="http://schemas.microsoft.com/office/powerpoint/2010/main" xmlns="" val="644931681"/>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half" idx="1"/>
          </p:nvPr>
        </p:nvSpPr>
        <p:spPr>
          <a:xfrm>
            <a:off x="467544" y="548681"/>
            <a:ext cx="8064896" cy="5616623"/>
          </a:xfrm>
        </p:spPr>
        <p:txBody>
          <a:bodyPr>
            <a:normAutofit/>
          </a:bodyPr>
          <a:lstStyle/>
          <a:p>
            <a:pPr algn="just">
              <a:lnSpc>
                <a:spcPct val="150000"/>
              </a:lnSpc>
            </a:pPr>
            <a:r>
              <a:rPr lang="cs-CZ" sz="1100" dirty="0"/>
              <a:t>Tento druh usměrňovače je používán v elektrotechnické praxi velmi často a je používán i pro velké výkony. Zde je třeba si uvědomit, že polovodičové součástky jsou velmi citlivé na tepelné zatížení. Proto nedílnou součástí diod jsou chladiče, které pro velké výkony mohou být opatřeny ventilátory</a:t>
            </a:r>
            <a:r>
              <a:rPr lang="cs-CZ" sz="1100" dirty="0" smtClean="0"/>
              <a:t>.</a:t>
            </a:r>
          </a:p>
          <a:p>
            <a:pPr algn="just">
              <a:lnSpc>
                <a:spcPct val="150000"/>
              </a:lnSpc>
            </a:pPr>
            <a:endParaRPr lang="cs-CZ" sz="1100" dirty="0"/>
          </a:p>
          <a:p>
            <a:pPr>
              <a:lnSpc>
                <a:spcPct val="80000"/>
              </a:lnSpc>
            </a:pPr>
            <a:r>
              <a:rPr lang="cs-CZ" sz="1200" b="1" dirty="0">
                <a:cs typeface="Arial" pitchFamily="34" charset="0"/>
              </a:rPr>
              <a:t>Kontrolní otázky</a:t>
            </a:r>
          </a:p>
          <a:p>
            <a:pPr algn="just">
              <a:lnSpc>
                <a:spcPct val="150000"/>
              </a:lnSpc>
              <a:buFont typeface="+mj-lt"/>
              <a:buAutoNum type="arabicPeriod"/>
            </a:pPr>
            <a:r>
              <a:rPr lang="cs-CZ" sz="1100" dirty="0" smtClean="0"/>
              <a:t>Jaký je princip činnosti </a:t>
            </a:r>
            <a:r>
              <a:rPr lang="cs-CZ" sz="1100" dirty="0" err="1" smtClean="0"/>
              <a:t>jednopulsního</a:t>
            </a:r>
            <a:r>
              <a:rPr lang="cs-CZ" sz="1100" dirty="0" smtClean="0"/>
              <a:t> usměrňovače?</a:t>
            </a:r>
            <a:endParaRPr lang="cs-CZ" sz="1100" dirty="0"/>
          </a:p>
          <a:p>
            <a:pPr algn="just">
              <a:lnSpc>
                <a:spcPct val="150000"/>
              </a:lnSpc>
              <a:buFont typeface="+mj-lt"/>
              <a:buAutoNum type="arabicPeriod"/>
            </a:pPr>
            <a:r>
              <a:rPr lang="cs-CZ" sz="1100" dirty="0"/>
              <a:t>Jaký je princip činnosti </a:t>
            </a:r>
            <a:r>
              <a:rPr lang="cs-CZ" sz="1100" dirty="0" err="1" smtClean="0"/>
              <a:t>dvoupulsního</a:t>
            </a:r>
            <a:r>
              <a:rPr lang="cs-CZ" sz="1100" dirty="0" smtClean="0"/>
              <a:t> </a:t>
            </a:r>
            <a:r>
              <a:rPr lang="cs-CZ" sz="1100" dirty="0"/>
              <a:t>usměrňovače</a:t>
            </a:r>
            <a:r>
              <a:rPr lang="cs-CZ" sz="1100" dirty="0" smtClean="0"/>
              <a:t>?</a:t>
            </a:r>
            <a:endParaRPr lang="cs-CZ" sz="1100" dirty="0"/>
          </a:p>
          <a:p>
            <a:pPr algn="just">
              <a:lnSpc>
                <a:spcPct val="150000"/>
              </a:lnSpc>
              <a:buFont typeface="+mj-lt"/>
              <a:buAutoNum type="arabicPeriod"/>
            </a:pPr>
            <a:r>
              <a:rPr lang="cs-CZ" sz="1100" dirty="0" smtClean="0"/>
              <a:t>Proč je nutné použít v zapojení usměrňovačů filtr?</a:t>
            </a:r>
            <a:endParaRPr lang="cs-CZ" sz="1100" dirty="0"/>
          </a:p>
          <a:p>
            <a:pPr algn="just">
              <a:lnSpc>
                <a:spcPct val="150000"/>
              </a:lnSpc>
              <a:buFont typeface="+mj-lt"/>
              <a:buAutoNum type="arabicPeriod"/>
            </a:pPr>
            <a:r>
              <a:rPr lang="cs-CZ" sz="1100" dirty="0" smtClean="0"/>
              <a:t>Co umožní zapojení  můstkového usměrňovače? </a:t>
            </a:r>
            <a:endParaRPr lang="cs-CZ" sz="1100" dirty="0"/>
          </a:p>
          <a:p>
            <a:pPr algn="just">
              <a:lnSpc>
                <a:spcPct val="150000"/>
              </a:lnSpc>
              <a:buFont typeface="+mj-lt"/>
              <a:buAutoNum type="arabicPeriod"/>
            </a:pPr>
            <a:r>
              <a:rPr lang="cs-CZ" sz="1100" dirty="0" smtClean="0"/>
              <a:t>Jaké jsou základní parametry usměrňovačů?</a:t>
            </a:r>
            <a:endParaRPr lang="cs-CZ" sz="1100" dirty="0"/>
          </a:p>
          <a:p>
            <a:pPr algn="just">
              <a:lnSpc>
                <a:spcPct val="150000"/>
              </a:lnSpc>
            </a:pPr>
            <a:endParaRPr lang="cs-CZ" sz="1100" dirty="0"/>
          </a:p>
        </p:txBody>
      </p:sp>
    </p:spTree>
    <p:extLst>
      <p:ext uri="{BB962C8B-B14F-4D97-AF65-F5344CB8AC3E}">
        <p14:creationId xmlns:p14="http://schemas.microsoft.com/office/powerpoint/2010/main" xmlns="" val="1191711889"/>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4221088"/>
            <a:ext cx="8183880" cy="1656183"/>
          </a:xfrm>
        </p:spPr>
        <p:txBody>
          <a:bodyPr>
            <a:noAutofit/>
          </a:bodyPr>
          <a:lstStyle/>
          <a:p>
            <a:pPr algn="ctr"/>
            <a:r>
              <a:rPr lang="cs-CZ" sz="1800" dirty="0" smtClean="0"/>
              <a:t>CITACE</a:t>
            </a:r>
            <a:r>
              <a:rPr lang="cs-CZ" sz="1800" dirty="0"/>
              <a:t/>
            </a:r>
            <a:br>
              <a:rPr lang="cs-CZ" sz="1800" dirty="0"/>
            </a:br>
            <a:r>
              <a:rPr lang="cs-CZ" sz="1800" dirty="0">
                <a:effectLst/>
              </a:rPr>
              <a:t>JAN KESL. </a:t>
            </a:r>
            <a:r>
              <a:rPr lang="cs-CZ" sz="1800" i="1" dirty="0">
                <a:effectLst/>
              </a:rPr>
              <a:t>Elektronika I analogová technika</a:t>
            </a:r>
            <a:r>
              <a:rPr lang="cs-CZ" sz="1800" dirty="0">
                <a:effectLst/>
              </a:rPr>
              <a:t>. Praha: BEN, 2004. ISBN 80-7300-143-8</a:t>
            </a:r>
            <a:r>
              <a:rPr lang="cs-CZ" sz="1800" dirty="0" smtClean="0">
                <a:effectLst/>
              </a:rPr>
              <a:t>.</a:t>
            </a:r>
            <a:br>
              <a:rPr lang="cs-CZ" sz="1800" dirty="0" smtClean="0">
                <a:effectLst/>
              </a:rPr>
            </a:br>
            <a:r>
              <a:rPr lang="cs-CZ" sz="1800" dirty="0">
                <a:effectLst/>
              </a:rPr>
              <a:t>VÍT ZÁHLAVA , Jan </a:t>
            </a:r>
            <a:r>
              <a:rPr lang="cs-CZ" sz="1800" dirty="0" err="1">
                <a:effectLst/>
              </a:rPr>
              <a:t>Vobecký</a:t>
            </a:r>
            <a:r>
              <a:rPr lang="cs-CZ" sz="1800" dirty="0">
                <a:effectLst/>
              </a:rPr>
              <a:t>. </a:t>
            </a:r>
            <a:r>
              <a:rPr lang="cs-CZ" sz="1800" i="1" dirty="0">
                <a:effectLst/>
              </a:rPr>
              <a:t>Elektronika</a:t>
            </a:r>
            <a:r>
              <a:rPr lang="cs-CZ" sz="1800" dirty="0">
                <a:effectLst/>
              </a:rPr>
              <a:t>. Praha: </a:t>
            </a:r>
            <a:r>
              <a:rPr lang="cs-CZ" sz="1800" dirty="0" err="1">
                <a:effectLst/>
              </a:rPr>
              <a:t>Grada</a:t>
            </a:r>
            <a:r>
              <a:rPr lang="cs-CZ" sz="1800" dirty="0">
                <a:effectLst/>
              </a:rPr>
              <a:t>. ISBN 8024712415. </a:t>
            </a:r>
          </a:p>
        </p:txBody>
      </p:sp>
      <p:sp>
        <p:nvSpPr>
          <p:cNvPr id="3" name="Zástupný symbol pro obsah 2"/>
          <p:cNvSpPr>
            <a:spLocks noGrp="1"/>
          </p:cNvSpPr>
          <p:nvPr>
            <p:ph idx="1"/>
          </p:nvPr>
        </p:nvSpPr>
        <p:spPr>
          <a:xfrm>
            <a:off x="467544" y="620688"/>
            <a:ext cx="8183880" cy="2880320"/>
          </a:xfrm>
        </p:spPr>
        <p:txBody>
          <a:bodyPr>
            <a:normAutofit fontScale="77500" lnSpcReduction="20000"/>
          </a:bodyPr>
          <a:lstStyle/>
          <a:p>
            <a:pPr marL="0" indent="0" algn="ctr">
              <a:buNone/>
            </a:pPr>
            <a:r>
              <a:rPr lang="cs-CZ" sz="3600" b="1" dirty="0" smtClean="0">
                <a:solidFill>
                  <a:srgbClr val="002060"/>
                </a:solidFill>
              </a:rPr>
              <a:t>ANOTACE</a:t>
            </a:r>
          </a:p>
          <a:p>
            <a:pPr algn="just">
              <a:lnSpc>
                <a:spcPct val="170000"/>
              </a:lnSpc>
            </a:pPr>
            <a:r>
              <a:rPr lang="cs-CZ" sz="1500" b="1" dirty="0" smtClean="0">
                <a:solidFill>
                  <a:srgbClr val="002060"/>
                </a:solidFill>
              </a:rPr>
              <a:t>Materiál lze použít jako teoretickou přípravu ke kapitole “Polovodiče - usměrňovače“, kde se žáci seznámí se základními typy usměrňovačů, jejich činností a použitím.</a:t>
            </a:r>
          </a:p>
          <a:p>
            <a:pPr algn="just">
              <a:lnSpc>
                <a:spcPct val="170000"/>
              </a:lnSpc>
            </a:pPr>
            <a:r>
              <a:rPr lang="cs-CZ" sz="1500" b="1" dirty="0" smtClean="0">
                <a:solidFill>
                  <a:srgbClr val="002060"/>
                </a:solidFill>
              </a:rPr>
              <a:t>Dále se žáci seznámí s průběhy napětí a proudu u jednotlivých typů usměrňovačů </a:t>
            </a:r>
            <a:r>
              <a:rPr lang="cs-CZ" sz="1500" b="1" dirty="0" smtClean="0">
                <a:solidFill>
                  <a:srgbClr val="002060"/>
                </a:solidFill>
              </a:rPr>
              <a:t>                 a </a:t>
            </a:r>
            <a:r>
              <a:rPr lang="cs-CZ" sz="1500" b="1" dirty="0" smtClean="0">
                <a:solidFill>
                  <a:srgbClr val="002060"/>
                </a:solidFill>
              </a:rPr>
              <a:t>vlivem filtrů na tyto průběhy.</a:t>
            </a:r>
          </a:p>
          <a:p>
            <a:pPr algn="just">
              <a:lnSpc>
                <a:spcPct val="170000"/>
              </a:lnSpc>
            </a:pPr>
            <a:r>
              <a:rPr lang="cs-CZ" sz="1500" b="1" dirty="0" smtClean="0">
                <a:solidFill>
                  <a:srgbClr val="002060"/>
                </a:solidFill>
              </a:rPr>
              <a:t>Na konci kapitoly jsou uvedeny kontrolní otázky, které si žáci písemně vypracují nebo </a:t>
            </a:r>
            <a:r>
              <a:rPr lang="cs-CZ" sz="1500" b="1" dirty="0" smtClean="0">
                <a:solidFill>
                  <a:srgbClr val="002060"/>
                </a:solidFill>
              </a:rPr>
              <a:t>      na </a:t>
            </a:r>
            <a:r>
              <a:rPr lang="cs-CZ" sz="1500" b="1" dirty="0" smtClean="0">
                <a:solidFill>
                  <a:srgbClr val="002060"/>
                </a:solidFill>
              </a:rPr>
              <a:t>ně jednotlivě odpovídají v lavici.  </a:t>
            </a:r>
          </a:p>
          <a:p>
            <a:pPr algn="just">
              <a:lnSpc>
                <a:spcPct val="170000"/>
              </a:lnSpc>
            </a:pPr>
            <a:r>
              <a:rPr lang="cs-CZ" sz="1500" b="1" dirty="0" smtClean="0">
                <a:solidFill>
                  <a:srgbClr val="002060"/>
                </a:solidFill>
              </a:rPr>
              <a:t>Předpokládaný čas 45 min.</a:t>
            </a:r>
          </a:p>
          <a:p>
            <a:pPr algn="just">
              <a:lnSpc>
                <a:spcPct val="170000"/>
              </a:lnSpc>
            </a:pPr>
            <a:endParaRPr lang="cs-CZ" sz="2400" dirty="0" smtClean="0"/>
          </a:p>
        </p:txBody>
      </p:sp>
    </p:spTree>
    <p:extLst>
      <p:ext uri="{BB962C8B-B14F-4D97-AF65-F5344CB8AC3E}">
        <p14:creationId xmlns:p14="http://schemas.microsoft.com/office/powerpoint/2010/main" xmlns="" val="4232892309"/>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spekt">
  <a:themeElements>
    <a:clrScheme name="Aspek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Aspekt">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spekt">
      <a:fillStyleLst>
        <a:solidFill>
          <a:schemeClr val="phClr"/>
        </a:solidFill>
        <a:gradFill rotWithShape="1">
          <a:gsLst>
            <a:gs pos="0">
              <a:schemeClr val="phClr">
                <a:tint val="65000"/>
                <a:satMod val="270000"/>
              </a:schemeClr>
            </a:gs>
            <a:gs pos="25000">
              <a:schemeClr val="phClr">
                <a:tint val="60000"/>
                <a:satMod val="300000"/>
              </a:schemeClr>
            </a:gs>
            <a:gs pos="100000">
              <a:schemeClr val="phClr">
                <a:tint val="29000"/>
                <a:satMod val="400000"/>
              </a:schemeClr>
            </a:gs>
          </a:gsLst>
          <a:lin ang="16200000" scaled="1"/>
        </a:gradFill>
        <a:gradFill rotWithShape="1">
          <a:gsLst>
            <a:gs pos="0">
              <a:schemeClr val="phClr">
                <a:shade val="45000"/>
                <a:satMod val="155000"/>
              </a:schemeClr>
            </a:gs>
            <a:gs pos="60000">
              <a:schemeClr val="phClr">
                <a:shade val="95000"/>
                <a:satMod val="150000"/>
              </a:schemeClr>
            </a:gs>
            <a:gs pos="100000">
              <a:schemeClr val="phClr">
                <a:tint val="87000"/>
                <a:satMod val="250000"/>
              </a:schemeClr>
            </a:gs>
          </a:gsLst>
          <a:lin ang="16200000" scaled="0"/>
        </a:gradFill>
      </a:fillStyleLst>
      <a:lnStyleLst>
        <a:ln w="9525" cap="flat" cmpd="sng" algn="ctr">
          <a:solidFill>
            <a:schemeClr val="phClr">
              <a:satMod val="150000"/>
            </a:schemeClr>
          </a:solidFill>
          <a:prstDash val="solid"/>
        </a:ln>
        <a:ln w="42500" cap="flat" cmpd="sng" algn="ctr">
          <a:solidFill>
            <a:schemeClr val="phClr"/>
          </a:solidFill>
          <a:prstDash val="solid"/>
        </a:ln>
        <a:ln w="38100" cap="flat" cmpd="sng" algn="ctr">
          <a:solidFill>
            <a:schemeClr val="phClr"/>
          </a:solidFill>
          <a:prstDash val="solid"/>
        </a:ln>
      </a:lnStyleLst>
      <a:effectStyleLst>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a:effectStyle>
      </a:effectStyleLst>
      <a:bgFillStyleLst>
        <a:solidFill>
          <a:schemeClr val="phClr"/>
        </a:solidFill>
        <a:gradFill rotWithShape="1">
          <a:gsLst>
            <a:gs pos="0">
              <a:schemeClr val="phClr">
                <a:shade val="35000"/>
                <a:satMod val="150000"/>
              </a:schemeClr>
            </a:gs>
            <a:gs pos="45000">
              <a:schemeClr val="phClr">
                <a:shade val="68000"/>
                <a:satMod val="155000"/>
              </a:schemeClr>
            </a:gs>
            <a:gs pos="100000">
              <a:schemeClr val="phClr">
                <a:tint val="70000"/>
                <a:satMod val="175000"/>
              </a:schemeClr>
            </a:gs>
          </a:gsLst>
          <a:lin ang="16200000" scaled="0"/>
        </a:gradFill>
        <a:blipFill>
          <a:blip xmlns:r="http://schemas.openxmlformats.org/officeDocument/2006/relationships" r:embed="rId1">
            <a:duotone>
              <a:schemeClr val="phClr">
                <a:shade val="800"/>
                <a:satMod val="150000"/>
              </a:schemeClr>
              <a:schemeClr val="phClr">
                <a:tint val="80000"/>
                <a:satMod val="150000"/>
              </a:schemeClr>
            </a:duotone>
          </a:blip>
          <a:tile tx="0" ty="0" sx="75000" sy="75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2534</TotalTime>
  <Words>268</Words>
  <Application>Microsoft Office PowerPoint</Application>
  <PresentationFormat>Předvádění na obrazovce (4:3)</PresentationFormat>
  <Paragraphs>37</Paragraphs>
  <Slides>7</Slides>
  <Notes>1</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Aspekt</vt:lpstr>
      <vt:lpstr>Snímek 1</vt:lpstr>
      <vt:lpstr>Polovodiče </vt:lpstr>
      <vt:lpstr>Snímek 3</vt:lpstr>
      <vt:lpstr>Snímek 4</vt:lpstr>
      <vt:lpstr>Snímek 5</vt:lpstr>
      <vt:lpstr>Snímek 6</vt:lpstr>
      <vt:lpstr>CITACE JAN KESL. Elektronika I analogová technika. Praha: BEN, 2004. ISBN 80-7300-143-8. VÍT ZÁHLAVA , Jan Vobecký. Elektronika. Praha: Grada. ISBN 8024712415.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Sérioparalelní zapojení rezistorů</dc:title>
  <dc:creator>Windows User</dc:creator>
  <cp:lastModifiedBy>Dum</cp:lastModifiedBy>
  <cp:revision>203</cp:revision>
  <dcterms:created xsi:type="dcterms:W3CDTF">2012-04-15T15:58:10Z</dcterms:created>
  <dcterms:modified xsi:type="dcterms:W3CDTF">2013-01-20T16:15:36Z</dcterms:modified>
</cp:coreProperties>
</file>